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rawings/drawing7.xml" ContentType="application/vnd.openxmlformats-officedocument.drawingml.chartshap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9" r:id="rId4"/>
    <p:sldId id="280" r:id="rId5"/>
    <p:sldId id="281" r:id="rId6"/>
    <p:sldId id="282" r:id="rId7"/>
    <p:sldId id="264" r:id="rId8"/>
    <p:sldId id="265" r:id="rId9"/>
    <p:sldId id="276" r:id="rId10"/>
    <p:sldId id="283" r:id="rId11"/>
    <p:sldId id="291" r:id="rId12"/>
    <p:sldId id="289" r:id="rId13"/>
    <p:sldId id="285" r:id="rId14"/>
    <p:sldId id="290" r:id="rId15"/>
    <p:sldId id="288" r:id="rId16"/>
    <p:sldId id="275" r:id="rId17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2D1EF6"/>
    <a:srgbClr val="0803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Zmr-w-03037\&#1089;&#1077;&#1090;&#1077;&#1074;&#1072;&#1103;\&#1048;.&#1053;\&#1048;&#1088;&#1080;&#1085;&#1072;\&#1056;&#1030;&#1064;,%20&#1044;&#1054;&#1042;&#1030;&#1044;&#1050;&#1048;%20&#1087;&#1088;&#1086;%20&#1074;&#1080;&#1082;&#1086;&#1085;%20&#1073;&#1102;&#1076;&#1078;&#1077;&#1090;&#1091;,%20&#1084;&#1072;&#1090;&#1077;&#1088;&#1110;&#1072;&#1083;&#1080;%20&#1085;&#1072;%20&#1085;&#1072;&#1088;&#1072;&#1076;&#1080;%20&#1090;&#1072;%20&#1082;&#1086;&#1083;&#1077;&#1075;&#1110;&#1111;\2020\&#1088;&#1110;&#1095;&#1085;&#1080;&#1081;%20&#1079;&#1074;&#1110;&#1090;%202020\&#1044;&#1086;&#1093;&#1086;&#1076;&#1080;%2020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in\2021\&#1056;&#1110;&#1096;&#1077;&#1085;&#1085;&#1103;%20&#1087;&#1088;&#1086;%20&#1079;&#1074;&#1110;&#1090;%20&#1087;&#1088;&#1086;%20&#1074;&#1080;&#1082;&#1086;&#1085;&#1072;&#1085;&#1085;&#1103;%20&#1073;&#1102;&#1076;&#1078;&#1077;&#1090;&#1091;%20&#1084;&#1110;&#1089;&#1090;&#1072;%20&#1079;&#1072;%202020%20&#1088;&#1110;&#1082;\&#1044;&#1110;&#1072;&#1075;&#1088;&#1072;&#1084;&#1080;%20%20%20202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2021\&#1055;&#1088;&#1086;%20&#1074;&#1080;&#1082;&#1086;&#1085;&#1072;&#1085;&#1085;&#1103;%20&#1073;&#1102;&#1076;&#1078;&#1077;&#1090;&#1091;%20&#1084;&#1110;&#1089;&#1090;&#1072;%20&#1079;&#1072;%202020%20&#1088;&#1110;&#1082;\&#1044;&#1083;&#1103;%20&#1076;&#1110;&#1072;&#1075;&#1088;&#1072;&#1084;&#1080;%20&#1054;&#1057;&#1042;&#1030;&#1058;&#104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in\2021\&#1056;&#1110;&#1096;&#1077;&#1085;&#1085;&#1103;%20&#1087;&#1088;&#1086;%20&#1079;&#1074;&#1110;&#1090;%20&#1087;&#1088;&#1086;%20&#1074;&#1080;&#1082;&#1086;&#1085;&#1072;&#1085;&#1085;&#1103;%20&#1073;&#1102;&#1076;&#1078;&#1077;&#1090;&#1091;%20&#1084;&#1110;&#1089;&#1090;&#1072;%20&#1079;&#1072;%202020%20&#1088;&#1110;&#1082;\&#1044;&#1083;&#1103;%20&#1076;&#1110;&#1072;&#1075;&#1088;&#1072;&#1084;&#1080;%20&#1047;&#1044;&#1056;&#1040;&#1042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Microsoft\Excel\&#1044;&#1086;&#1093;&#1086;&#1076;&#1080;%202020%20(version%201)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Zmr-w-03037\&#1089;&#1077;&#1090;&#1077;&#1074;&#1072;&#1103;\&#1048;.&#1053;\&#1048;&#1088;&#1080;&#1085;&#1072;\&#1056;&#1030;&#1064;,%20&#1044;&#1054;&#1042;&#1030;&#1044;&#1050;&#1048;%20&#1087;&#1088;&#1086;%20&#1074;&#1080;&#1082;&#1086;&#1085;%20&#1073;&#1102;&#1076;&#1078;&#1077;&#1090;&#1091;,%20&#1084;&#1072;&#1090;&#1077;&#1088;&#1110;&#1072;&#1083;&#1080;%20&#1085;&#1072;%20&#1085;&#1072;&#1088;&#1072;&#1076;&#1080;%20&#1090;&#1072;%20&#1082;&#1086;&#1083;&#1077;&#1075;&#1110;&#1111;\2020\&#1088;&#1110;&#1095;&#1085;&#1080;&#1081;%20&#1079;&#1074;&#1110;&#1090;%202020\&#1044;&#1086;&#1093;&#1086;&#1076;&#1080;%20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mr-w-03037\&#1089;&#1077;&#1090;&#1077;&#1074;&#1072;&#1103;\&#1048;.&#1053;\&#1048;&#1088;&#1080;&#1085;&#1072;\&#1056;&#1030;&#1064;,%20&#1044;&#1054;&#1042;&#1030;&#1044;&#1050;&#1048;%20&#1087;&#1088;&#1086;%20&#1074;&#1080;&#1082;&#1086;&#1085;%20&#1073;&#1102;&#1076;&#1078;&#1077;&#1090;&#1091;,%20&#1084;&#1072;&#1090;&#1077;&#1088;&#1110;&#1072;&#1083;&#1080;%20&#1085;&#1072;%20&#1085;&#1072;&#1088;&#1072;&#1076;&#1080;%20&#1090;&#1072;%20&#1082;&#1086;&#1083;&#1077;&#1075;&#1110;&#1111;\2020\&#1088;&#1110;&#1095;&#1085;&#1080;&#1081;%20&#1079;&#1074;&#1110;&#1090;%202020\&#1044;&#1086;&#1093;&#1086;&#1076;&#1080;%202020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Zmr-w-03037\&#1089;&#1077;&#1090;&#1077;&#1074;&#1072;&#1103;\&#1048;.&#1053;\&#1048;&#1088;&#1080;&#1085;&#1072;\&#1056;&#1030;&#1064;,%20&#1044;&#1054;&#1042;&#1030;&#1044;&#1050;&#1048;%20&#1087;&#1088;&#1086;%20&#1074;&#1080;&#1082;&#1086;&#1085;%20&#1073;&#1102;&#1076;&#1078;&#1077;&#1090;&#1091;,%20&#1084;&#1072;&#1090;&#1077;&#1088;&#1110;&#1072;&#1083;&#1080;%20&#1085;&#1072;%20&#1085;&#1072;&#1088;&#1072;&#1076;&#1080;%20&#1090;&#1072;%20&#1082;&#1086;&#1083;&#1077;&#1075;&#1110;&#1111;\2020\&#1088;&#1110;&#1095;&#1085;&#1080;&#1081;%20&#1079;&#1074;&#1110;&#1090;%202020\&#1088;&#1110;&#1095;&#1085;&#1080;&#1081;%20&#1079;&#1074;&#1110;&#1090;%202020\&#1055;&#1044;&#1060;&#1054;%20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Zmr-w-03037\&#1089;&#1077;&#1090;&#1077;&#1074;&#1072;&#1103;\&#1048;.&#1053;\&#1048;&#1088;&#1080;&#1085;&#1072;\&#1056;&#1030;&#1064;,%20&#1044;&#1054;&#1042;&#1030;&#1044;&#1050;&#1048;%20&#1087;&#1088;&#1086;%20&#1074;&#1080;&#1082;&#1086;&#1085;%20&#1073;&#1102;&#1076;&#1078;&#1077;&#1090;&#1091;,%20&#1084;&#1072;&#1090;&#1077;&#1088;&#1110;&#1072;&#1083;&#1080;%20&#1085;&#1072;%20&#1085;&#1072;&#1088;&#1072;&#1076;&#1080;%20&#1090;&#1072;%20&#1082;&#1086;&#1083;&#1077;&#1075;&#1110;&#1111;\2020\&#1088;&#1110;&#1095;&#1085;&#1080;&#1081;%20&#1079;&#1074;&#1110;&#1090;%202020\&#1088;&#1110;&#1095;&#1085;&#1080;&#1081;%20&#1079;&#1074;&#1110;&#1090;%202020\4%20&#1108;&#1076;&#1080;&#1085;&#1080;&#1081;%20&#1087;&#1086;&#1076;&#1072;&#1090;&#1086;&#1082;%20&#1076;&#1080;&#1072;&#1075;&#1088;&#1072;&#1084;&#1084;&#1072;%20&#1076;&#1083;&#1103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Zmr-w-03037\&#1089;&#1077;&#1090;&#1077;&#1074;&#1072;&#1103;\&#1048;.&#1053;\&#1048;&#1088;&#1080;&#1085;&#1072;\&#1056;&#1030;&#1064;,%20&#1044;&#1054;&#1042;&#1030;&#1044;&#1050;&#1048;%20&#1087;&#1088;&#1086;%20&#1074;&#1080;&#1082;&#1086;&#1085;%20&#1073;&#1102;&#1076;&#1078;&#1077;&#1090;&#1091;,%20&#1084;&#1072;&#1090;&#1077;&#1088;&#1110;&#1072;&#1083;&#1080;%20&#1085;&#1072;%20&#1085;&#1072;&#1088;&#1072;&#1076;&#1080;%20&#1090;&#1072;%20&#1082;&#1086;&#1083;&#1077;&#1075;&#1110;&#1111;\2020\&#1088;&#1110;&#1095;&#1085;&#1080;&#1081;%20&#1079;&#1074;&#1110;&#1090;%202020\&#1088;&#1110;&#1095;&#1085;&#1080;&#1081;%20&#1079;&#1074;&#1110;&#1090;%202020\4%20&#1079;&#1077;&#1084;&#1083;&#1103;%20&#1076;&#1080;&#1072;&#1075;&#1088;&#1072;&#1084;&#1084;&#1072;%20%20&#1076;&#1083;&#1103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Zmr-w-03037\&#1089;&#1077;&#1090;&#1077;&#1074;&#1072;&#1103;\&#1048;.&#1053;\&#1048;&#1088;&#1080;&#1085;&#1072;\&#1056;&#1030;&#1064;,%20&#1044;&#1054;&#1042;&#1030;&#1044;&#1050;&#1048;%20&#1087;&#1088;&#1086;%20&#1074;&#1080;&#1082;&#1086;&#1085;%20&#1073;&#1102;&#1076;&#1078;&#1077;&#1090;&#1091;,%20&#1084;&#1072;&#1090;&#1077;&#1088;&#1110;&#1072;&#1083;&#1080;%20&#1085;&#1072;%20&#1085;&#1072;&#1088;&#1072;&#1076;&#1080;%20&#1090;&#1072;%20&#1082;&#1086;&#1083;&#1077;&#1075;&#1110;&#1111;\2020\&#1088;&#1110;&#1095;&#1085;&#1080;&#1081;%20&#1079;&#1074;&#1110;&#1090;%202020\&#1088;&#1110;&#1095;&#1085;&#1080;&#1081;%20&#1079;&#1074;&#1110;&#1090;%202020\4%20&#1087;&#1086;&#1076;.&#1085;&#1072;%20&#1085;&#1077;&#1088;&#1091;&#1093;&#1086;&#1084;&#1077;%20&#1084;&#1072;&#1081;&#1085;&#1086;%20&#1076;&#1080;&#1072;&#1075;&#1088;&#1072;&#1084;&#1084;&#1072;%20&#1076;&#1083;&#1103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Zmr-w-03037\&#1089;&#1077;&#1090;&#1077;&#1074;&#1072;&#1103;\&#1048;.&#1053;\&#1048;&#1088;&#1080;&#1085;&#1072;\&#1056;&#1030;&#1064;,%20&#1044;&#1054;&#1042;&#1030;&#1044;&#1050;&#1048;%20&#1087;&#1088;&#1086;%20&#1074;&#1080;&#1082;&#1086;&#1085;%20&#1073;&#1102;&#1076;&#1078;&#1077;&#1090;&#1091;,%20&#1084;&#1072;&#1090;&#1077;&#1088;&#1110;&#1072;&#1083;&#1080;%20&#1085;&#1072;%20&#1085;&#1072;&#1088;&#1072;&#1076;&#1080;%20&#1090;&#1072;%20&#1082;&#1086;&#1083;&#1077;&#1075;&#1110;&#1111;\2020\&#1088;&#1110;&#1095;&#1085;&#1080;&#1081;%20&#1079;&#1074;&#1110;&#1090;%202020\&#1088;&#1110;&#1095;&#1085;&#1080;&#1081;%20&#1079;&#1074;&#1110;&#1090;%202020\&#1072;&#1082;&#1094;&#1080;&#1079;%20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1510365994721241"/>
          <c:y val="4.9071277126314351E-2"/>
          <c:w val="0.48489640415834412"/>
          <c:h val="0.89121581318710485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Lbls>
            <c:dLbl>
              <c:idx val="7"/>
              <c:layout>
                <c:manualLayout>
                  <c:x val="-1.2746512022369627E-2"/>
                  <c:y val="-5.852870671764914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'Додаток № 1 (2)'!$C$22:$C$29</c:f>
              <c:strCache>
                <c:ptCount val="8"/>
                <c:pt idx="0">
                  <c:v>Інші надходження</c:v>
                </c:pt>
                <c:pt idx="1">
                  <c:v>Плата за розміщення тимчасово вільних коштів місцевих бюджетів</c:v>
                </c:pt>
                <c:pt idx="2">
                  <c:v>Частина чистого прибутку комунальних підприємств</c:v>
                </c:pt>
                <c:pt idx="3">
                  <c:v>Адміністративні збори, штрафи</c:v>
                </c:pt>
                <c:pt idx="4">
                  <c:v>Надходження коштів пайової участі у розвитку  міської інфраструктури</c:v>
                </c:pt>
                <c:pt idx="5">
                  <c:v>Орендна плата за користування майном комунальної власності</c:v>
                </c:pt>
                <c:pt idx="6">
                  <c:v>Плата за надання адміністративних послуг</c:v>
                </c:pt>
                <c:pt idx="7">
                  <c:v> Власні надходження бюджетних установ</c:v>
                </c:pt>
              </c:strCache>
            </c:strRef>
          </c:cat>
          <c:val>
            <c:numRef>
              <c:f>'Додаток № 1 (2)'!$D$22:$D$29</c:f>
              <c:numCache>
                <c:formatCode>#,##0.0</c:formatCode>
                <c:ptCount val="8"/>
                <c:pt idx="0">
                  <c:v>38.578780069999993</c:v>
                </c:pt>
                <c:pt idx="1">
                  <c:v>2.3765279299999991</c:v>
                </c:pt>
                <c:pt idx="2">
                  <c:v>2.6876224</c:v>
                </c:pt>
                <c:pt idx="3">
                  <c:v>3.4206097</c:v>
                </c:pt>
                <c:pt idx="4">
                  <c:v>4.0797498900000022</c:v>
                </c:pt>
                <c:pt idx="5">
                  <c:v>19.991809249999992</c:v>
                </c:pt>
                <c:pt idx="6">
                  <c:v>27.9</c:v>
                </c:pt>
                <c:pt idx="7">
                  <c:v>113.66767582999998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CA-4CB9-A8FB-CB01C715938D}"/>
            </c:ext>
          </c:extLst>
        </c:ser>
        <c:axId val="53668480"/>
        <c:axId val="53777152"/>
      </c:barChart>
      <c:catAx>
        <c:axId val="53668480"/>
        <c:scaling>
          <c:orientation val="minMax"/>
        </c:scaling>
        <c:axPos val="l"/>
        <c:numFmt formatCode="General" sourceLinked="0"/>
        <c:tickLblPos val="nextTo"/>
        <c:crossAx val="53777152"/>
        <c:crosses val="autoZero"/>
        <c:auto val="1"/>
        <c:lblAlgn val="ctr"/>
        <c:lblOffset val="100"/>
      </c:catAx>
      <c:valAx>
        <c:axId val="53777152"/>
        <c:scaling>
          <c:orientation val="minMax"/>
        </c:scaling>
        <c:delete val="1"/>
        <c:axPos val="b"/>
        <c:numFmt formatCode="#,##0.0" sourceLinked="1"/>
        <c:tickLblPos val="none"/>
        <c:crossAx val="53668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0871884093822524E-2"/>
          <c:y val="6.8239964645138526E-2"/>
          <c:w val="0.98056947019106511"/>
          <c:h val="0.78765692165912082"/>
        </c:manualLayout>
      </c:layout>
      <c:barChart>
        <c:barDir val="col"/>
        <c:grouping val="clustered"/>
        <c:ser>
          <c:idx val="0"/>
          <c:order val="0"/>
          <c:tx>
            <c:strRef>
              <c:f>'з+с ф. функц.'!$B$48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-1.6666668033683413E-2"/>
                  <c:y val="-1.2189189696402909E-2"/>
                </c:manualLayout>
              </c:layout>
              <c:showVal val="1"/>
            </c:dLbl>
            <c:dLbl>
              <c:idx val="1"/>
              <c:layout>
                <c:manualLayout>
                  <c:x val="-1.7708334785788621E-2"/>
                  <c:y val="-9.9444682213970324E-3"/>
                </c:manualLayout>
              </c:layout>
              <c:showVal val="1"/>
            </c:dLbl>
            <c:dLbl>
              <c:idx val="2"/>
              <c:layout>
                <c:manualLayout>
                  <c:x val="-1.4583334529472977E-2"/>
                  <c:y val="-1.0012228384300435E-2"/>
                </c:manualLayout>
              </c:layout>
              <c:showVal val="1"/>
            </c:dLbl>
            <c:dLbl>
              <c:idx val="3"/>
              <c:layout>
                <c:manualLayout>
                  <c:x val="-2.1875001794209484E-2"/>
                  <c:y val="-6.0650328163465396E-3"/>
                </c:manualLayout>
              </c:layout>
              <c:showVal val="1"/>
            </c:dLbl>
            <c:dLbl>
              <c:idx val="4"/>
              <c:layout>
                <c:manualLayout>
                  <c:x val="-1.5625001281578205E-2"/>
                  <c:y val="-4.091185914123629E-3"/>
                </c:manualLayout>
              </c:layout>
              <c:showVal val="1"/>
            </c:dLbl>
            <c:dLbl>
              <c:idx val="5"/>
              <c:layout>
                <c:manualLayout>
                  <c:x val="-1.9791668289999051E-2"/>
                  <c:y val="-1.1367597721199149E-2"/>
                </c:manualLayout>
              </c:layout>
              <c:showVal val="1"/>
            </c:dLbl>
            <c:dLbl>
              <c:idx val="6"/>
              <c:layout>
                <c:manualLayout>
                  <c:x val="-2.1875001794209484E-2"/>
                  <c:y val="-8.3773483754251872E-3"/>
                </c:manualLayout>
              </c:layout>
              <c:showVal val="1"/>
            </c:dLbl>
            <c:dLbl>
              <c:idx val="7"/>
              <c:layout>
                <c:manualLayout>
                  <c:x val="-1.4583334529472977E-2"/>
                  <c:y val="-6.1326269004192994E-3"/>
                </c:manualLayout>
              </c:layout>
              <c:showVal val="1"/>
            </c:dLbl>
            <c:spPr>
              <a:noFill/>
              <a:ln w="6350" cap="flat" cmpd="sng" algn="ctr">
                <a:noFill/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'з+с ф. функц.'!$A$49:$A$56</c:f>
              <c:strCache>
                <c:ptCount val="8"/>
                <c:pt idx="0">
                  <c:v>Освіта</c:v>
                </c:pt>
                <c:pt idx="1">
                  <c:v>Житлово-комунальне  господарство</c:v>
                </c:pt>
                <c:pt idx="2">
                  <c:v>Транспорт</c:v>
                </c:pt>
                <c:pt idx="3">
                  <c:v>Охорона здоров'я</c:v>
                </c:pt>
                <c:pt idx="4">
                  <c:v>Кошти, що передаються до  держаного бюджету</c:v>
                </c:pt>
                <c:pt idx="5">
                  <c:v>Культура і спорт</c:v>
                </c:pt>
                <c:pt idx="6">
                  <c:v>Соціальний захист та соціальне забезпечення </c:v>
                </c:pt>
                <c:pt idx="7">
                  <c:v>Інші видатки</c:v>
                </c:pt>
              </c:strCache>
            </c:strRef>
          </c:cat>
          <c:val>
            <c:numRef>
              <c:f>'з+с ф. функц.'!$B$49:$B$56</c:f>
              <c:numCache>
                <c:formatCode>#,##0.0</c:formatCode>
                <c:ptCount val="8"/>
                <c:pt idx="0">
                  <c:v>2626.1</c:v>
                </c:pt>
                <c:pt idx="1">
                  <c:v>1910.6</c:v>
                </c:pt>
                <c:pt idx="2">
                  <c:v>967.7</c:v>
                </c:pt>
                <c:pt idx="3">
                  <c:v>1242.9000000000001</c:v>
                </c:pt>
                <c:pt idx="4">
                  <c:v>375.3</c:v>
                </c:pt>
                <c:pt idx="5">
                  <c:v>197.1</c:v>
                </c:pt>
                <c:pt idx="6">
                  <c:v>1192.7</c:v>
                </c:pt>
                <c:pt idx="7">
                  <c:v>679.7</c:v>
                </c:pt>
              </c:numCache>
            </c:numRef>
          </c:val>
        </c:ser>
        <c:ser>
          <c:idx val="1"/>
          <c:order val="1"/>
          <c:tx>
            <c:strRef>
              <c:f>'з+с ф. функц.'!$C$48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9791668289999058E-2"/>
                  <c:y val="-8.0385475609081724E-3"/>
                </c:manualLayout>
              </c:layout>
              <c:showVal val="1"/>
            </c:dLbl>
            <c:dLbl>
              <c:idx val="1"/>
              <c:layout>
                <c:manualLayout>
                  <c:x val="1.9791668289999051E-2"/>
                  <c:y val="-1.2392470185113125E-2"/>
                </c:manualLayout>
              </c:layout>
              <c:showVal val="1"/>
            </c:dLbl>
            <c:dLbl>
              <c:idx val="2"/>
              <c:layout>
                <c:manualLayout>
                  <c:x val="1.2500001025262563E-2"/>
                  <c:y val="-8.2419941284490213E-3"/>
                </c:manualLayout>
              </c:layout>
              <c:showVal val="1"/>
            </c:dLbl>
            <c:dLbl>
              <c:idx val="3"/>
              <c:layout>
                <c:manualLayout>
                  <c:x val="1.5625001281578205E-2"/>
                  <c:y val="-6.0648667375158959E-3"/>
                </c:manualLayout>
              </c:layout>
              <c:showVal val="1"/>
            </c:dLbl>
            <c:dLbl>
              <c:idx val="4"/>
              <c:layout>
                <c:manualLayout>
                  <c:x val="8.3333340168417844E-3"/>
                  <c:y val="-4.3622265657372395E-3"/>
                </c:manualLayout>
              </c:layout>
              <c:showVal val="1"/>
            </c:dLbl>
            <c:dLbl>
              <c:idx val="5"/>
              <c:layout>
                <c:manualLayout>
                  <c:x val="1.2500001025262563E-2"/>
                  <c:y val="-1.5992560997017732E-2"/>
                </c:manualLayout>
              </c:layout>
              <c:showVal val="1"/>
            </c:dLbl>
            <c:dLbl>
              <c:idx val="6"/>
              <c:layout>
                <c:manualLayout>
                  <c:x val="1.5625001281578205E-2"/>
                  <c:y val="-1.4018880173625452E-2"/>
                </c:manualLayout>
              </c:layout>
              <c:showVal val="1"/>
            </c:dLbl>
            <c:dLbl>
              <c:idx val="7"/>
              <c:layout>
                <c:manualLayout>
                  <c:x val="1.2500001025262563E-2"/>
                  <c:y val="-1.0418955440551502E-2"/>
                </c:manualLayout>
              </c:layout>
              <c:showVal val="1"/>
            </c:dLbl>
            <c:spPr>
              <a:noFill/>
              <a:ln w="6350" cap="flat" cmpd="sng" algn="ctr">
                <a:noFill/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'з+с ф. функц.'!$A$49:$A$56</c:f>
              <c:strCache>
                <c:ptCount val="8"/>
                <c:pt idx="0">
                  <c:v>Освіта</c:v>
                </c:pt>
                <c:pt idx="1">
                  <c:v>Житлово-комунальне  господарство</c:v>
                </c:pt>
                <c:pt idx="2">
                  <c:v>Транспорт</c:v>
                </c:pt>
                <c:pt idx="3">
                  <c:v>Охорона здоров'я</c:v>
                </c:pt>
                <c:pt idx="4">
                  <c:v>Кошти, що передаються до  держаного бюджету</c:v>
                </c:pt>
                <c:pt idx="5">
                  <c:v>Культура і спорт</c:v>
                </c:pt>
                <c:pt idx="6">
                  <c:v>Соціальний захист та соціальне забезпечення </c:v>
                </c:pt>
                <c:pt idx="7">
                  <c:v>Інші видатки</c:v>
                </c:pt>
              </c:strCache>
            </c:strRef>
          </c:cat>
          <c:val>
            <c:numRef>
              <c:f>'з+с ф. функц.'!$C$49:$C$56</c:f>
              <c:numCache>
                <c:formatCode>#,##0.0</c:formatCode>
                <c:ptCount val="8"/>
                <c:pt idx="0">
                  <c:v>2777.8</c:v>
                </c:pt>
                <c:pt idx="1">
                  <c:v>1930.2</c:v>
                </c:pt>
                <c:pt idx="2">
                  <c:v>723.5</c:v>
                </c:pt>
                <c:pt idx="3">
                  <c:v>696.4</c:v>
                </c:pt>
                <c:pt idx="4">
                  <c:v>477.4</c:v>
                </c:pt>
                <c:pt idx="5">
                  <c:v>228.5</c:v>
                </c:pt>
                <c:pt idx="6">
                  <c:v>153.6</c:v>
                </c:pt>
                <c:pt idx="7">
                  <c:v>858</c:v>
                </c:pt>
              </c:numCache>
            </c:numRef>
          </c:val>
        </c:ser>
        <c:axId val="129117568"/>
        <c:axId val="129224704"/>
      </c:barChart>
      <c:catAx>
        <c:axId val="129117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224704"/>
        <c:crosses val="autoZero"/>
        <c:auto val="1"/>
        <c:lblAlgn val="ctr"/>
        <c:lblOffset val="100"/>
      </c:catAx>
      <c:valAx>
        <c:axId val="129224704"/>
        <c:scaling>
          <c:orientation val="minMax"/>
        </c:scaling>
        <c:delete val="1"/>
        <c:axPos val="l"/>
        <c:numFmt formatCode="#,##0.0" sourceLinked="1"/>
        <c:tickLblPos val="none"/>
        <c:crossAx val="12911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17772524423572"/>
          <c:y val="0.16850491020366737"/>
          <c:w val="0.15624525100855574"/>
          <c:h val="7.8731953853701436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13317094296598E-4"/>
          <c:y val="4.5311911635496728E-2"/>
          <c:w val="0.99968667979002557"/>
          <c:h val="0.66775896954293379"/>
        </c:manualLayout>
      </c:layout>
      <c:bar3DChart>
        <c:barDir val="col"/>
        <c:grouping val="clustered"/>
        <c:ser>
          <c:idx val="0"/>
          <c:order val="0"/>
          <c:tx>
            <c:strRef>
              <c:f>'Освіта по кфк'!$B$4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dLbl>
              <c:idx val="0"/>
              <c:layout>
                <c:manualLayout>
                  <c:x val="-1.3453856839864313E-17"/>
                  <c:y val="-3.3602620475221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04-4C85-80CF-9472BF76B375}"/>
                </c:ext>
              </c:extLst>
            </c:dLbl>
            <c:dLbl>
              <c:idx val="1"/>
              <c:layout>
                <c:manualLayout>
                  <c:x val="-1.1741683426879649E-2"/>
                  <c:y val="-2.8802246121618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04-4C85-80CF-9472BF76B375}"/>
                </c:ext>
              </c:extLst>
            </c:dLbl>
            <c:dLbl>
              <c:idx val="2"/>
              <c:layout>
                <c:manualLayout>
                  <c:x val="-1.4677104283599561E-3"/>
                  <c:y val="-3.3602620475221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04-4C85-80CF-9472BF76B375}"/>
                </c:ext>
              </c:extLst>
            </c:dLbl>
            <c:dLbl>
              <c:idx val="3"/>
              <c:layout>
                <c:manualLayout>
                  <c:x val="-4.4031312850799018E-3"/>
                  <c:y val="-4.3203369182428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04-4C85-80CF-9472BF76B375}"/>
                </c:ext>
              </c:extLst>
            </c:dLbl>
            <c:dLbl>
              <c:idx val="4"/>
              <c:layout>
                <c:manualLayout>
                  <c:x val="-1.4677104283598501E-3"/>
                  <c:y val="-3.8402994828825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804-4C85-80CF-9472BF76B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'Освіта по кфк'!$A$5:$A$9</c:f>
              <c:strCache>
                <c:ptCount val="5"/>
                <c:pt idx="0">
                  <c:v>Загальна середня освіта</c:v>
                </c:pt>
                <c:pt idx="1">
                  <c:v>Дошкільна освіта</c:v>
                </c:pt>
                <c:pt idx="2">
                  <c:v>Професійна (професійно-технічна) освіта</c:v>
                </c:pt>
                <c:pt idx="3">
                  <c:v>Інші заклади та заходи</c:v>
                </c:pt>
                <c:pt idx="4">
                  <c:v>Школи естетичного виховання</c:v>
                </c:pt>
              </c:strCache>
            </c:strRef>
          </c:cat>
          <c:val>
            <c:numRef>
              <c:f>'Освіта по кфк'!$B$5:$B$9</c:f>
              <c:numCache>
                <c:formatCode>0.0</c:formatCode>
                <c:ptCount val="5"/>
                <c:pt idx="0">
                  <c:v>1363.6</c:v>
                </c:pt>
                <c:pt idx="1">
                  <c:v>798.3</c:v>
                </c:pt>
                <c:pt idx="2">
                  <c:v>193.3</c:v>
                </c:pt>
                <c:pt idx="3">
                  <c:v>153.69999999999999</c:v>
                </c:pt>
                <c:pt idx="4">
                  <c:v>117.2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04-4C85-80CF-9472BF76B375}"/>
            </c:ext>
          </c:extLst>
        </c:ser>
        <c:ser>
          <c:idx val="1"/>
          <c:order val="1"/>
          <c:tx>
            <c:strRef>
              <c:f>'Освіта по кфк'!$C$4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2.0547945997039411E-2"/>
                  <c:y val="-1.92014974144126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804-4C85-80CF-9472BF76B375}"/>
                </c:ext>
              </c:extLst>
            </c:dLbl>
            <c:dLbl>
              <c:idx val="1"/>
              <c:layout>
                <c:manualLayout>
                  <c:x val="1.6144814711959561E-2"/>
                  <c:y val="-3.8402994828825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804-4C85-80CF-9472BF76B375}"/>
                </c:ext>
              </c:extLst>
            </c:dLbl>
            <c:dLbl>
              <c:idx val="2"/>
              <c:layout>
                <c:manualLayout>
                  <c:x val="2.64187877104794E-2"/>
                  <c:y val="-2.8802246121618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804-4C85-80CF-9472BF76B375}"/>
                </c:ext>
              </c:extLst>
            </c:dLbl>
            <c:dLbl>
              <c:idx val="3"/>
              <c:layout>
                <c:manualLayout>
                  <c:x val="1.1741683426879649E-2"/>
                  <c:y val="-1.92014974144126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804-4C85-80CF-9472BF76B375}"/>
                </c:ext>
              </c:extLst>
            </c:dLbl>
            <c:dLbl>
              <c:idx val="4"/>
              <c:layout>
                <c:manualLayout>
                  <c:x val="2.0547945997039282E-2"/>
                  <c:y val="-2.40018717680158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804-4C85-80CF-9472BF76B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'Освіта по кфк'!$A$5:$A$9</c:f>
              <c:strCache>
                <c:ptCount val="5"/>
                <c:pt idx="0">
                  <c:v>Загальна середня освіта</c:v>
                </c:pt>
                <c:pt idx="1">
                  <c:v>Дошкільна освіта</c:v>
                </c:pt>
                <c:pt idx="2">
                  <c:v>Професійна (професійно-технічна) освіта</c:v>
                </c:pt>
                <c:pt idx="3">
                  <c:v>Інші заклади та заходи</c:v>
                </c:pt>
                <c:pt idx="4">
                  <c:v>Школи естетичного виховання</c:v>
                </c:pt>
              </c:strCache>
            </c:strRef>
          </c:cat>
          <c:val>
            <c:numRef>
              <c:f>'Освіта по кфк'!$C$5:$C$9</c:f>
              <c:numCache>
                <c:formatCode>0.0</c:formatCode>
                <c:ptCount val="5"/>
                <c:pt idx="0">
                  <c:v>1433.4</c:v>
                </c:pt>
                <c:pt idx="1">
                  <c:v>848.5</c:v>
                </c:pt>
                <c:pt idx="2">
                  <c:v>196.5</c:v>
                </c:pt>
                <c:pt idx="3">
                  <c:v>163.80000000000001</c:v>
                </c:pt>
                <c:pt idx="4">
                  <c:v>135.6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04-4C85-80CF-9472BF76B375}"/>
            </c:ext>
          </c:extLst>
        </c:ser>
        <c:shape val="box"/>
        <c:axId val="131563904"/>
        <c:axId val="131565824"/>
        <c:axId val="0"/>
      </c:bar3DChart>
      <c:catAx>
        <c:axId val="1315639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565824"/>
        <c:crosses val="autoZero"/>
        <c:auto val="1"/>
        <c:lblAlgn val="ctr"/>
        <c:lblOffset val="100"/>
      </c:catAx>
      <c:valAx>
        <c:axId val="131565824"/>
        <c:scaling>
          <c:orientation val="minMax"/>
        </c:scaling>
        <c:delete val="1"/>
        <c:axPos val="l"/>
        <c:numFmt formatCode="0.0" sourceLinked="1"/>
        <c:tickLblPos val="none"/>
        <c:crossAx val="13156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29803893586822"/>
          <c:y val="0.74619956311088476"/>
          <c:w val="0.10933262198250561"/>
          <c:h val="0.2235675210237847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8376338961587461E-2"/>
          <c:y val="0.13574468563670716"/>
          <c:w val="0.85132399667280678"/>
          <c:h val="0.79443102422588963"/>
        </c:manualLayout>
      </c:layout>
      <c:ofPieChart>
        <c:ofPieType val="pie"/>
        <c:varyColors val="1"/>
        <c:ser>
          <c:idx val="0"/>
          <c:order val="0"/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0076454952386826"/>
                  <c:y val="-9.3978376610774736E-4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7.2554244849730609E-2"/>
                  <c:y val="-0.14010506315352675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1.3693490075702469E-2"/>
                  <c:y val="3.1247305583134571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6.5486500392850214E-2"/>
                  <c:y val="0.17120991608846944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8.8091995414601054E-2"/>
                  <c:y val="0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1.1474513547061025E-3"/>
                  <c:y val="5.914668556807611E-3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-2.4945606009557208E-2"/>
                  <c:y val="8.3588272628992516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7"/>
              <c:layout>
                <c:manualLayout>
                  <c:x val="-8.3916902862620379E-2"/>
                  <c:y val="-7.8767663479552996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8"/>
              <c:layout>
                <c:manualLayout>
                  <c:x val="2.5662540666265807E-2"/>
                  <c:y val="-0.16513808823355533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9"/>
              <c:layout>
                <c:manualLayout>
                  <c:x val="8.0988999516648508E-2"/>
                  <c:y val="-0.11058564475250869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0"/>
              <c:layout>
                <c:manualLayout>
                  <c:x val="5.4431529837972205E-2"/>
                  <c:y val="-7.954567409660079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1"/>
              <c:layout>
                <c:manualLayout>
                  <c:x val="9.1709081381341234E-2"/>
                  <c:y val="-3.7577220725764492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2"/>
              <c:layout>
                <c:manualLayout>
                  <c:x val="0.13636409857658749"/>
                  <c:y val="9.5543337181092883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3"/>
              <c:layout>
                <c:manualLayout>
                  <c:x val="-5.5644738688524365E-3"/>
                  <c:y val="0.11232852695022437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4"/>
              <c:layout>
                <c:manualLayout>
                  <c:x val="-3.3813080589539697E-2"/>
                  <c:y val="5.3789716245282712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5"/>
              <c:layout>
                <c:manualLayout>
                  <c:x val="-0.11127702073801608"/>
                  <c:y val="-1.8780968672240397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err="1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М</a:t>
                    </a:r>
                    <a:r>
                      <a:rPr lang="ru-RU" dirty="0" err="1" smtClean="0"/>
                      <a:t>ісцеві</a:t>
                    </a:r>
                    <a:r>
                      <a:rPr lang="ru-RU" dirty="0" smtClean="0"/>
                      <a:t> заходи</a:t>
                    </a:r>
                    <a:r>
                      <a:rPr lang="ru-RU" dirty="0"/>
                      <a:t>
294,1</a:t>
                    </a:r>
                  </a:p>
                </c:rich>
              </c:tx>
              <c:dLblPos val="bestFit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3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estFit"/>
            <c:showVal val="1"/>
            <c:showCatName val="1"/>
            <c:separator>
</c:separator>
            <c:showLeaderLines val="1"/>
          </c:dLbls>
          <c:cat>
            <c:strRef>
              <c:f>'по КПКВК (2)'!$A$4:$A$19</c:f>
              <c:strCache>
                <c:ptCount val="15"/>
                <c:pt idx="0">
                  <c:v>Енергоносії</c:v>
                </c:pt>
                <c:pt idx="1">
                  <c:v>Інсуліни</c:v>
                </c:pt>
                <c:pt idx="2">
                  <c:v>Вторинна амбулаторно-поліклінічна і стаціонарна допомога на I квартал</c:v>
                </c:pt>
                <c:pt idx="3">
                  <c:v>Бухгалтерська та статистична служби</c:v>
                </c:pt>
                <c:pt idx="4">
                  <c:v>Підтримка КЗ для виплати зарплати</c:v>
                </c:pt>
                <c:pt idx="5">
                  <c:v>Запобігання Covid-19</c:v>
                </c:pt>
                <c:pt idx="6">
                  <c:v>Придбання обладнання</c:v>
                </c:pt>
                <c:pt idx="7">
                  <c:v>Ремонти/реконструкція</c:v>
                </c:pt>
                <c:pt idx="8">
                  <c:v>Засоби догляду для осіб з інвалідністю</c:v>
                </c:pt>
                <c:pt idx="9">
                  <c:v>Невідкладна допомога та денні стаціонари</c:v>
                </c:pt>
                <c:pt idx="10">
                  <c:v>Пільгові лікарські засоби </c:v>
                </c:pt>
                <c:pt idx="11">
                  <c:v>Допомога хворим на ниркову недостатність</c:v>
                </c:pt>
                <c:pt idx="12">
                  <c:v>Туберкулінодіагностика, щеплення</c:v>
                </c:pt>
                <c:pt idx="13">
                  <c:v>Орфанні захворювання</c:v>
                </c:pt>
                <c:pt idx="14">
                  <c:v>Інше</c:v>
                </c:pt>
              </c:strCache>
            </c:strRef>
          </c:cat>
          <c:val>
            <c:numRef>
              <c:f>'по КПКВК (2)'!$B$4:$B$19</c:f>
              <c:numCache>
                <c:formatCode>0.0</c:formatCode>
                <c:ptCount val="15"/>
                <c:pt idx="0">
                  <c:v>69</c:v>
                </c:pt>
                <c:pt idx="1">
                  <c:v>32.4</c:v>
                </c:pt>
                <c:pt idx="2">
                  <c:v>220.3</c:v>
                </c:pt>
                <c:pt idx="3">
                  <c:v>6.8</c:v>
                </c:pt>
                <c:pt idx="4">
                  <c:v>73.8</c:v>
                </c:pt>
                <c:pt idx="5">
                  <c:v>120.9</c:v>
                </c:pt>
                <c:pt idx="6">
                  <c:v>27.9</c:v>
                </c:pt>
                <c:pt idx="7">
                  <c:v>51.3</c:v>
                </c:pt>
                <c:pt idx="8">
                  <c:v>19.600000000000001</c:v>
                </c:pt>
                <c:pt idx="9">
                  <c:v>12.8</c:v>
                </c:pt>
                <c:pt idx="10">
                  <c:v>18.2</c:v>
                </c:pt>
                <c:pt idx="11">
                  <c:v>8.8000000000000007</c:v>
                </c:pt>
                <c:pt idx="12">
                  <c:v>5.4</c:v>
                </c:pt>
                <c:pt idx="13">
                  <c:v>7.7</c:v>
                </c:pt>
                <c:pt idx="14">
                  <c:v>21.500000000000014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E9-43AC-851F-437EC749EDD4}"/>
            </c:ext>
          </c:extLst>
        </c:ser>
        <c:dLbls>
          <c:showCatName val="1"/>
          <c:showPercent val="1"/>
        </c:dLbls>
        <c:gapWidth val="100"/>
        <c:splitType val="pos"/>
        <c:splitPos val="10"/>
        <c:secondPieSize val="75"/>
        <c:serLines/>
      </c:ofPieChart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5362312819903317E-2"/>
          <c:y val="0.18909887571494738"/>
          <c:w val="0.80590507466087846"/>
          <c:h val="0.71603159204786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17D-4625-B2C6-5ECA57F9AE66}"/>
              </c:ext>
            </c:extLst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7D-4625-B2C6-5ECA57F9AE66}"/>
              </c:ext>
            </c:extLst>
          </c:dPt>
          <c:dLbls>
            <c:dLbl>
              <c:idx val="0"/>
              <c:layout>
                <c:manualLayout>
                  <c:x val="2.8076120301013779E-2"/>
                  <c:y val="5.7310139911452356E-4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Р</a:t>
                    </a:r>
                    <a:r>
                      <a:rPr lang="uk-UA" noProof="0" dirty="0" smtClean="0"/>
                      <a:t>еконструкція, капітальний ремонт житлового фонду та об</a:t>
                    </a:r>
                    <a:r>
                      <a:rPr lang="en-US" noProof="0" dirty="0" smtClean="0"/>
                      <a:t>’</a:t>
                    </a:r>
                    <a:r>
                      <a:rPr lang="uk-UA" noProof="0" dirty="0" err="1" smtClean="0"/>
                      <a:t>єктів</a:t>
                    </a:r>
                    <a:r>
                      <a:rPr lang="uk-UA" noProof="0" dirty="0" smtClean="0"/>
                      <a:t> ЖКГ </a:t>
                    </a:r>
                  </a:p>
                  <a:p>
                    <a:r>
                      <a:rPr lang="uk-UA" noProof="0" dirty="0" smtClean="0"/>
                      <a:t>193,5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2404381837787261"/>
                  <c:y val="0.10998210368427773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З</a:t>
                    </a:r>
                    <a:r>
                      <a:rPr lang="uk-UA" noProof="0" dirty="0" smtClean="0"/>
                      <a:t>абезпечення діяльності водопровідно-каналізаційного та теплового господарства</a:t>
                    </a:r>
                  </a:p>
                  <a:p>
                    <a:r>
                      <a:rPr lang="uk-UA" noProof="0" dirty="0" smtClean="0"/>
                      <a:t> 28,6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1.2788849741293476E-2"/>
                  <c:y val="4.5327613119390757E-2"/>
                </c:manualLayout>
              </c:layout>
              <c:tx>
                <c:rich>
                  <a:bodyPr/>
                  <a:lstStyle/>
                  <a:p>
                    <a:endParaRPr lang="uk-UA" sz="1400" b="1" noProof="0" dirty="0" smtClean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r>
                      <a:rPr lang="uk-UA" noProof="0" dirty="0" smtClean="0"/>
                      <a:t>Фінансова підтримка підприємств, у т.ч. внески у статутні капітали </a:t>
                    </a:r>
                  </a:p>
                  <a:p>
                    <a:r>
                      <a:rPr lang="uk-UA" noProof="0" dirty="0" smtClean="0"/>
                      <a:t> 691,0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4078378946521064"/>
                  <c:y val="-1.1353392199950829E-3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У</a:t>
                    </a:r>
                    <a:r>
                      <a:rPr lang="uk-UA" noProof="0" dirty="0" smtClean="0"/>
                      <a:t>тримання прибудинкових територій </a:t>
                    </a:r>
                  </a:p>
                  <a:p>
                    <a:r>
                      <a:rPr lang="uk-UA" noProof="0" dirty="0" smtClean="0"/>
                      <a:t> 96,5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6.1148478922138469E-2"/>
                  <c:y val="-3.2214702423721514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Б</a:t>
                    </a:r>
                    <a:r>
                      <a:rPr lang="uk-UA" noProof="0" dirty="0" smtClean="0"/>
                      <a:t>лагоустрій </a:t>
                    </a:r>
                  </a:p>
                  <a:p>
                    <a:r>
                      <a:rPr lang="uk-UA" noProof="0" dirty="0" smtClean="0"/>
                      <a:t>248,0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2.5146758952293936E-2"/>
                  <c:y val="3.5345890613296641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У</a:t>
                    </a:r>
                    <a:r>
                      <a:rPr lang="uk-UA" noProof="0" dirty="0" smtClean="0"/>
                      <a:t>тримання та розвиток доріг  </a:t>
                    </a:r>
                  </a:p>
                  <a:p>
                    <a:r>
                      <a:rPr lang="uk-UA" noProof="0" dirty="0" smtClean="0"/>
                      <a:t>382,5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0.14475369981837588"/>
                  <c:y val="0.1694449473878813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Б</a:t>
                    </a:r>
                    <a:r>
                      <a:rPr lang="uk-UA" noProof="0" dirty="0" smtClean="0"/>
                      <a:t>удівництво та реконструкція об'єктів інфраструктури</a:t>
                    </a:r>
                  </a:p>
                  <a:p>
                    <a:r>
                      <a:rPr lang="ru-RU" dirty="0" smtClean="0"/>
                      <a:t> 141,9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0.22402124571289594"/>
                  <c:y val="6.5573320576570115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У</a:t>
                    </a:r>
                    <a:r>
                      <a:rPr lang="uk-UA" noProof="0" dirty="0" smtClean="0"/>
                      <a:t>тримання муніципальних служб</a:t>
                    </a:r>
                  </a:p>
                  <a:p>
                    <a:r>
                      <a:rPr lang="uk-UA" noProof="0" dirty="0" smtClean="0"/>
                      <a:t> 121,2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З</a:t>
                    </a:r>
                    <a:r>
                      <a:rPr lang="uk-UA" noProof="0" dirty="0" smtClean="0"/>
                      <a:t>дешевлення кредитів для впровадження </a:t>
                    </a:r>
                    <a:r>
                      <a:rPr lang="uk-UA" noProof="0" dirty="0" err="1" smtClean="0"/>
                      <a:t>енергоефективних</a:t>
                    </a:r>
                    <a:r>
                      <a:rPr lang="uk-UA" noProof="0" dirty="0" smtClean="0"/>
                      <a:t> заходів </a:t>
                    </a:r>
                  </a:p>
                  <a:p>
                    <a:r>
                      <a:rPr lang="ru-RU" dirty="0" smtClean="0"/>
                      <a:t>7,5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9"/>
              <c:layout>
                <c:manualLayout>
                  <c:x val="2.8440186230129283E-2"/>
                  <c:y val="-7.0774480798398792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І</a:t>
                    </a:r>
                    <a:r>
                      <a:rPr lang="uk-UA" noProof="0" dirty="0" smtClean="0"/>
                      <a:t>нші заходи у сфері ЖКГ</a:t>
                    </a:r>
                  </a:p>
                  <a:p>
                    <a:r>
                      <a:rPr lang="uk-UA" noProof="0" dirty="0" smtClean="0"/>
                      <a:t> 19,5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lang="uk-UA" sz="1400" b="1" noProof="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Лист1!$A$2:$A$11</c:f>
              <c:strCache>
                <c:ptCount val="10"/>
                <c:pt idx="0">
                  <c:v>Реконструкція, капітальний ремонт житлового фонду та об'єктів ЖКГ</c:v>
                </c:pt>
                <c:pt idx="1">
                  <c:v>Забезпечення діяльності водопровідно-каналізаційного та теплового господарства</c:v>
                </c:pt>
                <c:pt idx="2">
                  <c:v>Фінансова підтримка підприємств, у т.ч. внески у статутні капітали </c:v>
                </c:pt>
                <c:pt idx="3">
                  <c:v>Утримання прибудинкових територій </c:v>
                </c:pt>
                <c:pt idx="4">
                  <c:v>Благоустрій </c:v>
                </c:pt>
                <c:pt idx="5">
                  <c:v>Утримання та розвиток доріг </c:v>
                </c:pt>
                <c:pt idx="6">
                  <c:v>Будівництво та реконструкція об'єктів інфраструктури</c:v>
                </c:pt>
                <c:pt idx="7">
                  <c:v>Утримання муніципальних служб</c:v>
                </c:pt>
                <c:pt idx="8">
                  <c:v>Здешевлення кредитів для впровадження енергоефетивних заходів </c:v>
                </c:pt>
                <c:pt idx="9">
                  <c:v>Інші заходи у сфері ЖКГ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193.5</c:v>
                </c:pt>
                <c:pt idx="1">
                  <c:v>28.6</c:v>
                </c:pt>
                <c:pt idx="2">
                  <c:v>691.00000000000011</c:v>
                </c:pt>
                <c:pt idx="3">
                  <c:v>96.5</c:v>
                </c:pt>
                <c:pt idx="4">
                  <c:v>248</c:v>
                </c:pt>
                <c:pt idx="5">
                  <c:v>382.5</c:v>
                </c:pt>
                <c:pt idx="6">
                  <c:v>141.9</c:v>
                </c:pt>
                <c:pt idx="7">
                  <c:v>121.2</c:v>
                </c:pt>
                <c:pt idx="8">
                  <c:v>7.5</c:v>
                </c:pt>
                <c:pt idx="9">
                  <c:v>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17D-4625-B2C6-5ECA57F9AE66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9977253131066567E-2"/>
          <c:y val="0.13591595828368397"/>
          <c:w val="0.78456668970705234"/>
          <c:h val="0.771339682765110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2A2-408A-8AB8-34E530C6AEB2}"/>
              </c:ext>
            </c:extLst>
          </c:dPt>
          <c:dPt>
            <c:idx val="1"/>
            <c:spPr>
              <a:solidFill>
                <a:srgbClr val="5B9BD5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A2-408A-8AB8-34E530C6AEB2}"/>
              </c:ext>
            </c:extLst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2A2-408A-8AB8-34E530C6AEB2}"/>
              </c:ext>
            </c:extLst>
          </c:dPt>
          <c:dLbls>
            <c:dLbl>
              <c:idx val="0"/>
              <c:layout>
                <c:manualLayout>
                  <c:x val="-0.11659918421818191"/>
                  <c:y val="-1.6833342962027049E-2"/>
                </c:manualLayout>
              </c:layout>
              <c:tx>
                <c:rich>
                  <a:bodyPr/>
                  <a:lstStyle/>
                  <a:p>
                    <a:r>
                      <a:rPr lang="uk-UA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В</a:t>
                    </a:r>
                    <a:r>
                      <a:rPr lang="uk-UA" noProof="0" dirty="0" smtClean="0"/>
                      <a:t>ибірковий капітальний ремонт будинків 25,4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4.4282203584678312E-2"/>
                  <c:y val="-0.16355189462191885"/>
                </c:manualLayout>
              </c:layout>
              <c:tx>
                <c:rich>
                  <a:bodyPr/>
                  <a:lstStyle/>
                  <a:p>
                    <a:r>
                      <a:rPr lang="uk-UA" noProof="0" dirty="0" err="1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С</a:t>
                    </a:r>
                    <a:r>
                      <a:rPr lang="uk-UA" noProof="0" dirty="0" err="1" smtClean="0"/>
                      <a:t>півфінансування</a:t>
                    </a:r>
                    <a:r>
                      <a:rPr lang="uk-UA" noProof="0" dirty="0" smtClean="0"/>
                      <a:t> ремонтних робіт </a:t>
                    </a:r>
                    <a:r>
                      <a:rPr lang="ru-RU" dirty="0" smtClean="0"/>
                      <a:t>38,8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2.2140579367918287E-2"/>
                  <c:y val="-3.1662641206735599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З</a:t>
                    </a:r>
                    <a:r>
                      <a:rPr lang="uk-UA" noProof="0" dirty="0" smtClean="0"/>
                      <a:t>аміна інженерних мереж</a:t>
                    </a:r>
                  </a:p>
                  <a:p>
                    <a:r>
                      <a:rPr lang="uk-UA" noProof="0" dirty="0" smtClean="0"/>
                      <a:t> 19,5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5.5245542707711058E-2"/>
                  <c:y val="2.5910474787193442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</a:t>
                    </a:r>
                    <a:r>
                      <a:rPr lang="uk-UA" noProof="0" dirty="0" smtClean="0"/>
                      <a:t>апітальний ремонт покрівель</a:t>
                    </a:r>
                  </a:p>
                  <a:p>
                    <a:r>
                      <a:rPr lang="ru-RU" dirty="0" smtClean="0"/>
                      <a:t>10,8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0.13905357732169785"/>
                  <c:y val="1.02869670959782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</a:t>
                    </a:r>
                    <a:r>
                      <a:rPr lang="uk-UA" noProof="0" dirty="0" smtClean="0"/>
                      <a:t>апітальний</a:t>
                    </a:r>
                    <a:r>
                      <a:rPr lang="uk-UA" dirty="0" smtClean="0"/>
                      <a:t> ремонт гуртожитків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5,9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7.874757704522653E-2"/>
                  <c:y val="-2.8761860803649883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Р</a:t>
                    </a:r>
                    <a:r>
                      <a:rPr lang="uk-UA" noProof="0" dirty="0" smtClean="0"/>
                      <a:t>оботи на житловому фонді за рахунок коштів депутатських фондів</a:t>
                    </a:r>
                  </a:p>
                  <a:p>
                    <a:r>
                      <a:rPr lang="uk-UA" noProof="0" dirty="0" smtClean="0"/>
                      <a:t> 22,3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0"/>
                  <c:y val="-7.9869582496177108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І</a:t>
                    </a:r>
                    <a:r>
                      <a:rPr lang="uk-UA" noProof="0" dirty="0" smtClean="0"/>
                      <a:t>нші роботи </a:t>
                    </a:r>
                  </a:p>
                  <a:p>
                    <a:r>
                      <a:rPr lang="ru-RU" dirty="0" smtClean="0"/>
                      <a:t>8,6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9.4835219661479244E-4"/>
                  <c:y val="-0.16720545728830791"/>
                </c:manualLayout>
              </c:layout>
              <c:tx>
                <c:rich>
                  <a:bodyPr/>
                  <a:lstStyle/>
                  <a:p>
                    <a:r>
                      <a:rPr lang="uk-UA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</a:t>
                    </a:r>
                    <a:r>
                      <a:rPr lang="uk-UA" noProof="0" dirty="0" smtClean="0"/>
                      <a:t>апітальний ремонт об'єктів ліфтового господарства</a:t>
                    </a:r>
                  </a:p>
                  <a:p>
                    <a:r>
                      <a:rPr lang="uk-UA" noProof="0" dirty="0" smtClean="0"/>
                      <a:t>45,1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-6.0122702516115824E-3"/>
                  <c:y val="-3.313122338526148E-3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Б</a:t>
                    </a:r>
                    <a:r>
                      <a:rPr lang="uk-UA" noProof="0" dirty="0" smtClean="0"/>
                      <a:t>удівництво та реконструкція об'єктів ЖКГ</a:t>
                    </a:r>
                  </a:p>
                  <a:p>
                    <a:r>
                      <a:rPr lang="uk-UA" noProof="0" dirty="0" smtClean="0"/>
                      <a:t>17,1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Вибірковий капітальний ремонт будинків</c:v>
                </c:pt>
                <c:pt idx="1">
                  <c:v>Співфінансування ремонтних робіт </c:v>
                </c:pt>
                <c:pt idx="2">
                  <c:v>Заміна інженерних мереж</c:v>
                </c:pt>
                <c:pt idx="3">
                  <c:v>Капітальний ремонт покрівель</c:v>
                </c:pt>
                <c:pt idx="4">
                  <c:v>Капітальний ремонт гуртожитків</c:v>
                </c:pt>
                <c:pt idx="5">
                  <c:v>Роботи на житловому фонді за рахунок коштів депутатських фондів</c:v>
                </c:pt>
                <c:pt idx="6">
                  <c:v>Інші роботи </c:v>
                </c:pt>
                <c:pt idx="7">
                  <c:v>Капітальний ремонт об'єктів ліфтового господарства</c:v>
                </c:pt>
                <c:pt idx="8">
                  <c:v>Будівництво та реконструкція об'єктів ЖКГ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25.4</c:v>
                </c:pt>
                <c:pt idx="1">
                  <c:v>38.800000000000004</c:v>
                </c:pt>
                <c:pt idx="2">
                  <c:v>19.5</c:v>
                </c:pt>
                <c:pt idx="3">
                  <c:v>10.8</c:v>
                </c:pt>
                <c:pt idx="4">
                  <c:v>5.9</c:v>
                </c:pt>
                <c:pt idx="5">
                  <c:v>22.3</c:v>
                </c:pt>
                <c:pt idx="6">
                  <c:v>8.6</c:v>
                </c:pt>
                <c:pt idx="7">
                  <c:v>45.100000000000009</c:v>
                </c:pt>
                <c:pt idx="8">
                  <c:v>17.100000000000001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A2-408A-8AB8-34E530C6AEB2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987496689898503E-2"/>
          <c:y val="0.16845557870836356"/>
          <c:w val="0.85819311574505652"/>
          <c:h val="0.831326530125682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explosion val="9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10-479C-BC57-8B188B53CA72}"/>
              </c:ext>
            </c:extLst>
          </c:dPt>
          <c:dPt>
            <c:idx val="1"/>
            <c:explosion val="17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10-479C-BC57-8B188B53CA72}"/>
              </c:ext>
            </c:extLst>
          </c:dPt>
          <c:dLbls>
            <c:dLbl>
              <c:idx val="0"/>
              <c:layout>
                <c:manualLayout>
                  <c:x val="-9.0826746571796055E-2"/>
                  <c:y val="-0.13158947148227573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10-479C-BC57-8B188B53CA72}"/>
                </c:ext>
              </c:extLst>
            </c:dLbl>
            <c:dLbl>
              <c:idx val="1"/>
              <c:layout>
                <c:manualLayout>
                  <c:x val="-0.15638913937848054"/>
                  <c:y val="-2.713584653827739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10-479C-BC57-8B188B53CA72}"/>
                </c:ext>
              </c:extLst>
            </c:dLbl>
            <c:dLbl>
              <c:idx val="2"/>
              <c:layout>
                <c:manualLayout>
                  <c:x val="-9.6658014153756439E-2"/>
                  <c:y val="-1.7659343021853998E-3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10-479C-BC57-8B188B53CA72}"/>
                </c:ext>
              </c:extLst>
            </c:dLbl>
            <c:dLbl>
              <c:idx val="3"/>
              <c:layout>
                <c:manualLayout>
                  <c:x val="-7.0304797732185523E-2"/>
                  <c:y val="-6.7169778712624292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10-479C-BC57-8B188B53CA72}"/>
                </c:ext>
              </c:extLst>
            </c:dLbl>
            <c:dLbl>
              <c:idx val="4"/>
              <c:layout>
                <c:manualLayout>
                  <c:x val="0.12067170120845117"/>
                  <c:y val="-9.543265045053415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І</a:t>
                    </a:r>
                    <a:r>
                      <a:rPr lang="ru-RU" dirty="0" err="1" smtClean="0"/>
                      <a:t>нші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заходи
5,5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10-479C-BC57-8B188B53CA72}"/>
                </c:ext>
              </c:extLst>
            </c:dLbl>
            <c:dLbl>
              <c:idx val="5"/>
              <c:layout>
                <c:manualLayout>
                  <c:x val="0.30618105113537697"/>
                  <c:y val="-9.0331329656572742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10-479C-BC57-8B188B53C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Благоустрій міста</c:v>
                </c:pt>
                <c:pt idx="1">
                  <c:v>Утримання та розвиток доріг</c:v>
                </c:pt>
                <c:pt idx="2">
                  <c:v>Будівництво та реконструкція об'єктів</c:v>
                </c:pt>
                <c:pt idx="3">
                  <c:v>Придбання спецтехніки</c:v>
                </c:pt>
                <c:pt idx="4">
                  <c:v>інші заходи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248</c:v>
                </c:pt>
                <c:pt idx="1">
                  <c:v>380.4</c:v>
                </c:pt>
                <c:pt idx="2">
                  <c:v>141.9</c:v>
                </c:pt>
                <c:pt idx="3">
                  <c:v>4.8</c:v>
                </c:pt>
                <c:pt idx="4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10-479C-BC57-8B188B53CA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Благоустрій міста</c:v>
                </c:pt>
                <c:pt idx="1">
                  <c:v>Утримання та розвиток доріг</c:v>
                </c:pt>
                <c:pt idx="2">
                  <c:v>Будівництво та реконструкція об'єктів</c:v>
                </c:pt>
                <c:pt idx="3">
                  <c:v>Придбання спецтехніки</c:v>
                </c:pt>
                <c:pt idx="4">
                  <c:v>інші заходи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4.2741797900262501E-2"/>
          <c:y val="4.2175265550204545E-2"/>
          <c:w val="0.9419804243219595"/>
          <c:h val="0.700662184878008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9.375000000000043E-3"/>
                  <c:y val="-1.7978874397884693E-2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3.9553523675346265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8766199036615463E-2"/>
                </c:manualLayout>
              </c:layout>
              <c:showVal val="1"/>
            </c:dLbl>
            <c:dLbl>
              <c:idx val="3"/>
              <c:layout>
                <c:manualLayout>
                  <c:x val="1.354166666666669E-2"/>
                  <c:y val="-3.5957748795769393E-2"/>
                </c:manualLayout>
              </c:layout>
              <c:showVal val="1"/>
            </c:dLbl>
            <c:dLbl>
              <c:idx val="4"/>
              <c:layout>
                <c:manualLayout>
                  <c:x val="1.1458333333333341E-2"/>
                  <c:y val="-1.438309951830768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Утримання  мереж зовнішнього освітлення та засобів регулювання дорожнього руху</c:v>
                </c:pt>
                <c:pt idx="1">
                  <c:v>Утримання парків, пляжів, фонтанів, громадських вбиралень </c:v>
                </c:pt>
                <c:pt idx="2">
                  <c:v>Догляд за зеленими насадженнями міста</c:v>
                </c:pt>
                <c:pt idx="3">
                  <c:v>Утримання кладовищ та перевезення експертних трупів</c:v>
                </c:pt>
                <c:pt idx="4">
                  <c:v>Благоустрій території міста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95.6</c:v>
                </c:pt>
                <c:pt idx="1">
                  <c:v>32.200000000000003</c:v>
                </c:pt>
                <c:pt idx="2">
                  <c:v>74.099999999999994</c:v>
                </c:pt>
                <c:pt idx="3">
                  <c:v>9.9</c:v>
                </c:pt>
                <c:pt idx="4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32-4760-89F8-A6A459BF1E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4583333333333341E-2"/>
                  <c:y val="-2.517042415703848E-2"/>
                </c:manualLayout>
              </c:layout>
              <c:showVal val="1"/>
            </c:dLbl>
            <c:dLbl>
              <c:idx val="1"/>
              <c:layout>
                <c:manualLayout>
                  <c:x val="9.3750000000000239E-3"/>
                  <c:y val="-2.8766199036615463E-2"/>
                </c:manualLayout>
              </c:layout>
              <c:showVal val="1"/>
            </c:dLbl>
            <c:dLbl>
              <c:idx val="2"/>
              <c:layout>
                <c:manualLayout>
                  <c:x val="1.4583333333333341E-2"/>
                  <c:y val="-3.9553523675346265E-2"/>
                </c:manualLayout>
              </c:layout>
              <c:showVal val="1"/>
            </c:dLbl>
            <c:dLbl>
              <c:idx val="3"/>
              <c:layout>
                <c:manualLayout>
                  <c:x val="1.354166666666669E-2"/>
                  <c:y val="-4.3149298554923186E-2"/>
                </c:manualLayout>
              </c:layout>
              <c:showVal val="1"/>
            </c:dLbl>
            <c:dLbl>
              <c:idx val="4"/>
              <c:layout>
                <c:manualLayout>
                  <c:x val="1.6666666666666694E-2"/>
                  <c:y val="-3.5957748795769393E-2"/>
                </c:manualLayout>
              </c:layout>
              <c:showVal val="1"/>
            </c:dLbl>
            <c:dLbl>
              <c:idx val="5"/>
              <c:layout>
                <c:manualLayout>
                  <c:x val="1.9444444444444445E-2"/>
                  <c:y val="-3.06729204001488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32-4760-89F8-A6A459BF1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Утримання  мереж зовнішнього освітлення та засобів регулювання дорожнього руху</c:v>
                </c:pt>
                <c:pt idx="1">
                  <c:v>Утримання парків, пляжів, фонтанів, громадських вбиралень </c:v>
                </c:pt>
                <c:pt idx="2">
                  <c:v>Догляд за зеленими насадженнями міста</c:v>
                </c:pt>
                <c:pt idx="3">
                  <c:v>Утримання кладовищ та перевезення експертних трупів</c:v>
                </c:pt>
                <c:pt idx="4">
                  <c:v>Благоустрій території міста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94.2</c:v>
                </c:pt>
                <c:pt idx="1">
                  <c:v>43.1</c:v>
                </c:pt>
                <c:pt idx="2">
                  <c:v>73.099999999999994</c:v>
                </c:pt>
                <c:pt idx="3">
                  <c:v>13</c:v>
                </c:pt>
                <c:pt idx="4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32-4760-89F8-A6A459BF1E34}"/>
            </c:ext>
          </c:extLst>
        </c:ser>
        <c:dLbls>
          <c:showVal val="1"/>
        </c:dLbls>
        <c:gapWidth val="75"/>
        <c:shape val="box"/>
        <c:axId val="188531456"/>
        <c:axId val="188532992"/>
        <c:axId val="0"/>
      </c:bar3DChart>
      <c:catAx>
        <c:axId val="18853145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88532992"/>
        <c:crosses val="autoZero"/>
        <c:auto val="1"/>
        <c:lblAlgn val="ctr"/>
        <c:lblOffset val="100"/>
      </c:catAx>
      <c:valAx>
        <c:axId val="188532992"/>
        <c:scaling>
          <c:orientation val="minMax"/>
          <c:min val="10"/>
        </c:scaling>
        <c:delete val="1"/>
        <c:axPos val="l"/>
        <c:numFmt formatCode="0.0" sourceLinked="1"/>
        <c:majorTickMark val="none"/>
        <c:tickLblPos val="none"/>
        <c:crossAx val="188531456"/>
        <c:crosses val="autoZero"/>
        <c:crossBetween val="between"/>
        <c:majorUnit val="10"/>
        <c:minorUnit val="2"/>
      </c:valAx>
    </c:plotArea>
    <c:legend>
      <c:legendPos val="b"/>
      <c:layout>
        <c:manualLayout>
          <c:xMode val="edge"/>
          <c:yMode val="edge"/>
          <c:x val="0.83088451443569644"/>
          <c:y val="0.85218958623956464"/>
          <c:w val="0.14586975065616867"/>
          <c:h val="6.8703417011637014E-2"/>
        </c:manualLayout>
      </c:layout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30"/>
      <c:depthPercent val="100"/>
      <c:rAngAx val="1"/>
    </c:view3D>
    <c:plotArea>
      <c:layout>
        <c:manualLayout>
          <c:layoutTarget val="inner"/>
          <c:xMode val="edge"/>
          <c:yMode val="edge"/>
          <c:x val="9.2052288498034235E-2"/>
          <c:y val="0.1876335922991082"/>
          <c:w val="0.8343656544446576"/>
          <c:h val="0.78619574583319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1.0057331889261799E-2"/>
                  <c:y val="-8.6657917579530827E-2"/>
                </c:manualLayout>
              </c:layout>
              <c:tx>
                <c:rich>
                  <a:bodyPr/>
                  <a:lstStyle/>
                  <a:p>
                    <a:r>
                      <a:rPr lang="uk-UA" sz="1400" b="1" noProof="0" dirty="0" smtClean="0"/>
                      <a:t>у</a:t>
                    </a:r>
                    <a:r>
                      <a:rPr lang="uk-UA" noProof="0" dirty="0" smtClean="0"/>
                      <a:t>тримання доріг та мостів</a:t>
                    </a:r>
                  </a:p>
                  <a:p>
                    <a:r>
                      <a:rPr lang="uk-UA" noProof="0" dirty="0" smtClean="0"/>
                      <a:t>156,1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z="1400" b="1" noProof="0" dirty="0" smtClean="0"/>
                      <a:t>п</a:t>
                    </a:r>
                    <a:r>
                      <a:rPr lang="uk-UA" noProof="0" dirty="0" smtClean="0"/>
                      <a:t>оточний ремонт доріг, тротуарів, доріг приватного сектору</a:t>
                    </a:r>
                  </a:p>
                  <a:p>
                    <a:r>
                      <a:rPr lang="uk-UA" noProof="0" dirty="0" smtClean="0"/>
                      <a:t> 171,0</a:t>
                    </a:r>
                    <a:endParaRPr lang="uk-UA" noProof="0" dirty="0"/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sz="1400" b="1" noProof="0" dirty="0" smtClean="0"/>
                      <a:t>р</a:t>
                    </a:r>
                    <a:r>
                      <a:rPr lang="uk-UA" noProof="0" dirty="0" smtClean="0"/>
                      <a:t>еконструкція та капітальний ремонт доріг </a:t>
                    </a:r>
                    <a:r>
                      <a:rPr lang="ru-RU" dirty="0" smtClean="0"/>
                      <a:t>55,4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утримання доріг та мостів</c:v>
                </c:pt>
                <c:pt idx="1">
                  <c:v>поточний ремонт доріг, тротуарів, доріг приватного сектору</c:v>
                </c:pt>
                <c:pt idx="2">
                  <c:v>реконстукція та капітальний ремонт доріг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156.1</c:v>
                </c:pt>
                <c:pt idx="1">
                  <c:v>171</c:v>
                </c:pt>
                <c:pt idx="2">
                  <c:v>55.4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11-4B8D-AF6D-EE05C083D9A2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0064254590434286E-2"/>
          <c:y val="4.2190056130087694E-2"/>
          <c:w val="0.97617566421830482"/>
          <c:h val="0.5503924262270640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5.5569560311100274E-2"/>
                  <c:y val="-2.4590171869811498E-2"/>
                </c:manualLayout>
              </c:layout>
              <c:showVal val="1"/>
            </c:dLbl>
            <c:dLbl>
              <c:idx val="1"/>
              <c:layout>
                <c:manualLayout>
                  <c:x val="-4.8765124354639033E-2"/>
                  <c:y val="4.3032800772170095E-2"/>
                </c:manualLayout>
              </c:layout>
              <c:showVal val="1"/>
            </c:dLbl>
            <c:dLbl>
              <c:idx val="2"/>
              <c:layout>
                <c:manualLayout>
                  <c:x val="1.1340726594102131E-3"/>
                  <c:y val="5.532788670707587E-2"/>
                </c:manualLayout>
              </c:layout>
              <c:showVal val="1"/>
            </c:dLbl>
            <c:dLbl>
              <c:idx val="3"/>
              <c:layout>
                <c:manualLayout>
                  <c:x val="-1.3608871912922559E-2"/>
                  <c:y val="9.836068747924599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ремонт доріг</c:v>
                </c:pt>
                <c:pt idx="1">
                  <c:v>ремонт тротуарів</c:v>
                </c:pt>
                <c:pt idx="2">
                  <c:v>ремонт доріг приватного сектору</c:v>
                </c:pt>
                <c:pt idx="3">
                  <c:v>ремонт внутрішньоквартальних проїздів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211.9</c:v>
                </c:pt>
                <c:pt idx="1">
                  <c:v>27.8</c:v>
                </c:pt>
                <c:pt idx="2">
                  <c:v>25.5</c:v>
                </c:pt>
                <c:pt idx="3">
                  <c:v>74.900000000000006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63-4DC3-8870-52CEC8DB89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A5A5A5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1.0206653934691876E-2"/>
                  <c:y val="0.13524594528396341"/>
                </c:manualLayout>
              </c:layout>
              <c:showVal val="1"/>
            </c:dLbl>
            <c:dLbl>
              <c:idx val="1"/>
              <c:layout>
                <c:manualLayout>
                  <c:x val="-1.2474799253512329E-2"/>
                  <c:y val="-0.10450823044669917"/>
                </c:manualLayout>
              </c:layout>
              <c:showVal val="1"/>
            </c:dLbl>
            <c:dLbl>
              <c:idx val="2"/>
              <c:layout>
                <c:manualLayout>
                  <c:x val="-3.1754034463485854E-2"/>
                  <c:y val="-0.11680331638160467"/>
                </c:manualLayout>
              </c:layout>
              <c:showVal val="1"/>
            </c:dLbl>
            <c:dLbl>
              <c:idx val="3"/>
              <c:layout>
                <c:manualLayout>
                  <c:x val="-1.8145162550563344E-2"/>
                  <c:y val="-0.13524594528396341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ремонт доріг</c:v>
                </c:pt>
                <c:pt idx="1">
                  <c:v>ремонт тротуарів</c:v>
                </c:pt>
                <c:pt idx="2">
                  <c:v>ремонт доріг приватного сектору</c:v>
                </c:pt>
                <c:pt idx="3">
                  <c:v>ремонт внутрішньоквартальних проїздів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161.69999999999999</c:v>
                </c:pt>
                <c:pt idx="1">
                  <c:v>44.2</c:v>
                </c:pt>
                <c:pt idx="2">
                  <c:v>38.1</c:v>
                </c:pt>
                <c:pt idx="3">
                  <c:v>86.6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463-4DC3-8870-52CEC8DB89EB}"/>
            </c:ext>
          </c:extLst>
        </c:ser>
        <c:marker val="1"/>
        <c:axId val="193476480"/>
        <c:axId val="194883584"/>
      </c:lineChart>
      <c:catAx>
        <c:axId val="1934764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4883584"/>
        <c:crosses val="autoZero"/>
        <c:auto val="1"/>
        <c:lblAlgn val="ctr"/>
        <c:lblOffset val="100"/>
      </c:catAx>
      <c:valAx>
        <c:axId val="194883584"/>
        <c:scaling>
          <c:orientation val="minMax"/>
        </c:scaling>
        <c:delete val="1"/>
        <c:axPos val="l"/>
        <c:numFmt formatCode="General" sourceLinked="1"/>
        <c:tickLblPos val="none"/>
        <c:crossAx val="193476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7886885117340202"/>
          <c:y val="0.8980335270811125"/>
          <c:w val="0.23553946075708482"/>
          <c:h val="9.7921401419923157E-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594992513065821E-2"/>
          <c:y val="8.2143716577395096E-2"/>
          <c:w val="0.91832939681247305"/>
          <c:h val="0.483151969351313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2.0896601438782393E-2"/>
                  <c:y val="-1.64995091621057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63-4EB2-83C7-63C03E733AEA}"/>
                </c:ext>
              </c:extLst>
            </c:dLbl>
            <c:dLbl>
              <c:idx val="1"/>
              <c:layout>
                <c:manualLayout>
                  <c:x val="8.3339705612040255E-3"/>
                  <c:y val="-2.01975498514419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63-4EB2-83C7-63C03E733AEA}"/>
                </c:ext>
              </c:extLst>
            </c:dLbl>
            <c:dLbl>
              <c:idx val="2"/>
              <c:layout>
                <c:manualLayout>
                  <c:x val="2.5005306639709689E-2"/>
                  <c:y val="-1.99485618340810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63-4EB2-83C7-63C03E733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Розвиток Міжнародного аеропорту Запоріжжя</c:v>
                </c:pt>
                <c:pt idx="1">
                  <c:v>Розвиток муніципального транспорту</c:v>
                </c:pt>
                <c:pt idx="2">
                  <c:v>"Безпечне місто Запоріжжя" та "Цифрова стратегія міста"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493.6</c:v>
                </c:pt>
                <c:pt idx="1">
                  <c:v>474.1</c:v>
                </c:pt>
                <c:pt idx="2">
                  <c:v>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63-4EB2-83C7-63C03E733A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2.8412710909626788E-2"/>
                  <c:y val="-1.88190418486186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63-4EB2-83C7-63C03E733AEA}"/>
                </c:ext>
              </c:extLst>
            </c:dLbl>
            <c:dLbl>
              <c:idx val="1"/>
              <c:layout>
                <c:manualLayout>
                  <c:x val="3.2219911676175592E-2"/>
                  <c:y val="-1.98817778760717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63-4EB2-83C7-63C03E733AEA}"/>
                </c:ext>
              </c:extLst>
            </c:dLbl>
            <c:dLbl>
              <c:idx val="2"/>
              <c:layout>
                <c:manualLayout>
                  <c:x val="2.5368184672394437E-2"/>
                  <c:y val="-2.55909317850835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63-4EB2-83C7-63C03E733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Розвиток Міжнародного аеропорту Запоріжжя</c:v>
                </c:pt>
                <c:pt idx="1">
                  <c:v>Розвиток муніципального транспорту</c:v>
                </c:pt>
                <c:pt idx="2">
                  <c:v>"Безпечне місто Запоріжжя" та "Цифрова стратегія міста"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215.4</c:v>
                </c:pt>
                <c:pt idx="1">
                  <c:v>508.1</c:v>
                </c:pt>
                <c:pt idx="2">
                  <c:v>31.8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663-4EB2-83C7-63C03E733AEA}"/>
            </c:ext>
          </c:extLst>
        </c:ser>
        <c:shape val="box"/>
        <c:axId val="195324544"/>
        <c:axId val="199803648"/>
        <c:axId val="0"/>
      </c:bar3DChart>
      <c:catAx>
        <c:axId val="1953245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9803648"/>
        <c:crosses val="autoZero"/>
        <c:auto val="1"/>
        <c:lblAlgn val="ctr"/>
        <c:lblOffset val="100"/>
      </c:catAx>
      <c:valAx>
        <c:axId val="199803648"/>
        <c:scaling>
          <c:orientation val="minMax"/>
        </c:scaling>
        <c:delete val="1"/>
        <c:axPos val="l"/>
        <c:numFmt formatCode="General" sourceLinked="1"/>
        <c:tickLblPos val="none"/>
        <c:crossAx val="19532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318604374068413"/>
          <c:y val="0.86369263478928748"/>
          <c:w val="0.32802044065119096"/>
          <c:h val="6.2111302053908912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tx2"/>
            </a:solidFill>
          </c:spPr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'Додаток № 1 (2)'!$C$64:$C$75</c:f>
              <c:strCache>
                <c:ptCount val="10"/>
                <c:pt idx="0">
                  <c:v> інші</c:v>
                </c:pt>
                <c:pt idx="1">
                  <c:v>дод.дотація на компенсацію втрат доходів внаслідок наданих пільг зі сплати земельного податку суб’єктам космічної діяльності</c:v>
                </c:pt>
                <c:pt idx="2">
                  <c:v>проведення виборів депутатів місцевих рад та міських, сільських, селищних голів </c:v>
                </c:pt>
                <c:pt idx="3">
                  <c:v>субвенція на здійснення заходів щодо соціально – економічного розвитку</c:v>
                </c:pt>
                <c:pt idx="4">
                  <c:v>субвенція на здійснення природоохоронних заходів</c:v>
                </c:pt>
                <c:pt idx="5">
                  <c:v>дотація на здійснення переданих з ДБ видатків з утримання закладів освіти та охорони здоров’я</c:v>
                </c:pt>
                <c:pt idx="6">
                  <c:v>субвенції на здійснення цільових видатків у сфері освіти </c:v>
                </c:pt>
                <c:pt idx="7">
                  <c:v>субвенції на здійснення цільових видатків у сфері охорони здоров’я </c:v>
                </c:pt>
                <c:pt idx="8">
                  <c:v>медична субвенція</c:v>
                </c:pt>
                <c:pt idx="9">
                  <c:v>освітня субвенція</c:v>
                </c:pt>
              </c:strCache>
            </c:strRef>
          </c:cat>
          <c:val>
            <c:numRef>
              <c:f>'Додаток № 1 (2)'!$D$64:$D$75</c:f>
              <c:numCache>
                <c:formatCode>#,##0.0</c:formatCode>
                <c:ptCount val="10"/>
                <c:pt idx="0">
                  <c:v>24.5</c:v>
                </c:pt>
                <c:pt idx="1">
                  <c:v>11.4</c:v>
                </c:pt>
                <c:pt idx="2">
                  <c:v>17.5</c:v>
                </c:pt>
                <c:pt idx="3">
                  <c:v>20.100000000000001</c:v>
                </c:pt>
                <c:pt idx="4">
                  <c:v>24.9</c:v>
                </c:pt>
                <c:pt idx="5">
                  <c:v>46.3</c:v>
                </c:pt>
                <c:pt idx="6">
                  <c:v>49.5</c:v>
                </c:pt>
                <c:pt idx="7">
                  <c:v>54.5</c:v>
                </c:pt>
                <c:pt idx="8">
                  <c:v>148.6</c:v>
                </c:pt>
                <c:pt idx="9">
                  <c:v>921.1</c:v>
                </c:pt>
              </c:numCache>
            </c:numRef>
          </c:val>
        </c:ser>
        <c:axId val="54441472"/>
        <c:axId val="54443008"/>
      </c:barChart>
      <c:catAx>
        <c:axId val="54441472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ru-RU"/>
          </a:p>
        </c:txPr>
        <c:crossAx val="54443008"/>
        <c:crosses val="autoZero"/>
        <c:auto val="1"/>
        <c:lblAlgn val="ctr"/>
        <c:lblOffset val="100"/>
      </c:catAx>
      <c:valAx>
        <c:axId val="54443008"/>
        <c:scaling>
          <c:orientation val="minMax"/>
        </c:scaling>
        <c:delete val="1"/>
        <c:axPos val="b"/>
        <c:numFmt formatCode="#,##0.0" sourceLinked="1"/>
        <c:tickLblPos val="none"/>
        <c:crossAx val="5444147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2395954338757252"/>
          <c:y val="5.0925859038262355E-2"/>
          <c:w val="0.52129758056222142"/>
          <c:h val="0.83309419655876793"/>
        </c:manualLayout>
      </c:layout>
      <c:barChart>
        <c:barDir val="bar"/>
        <c:grouping val="clustered"/>
        <c:ser>
          <c:idx val="0"/>
          <c:order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28-4E87-80A0-C7068BACBA5B}"/>
                </c:ext>
              </c:extLst>
            </c:dLbl>
            <c:dLbl>
              <c:idx val="7"/>
              <c:layout>
                <c:manualLayout>
                  <c:x val="-2.3191962797900312E-2"/>
                  <c:y val="6.81957307651518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en-US" dirty="0" smtClean="0"/>
                      <a:t>772,6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28-4E87-80A0-C7068BACB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'Додаток № 1 (2)'!$C$13:$C$20</c:f>
              <c:strCache>
                <c:ptCount val="8"/>
                <c:pt idx="0">
                  <c:v>Рентна плата та плата за використання природних ресурсів</c:v>
                </c:pt>
                <c:pt idx="1">
                  <c:v>Туристичний збір</c:v>
                </c:pt>
                <c:pt idx="2">
                  <c:v>Екологічний податок</c:v>
                </c:pt>
                <c:pt idx="3">
                  <c:v>Податок на прибуток комунальних підприємств</c:v>
                </c:pt>
                <c:pt idx="4">
                  <c:v>Акцизний податок</c:v>
                </c:pt>
                <c:pt idx="5">
                  <c:v>Єдиний податок </c:v>
                </c:pt>
                <c:pt idx="6">
                  <c:v>Податок на майно </c:v>
                </c:pt>
                <c:pt idx="7">
                  <c:v>Податок та збір на доходи фізичних осіб</c:v>
                </c:pt>
              </c:strCache>
            </c:strRef>
          </c:cat>
          <c:val>
            <c:numRef>
              <c:f>'Додаток № 1 (2)'!$D$13:$D$20</c:f>
              <c:numCache>
                <c:formatCode>#,##0.0</c:formatCode>
                <c:ptCount val="8"/>
                <c:pt idx="0">
                  <c:v>0.87056739999999766</c:v>
                </c:pt>
                <c:pt idx="1">
                  <c:v>1.6454404300000001</c:v>
                </c:pt>
                <c:pt idx="2">
                  <c:v>21.628066239999917</c:v>
                </c:pt>
                <c:pt idx="3">
                  <c:v>157.70915268999937</c:v>
                </c:pt>
                <c:pt idx="4">
                  <c:v>337.74463020000002</c:v>
                </c:pt>
                <c:pt idx="5">
                  <c:v>774.79720853999993</c:v>
                </c:pt>
                <c:pt idx="6">
                  <c:v>904.59345120000285</c:v>
                </c:pt>
                <c:pt idx="7">
                  <c:v>3772.6067782700002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28-4E87-80A0-C7068BACBA5B}"/>
            </c:ext>
          </c:extLst>
        </c:ser>
        <c:axId val="55345536"/>
        <c:axId val="55347456"/>
      </c:barChart>
      <c:catAx>
        <c:axId val="55345536"/>
        <c:scaling>
          <c:orientation val="minMax"/>
        </c:scaling>
        <c:axPos val="l"/>
        <c:numFmt formatCode="General" sourceLinked="0"/>
        <c:tickLblPos val="nextTo"/>
        <c:crossAx val="55347456"/>
        <c:crosses val="autoZero"/>
        <c:auto val="1"/>
        <c:lblAlgn val="l"/>
        <c:lblOffset val="100"/>
      </c:catAx>
      <c:valAx>
        <c:axId val="55347456"/>
        <c:scaling>
          <c:orientation val="minMax"/>
        </c:scaling>
        <c:delete val="1"/>
        <c:axPos val="b"/>
        <c:numFmt formatCode="#,##0.0" sourceLinked="1"/>
        <c:tickLblPos val="none"/>
        <c:crossAx val="5534553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230"/>
      <c:depthPercent val="100"/>
      <c:perspective val="50"/>
    </c:view3D>
    <c:plotArea>
      <c:layout>
        <c:manualLayout>
          <c:layoutTarget val="inner"/>
          <c:xMode val="edge"/>
          <c:yMode val="edge"/>
          <c:x val="1.0005286492283001E-3"/>
          <c:y val="1.9759843332007795E-2"/>
          <c:w val="0.81875062827083145"/>
          <c:h val="0.81777921835922784"/>
        </c:manualLayout>
      </c:layout>
      <c:pie3DChart>
        <c:varyColors val="1"/>
        <c:ser>
          <c:idx val="0"/>
          <c:order val="0"/>
          <c:explosion val="15"/>
          <c:dPt>
            <c:idx val="3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0.24472005506357669"/>
                  <c:y val="4.5335478974689964E-3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0.17019086416976745"/>
                  <c:y val="-0.14053998482153895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4.7700909053984504E-2"/>
                  <c:y val="5.146826266591179E-3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3.8847171444347801E-2"/>
                  <c:y val="3.220496776897324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6076346922488358"/>
                  <c:y val="-0.10105992208009171"/>
                </c:manualLayout>
              </c:layout>
              <c:showVal val="1"/>
              <c:showCatName val="1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'Додаток № 1'!$C$12:$C$116</c:f>
              <c:strCache>
                <c:ptCount val="4"/>
                <c:pt idx="0">
                  <c:v>Податкові надходження</c:v>
                </c:pt>
                <c:pt idx="1">
                  <c:v>Неподаткові надходження</c:v>
                </c:pt>
                <c:pt idx="2">
                  <c:v>Інші</c:v>
                </c:pt>
                <c:pt idx="3">
                  <c:v>Офіційні трансферти </c:v>
                </c:pt>
              </c:strCache>
            </c:strRef>
          </c:cat>
          <c:val>
            <c:numRef>
              <c:f>'Додаток № 1'!$D$12:$D$116</c:f>
              <c:numCache>
                <c:formatCode>#,##0.0</c:formatCode>
                <c:ptCount val="4"/>
                <c:pt idx="0">
                  <c:v>5971.5952949700059</c:v>
                </c:pt>
                <c:pt idx="1">
                  <c:v>212.80277525</c:v>
                </c:pt>
                <c:pt idx="2">
                  <c:v>37.724876870000003</c:v>
                </c:pt>
                <c:pt idx="3">
                  <c:v>1318.4242111900001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autoTitleDeleted val="1"/>
    <c:view3D>
      <c:rotX val="0"/>
      <c:rotY val="0"/>
      <c:perspective val="1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063523740338637E-2"/>
          <c:y val="7.0796460176992008E-3"/>
          <c:w val="0.96722532972913622"/>
          <c:h val="0.89740032053515439"/>
        </c:manualLayout>
      </c:layout>
      <c:bar3DChart>
        <c:barDir val="col"/>
        <c:grouping val="clustered"/>
        <c:ser>
          <c:idx val="0"/>
          <c:order val="0"/>
          <c:tx>
            <c:strRef>
              <c:f>'1'!$C$4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4138308196715501E-3"/>
                  <c:y val="-4.50195652521122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36-4F09-BEE5-AED5AE8D0D43}"/>
                </c:ext>
              </c:extLst>
            </c:dLbl>
            <c:dLbl>
              <c:idx val="1"/>
              <c:layout>
                <c:manualLayout>
                  <c:x val="1.4079551015313083E-3"/>
                  <c:y val="-4.5416939515420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36-4F09-BEE5-AED5AE8D0D43}"/>
                </c:ext>
              </c:extLst>
            </c:dLbl>
            <c:dLbl>
              <c:idx val="2"/>
              <c:layout>
                <c:manualLayout>
                  <c:x val="1.408065964137731E-3"/>
                  <c:y val="-2.9242358903920011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3</a:t>
                    </a:r>
                    <a:r>
                      <a:rPr lang="en-US"/>
                      <a:t>772,6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36-4F09-BEE5-AED5AE8D0D43}"/>
                </c:ext>
              </c:extLst>
            </c:dLbl>
            <c:dLbl>
              <c:idx val="3"/>
              <c:layout>
                <c:manualLayout>
                  <c:x val="-1.40196852078453E-3"/>
                  <c:y val="0.21710924065526413"/>
                </c:manualLayout>
              </c:layout>
              <c:tx>
                <c:rich>
                  <a:bodyPr/>
                  <a:lstStyle/>
                  <a:p>
                    <a:r>
                      <a:rPr lang="ru-RU" sz="2000"/>
                      <a:t>3</a:t>
                    </a:r>
                    <a:r>
                      <a:rPr lang="ru-RU"/>
                      <a:t> 772</a:t>
                    </a:r>
                    <a:r>
                      <a:rPr lang="en-US"/>
                      <a:t>,</a:t>
                    </a:r>
                    <a:r>
                      <a:rPr lang="ru-RU"/>
                      <a:t>6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36-4F09-BEE5-AED5AE8D0D43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'1'!$C$5:$C$7</c:f>
              <c:numCache>
                <c:formatCode>#,##0.0</c:formatCode>
                <c:ptCount val="3"/>
                <c:pt idx="0">
                  <c:v>3132.1</c:v>
                </c:pt>
                <c:pt idx="1">
                  <c:v>3665.3</c:v>
                </c:pt>
                <c:pt idx="2">
                  <c:v>3772.6067779999998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36-4F09-BEE5-AED5AE8D0D43}"/>
            </c:ext>
          </c:extLst>
        </c:ser>
        <c:dLbls>
          <c:showVal val="1"/>
        </c:dLbls>
        <c:shape val="cylinder"/>
        <c:axId val="56185600"/>
        <c:axId val="56187520"/>
        <c:axId val="0"/>
      </c:bar3DChart>
      <c:catAx>
        <c:axId val="561856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187520"/>
        <c:crosses val="autoZero"/>
        <c:auto val="1"/>
        <c:lblAlgn val="ctr"/>
        <c:lblOffset val="100"/>
      </c:catAx>
      <c:valAx>
        <c:axId val="56187520"/>
        <c:scaling>
          <c:orientation val="minMax"/>
          <c:max val="5000"/>
          <c:min val="2000"/>
        </c:scaling>
        <c:delete val="1"/>
        <c:axPos val="l"/>
        <c:numFmt formatCode="#,##0.0" sourceLinked="1"/>
        <c:majorTickMark val="none"/>
        <c:tickLblPos val="none"/>
        <c:crossAx val="56185600"/>
        <c:crosses val="autoZero"/>
        <c:crossBetween val="between"/>
        <c:majorUnit val="1000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autoTitleDeleted val="1"/>
    <c:plotArea>
      <c:layout>
        <c:manualLayout>
          <c:layoutTarget val="inner"/>
          <c:xMode val="edge"/>
          <c:yMode val="edge"/>
          <c:x val="1.5110676344003263E-2"/>
          <c:y val="0.25079263731348478"/>
          <c:w val="0.96742473147372665"/>
          <c:h val="0.53397179719312582"/>
        </c:manualLayout>
      </c:layout>
      <c:lineChart>
        <c:grouping val="stacked"/>
        <c:ser>
          <c:idx val="0"/>
          <c:order val="0"/>
          <c:tx>
            <c:strRef>
              <c:f>'таблица '!$C$4</c:f>
              <c:strCache>
                <c:ptCount val="1"/>
                <c:pt idx="0">
                  <c:v>Факт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1822701397563733"/>
                  <c:y val="-7.55084765204718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55-4DD9-B556-169445EC6AE7}"/>
                </c:ext>
              </c:extLst>
            </c:dLbl>
            <c:dLbl>
              <c:idx val="1"/>
              <c:layout>
                <c:manualLayout>
                  <c:x val="-9.8630102532717909E-2"/>
                  <c:y val="-9.19540810910542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55-4DD9-B556-169445EC6AE7}"/>
                </c:ext>
              </c:extLst>
            </c:dLbl>
            <c:dLbl>
              <c:idx val="2"/>
              <c:layout>
                <c:manualLayout>
                  <c:x val="2.1837266180361137E-2"/>
                  <c:y val="2.1558797580887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55-4DD9-B556-169445EC6AE7}"/>
                </c:ext>
              </c:extLst>
            </c:dLbl>
            <c:dLbl>
              <c:idx val="3"/>
              <c:layout>
                <c:manualLayout>
                  <c:x val="-3.5281444364908932E-2"/>
                  <c:y val="-8.82403930277947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55-4DD9-B556-169445EC6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'таблица '!$B$5:$B$7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'таблица '!$C$5:$C$7</c:f>
              <c:numCache>
                <c:formatCode>#,##0.0</c:formatCode>
                <c:ptCount val="3"/>
                <c:pt idx="0">
                  <c:v>540.70000000000005</c:v>
                </c:pt>
                <c:pt idx="1">
                  <c:v>674.3</c:v>
                </c:pt>
                <c:pt idx="2">
                  <c:v>774.79720899999938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55-4DD9-B556-169445EC6AE7}"/>
            </c:ext>
          </c:extLst>
        </c:ser>
        <c:ser>
          <c:idx val="2"/>
          <c:order val="1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Єдиний податок, млн.грн.</c:v>
                </c:pt>
              </c:strCache>
            </c:strRef>
          </c:cat>
          <c:val>
            <c:numRef>
              <c:f>'таблица '!$C$2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F55-4DD9-B556-169445EC6AE7}"/>
            </c:ext>
          </c:extLst>
        </c:ser>
        <c:ser>
          <c:idx val="3"/>
          <c:order val="2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Єдиний податок, млн.грн.</c:v>
                </c:pt>
              </c:strCache>
            </c:strRef>
          </c:cat>
          <c:val>
            <c:numRef>
              <c:f>'таблица '!$D$2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55-4DD9-B556-169445EC6AE7}"/>
            </c:ext>
          </c:extLst>
        </c:ser>
        <c:ser>
          <c:idx val="4"/>
          <c:order val="3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Єдиний податок, млн.грн.</c:v>
                </c:pt>
              </c:strCache>
            </c:strRef>
          </c:cat>
          <c:val>
            <c:numRef>
              <c:f>'таблица '!$E$2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F55-4DD9-B556-169445EC6AE7}"/>
            </c:ext>
          </c:extLst>
        </c:ser>
        <c:ser>
          <c:idx val="5"/>
          <c:order val="4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Єдиний податок, млн.грн.</c:v>
                </c:pt>
              </c:strCache>
            </c:strRef>
          </c:cat>
          <c:val>
            <c:numRef>
              <c:f>'таблица '!$F$2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55-4DD9-B556-169445EC6AE7}"/>
            </c:ext>
          </c:extLst>
        </c:ser>
        <c:ser>
          <c:idx val="6"/>
          <c:order val="5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Єдиний податок, млн.грн.</c:v>
                </c:pt>
              </c:strCache>
            </c:strRef>
          </c:cat>
          <c:val>
            <c:numRef>
              <c:f>'таблица '!$G$2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F55-4DD9-B556-169445EC6AE7}"/>
            </c:ext>
          </c:extLst>
        </c:ser>
        <c:ser>
          <c:idx val="7"/>
          <c:order val="6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Єдиний податок, млн.грн.</c:v>
                </c:pt>
              </c:strCache>
            </c:strRef>
          </c:cat>
          <c:val>
            <c:numRef>
              <c:f>'таблица '!$H$2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F55-4DD9-B556-169445EC6AE7}"/>
            </c:ext>
          </c:extLst>
        </c:ser>
        <c:ser>
          <c:idx val="8"/>
          <c:order val="7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Єдиний податок, млн.грн.</c:v>
                </c:pt>
              </c:strCache>
            </c:strRef>
          </c:cat>
          <c:val>
            <c:numRef>
              <c:f>'таблица '!$I$2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F55-4DD9-B556-169445EC6AE7}"/>
            </c:ext>
          </c:extLst>
        </c:ser>
        <c:dLbls>
          <c:showVal val="1"/>
        </c:dLbls>
        <c:dropLines/>
        <c:marker val="1"/>
        <c:axId val="89340160"/>
        <c:axId val="90383104"/>
      </c:lineChart>
      <c:catAx>
        <c:axId val="89340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383104"/>
        <c:crosses val="autoZero"/>
        <c:auto val="1"/>
        <c:lblAlgn val="ctr"/>
        <c:lblOffset val="100"/>
      </c:catAx>
      <c:valAx>
        <c:axId val="90383104"/>
        <c:scaling>
          <c:orientation val="minMax"/>
          <c:max val="800"/>
        </c:scaling>
        <c:delete val="1"/>
        <c:axPos val="l"/>
        <c:numFmt formatCode="#,##0.0" sourceLinked="1"/>
        <c:tickLblPos val="none"/>
        <c:crossAx val="89340160"/>
        <c:crosses val="autoZero"/>
        <c:crossBetween val="between"/>
        <c:majorUnit val="400"/>
        <c:minorUnit val="200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1.3884938195147082E-3"/>
          <c:y val="1.6410407992233083E-3"/>
          <c:w val="0.96258503401360562"/>
          <c:h val="0.66565248845057534"/>
        </c:manualLayout>
      </c:layout>
      <c:barChart>
        <c:barDir val="col"/>
        <c:grouping val="clustered"/>
        <c:ser>
          <c:idx val="1"/>
          <c:order val="1"/>
          <c:tx>
            <c:strRef>
              <c:f>'таблица 3'!#REF!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'таблица '!$B$5:$B$7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'таблица 3'!#REF!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1B-4B06-BF9B-97BAE468CF08}"/>
            </c:ext>
          </c:extLst>
        </c:ser>
        <c:dLbls>
          <c:showVal val="1"/>
        </c:dLbls>
        <c:gapWidth val="300"/>
        <c:overlap val="50"/>
        <c:axId val="100110720"/>
        <c:axId val="100112640"/>
      </c:barChart>
      <c:lineChart>
        <c:grouping val="stacked"/>
        <c:ser>
          <c:idx val="0"/>
          <c:order val="0"/>
          <c:tx>
            <c:strRef>
              <c:f>'таблица '!$C$4</c:f>
              <c:strCache>
                <c:ptCount val="1"/>
                <c:pt idx="0">
                  <c:v>Факт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5796179978327107"/>
                  <c:y val="-0.122147535166494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1B-4B06-BF9B-97BAE468CF08}"/>
                </c:ext>
              </c:extLst>
            </c:dLbl>
            <c:dLbl>
              <c:idx val="1"/>
              <c:layout>
                <c:manualLayout>
                  <c:x val="-5.3818679288721867E-2"/>
                  <c:y val="-0.144423282346909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1B-4B06-BF9B-97BAE468CF08}"/>
                </c:ext>
              </c:extLst>
            </c:dLbl>
            <c:dLbl>
              <c:idx val="2"/>
              <c:layout>
                <c:manualLayout>
                  <c:x val="2.3599827889707811E-3"/>
                  <c:y val="-0.1350931384767794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1B-4B06-BF9B-97BAE468CF08}"/>
                </c:ext>
              </c:extLst>
            </c:dLbl>
            <c:dLbl>
              <c:idx val="3"/>
              <c:layout>
                <c:manualLayout>
                  <c:x val="-3.5281444364908932E-2"/>
                  <c:y val="-8.82403930277947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1B-4B06-BF9B-97BAE468C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'таблица '!$B$5:$B$7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'таблица '!$C$5:$C$7</c:f>
              <c:numCache>
                <c:formatCode>#,##0.0</c:formatCode>
                <c:ptCount val="3"/>
                <c:pt idx="0">
                  <c:v>842.73410000000001</c:v>
                </c:pt>
                <c:pt idx="1">
                  <c:v>897.05119999999761</c:v>
                </c:pt>
                <c:pt idx="2">
                  <c:v>839.01179999999999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1B-4B06-BF9B-97BAE468CF08}"/>
            </c:ext>
          </c:extLst>
        </c:ser>
        <c:ser>
          <c:idx val="2"/>
          <c:order val="2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Динаміка надходжень податку на майно ( в частині плати за землю), млн.грн.</c:v>
                </c:pt>
              </c:strCache>
            </c:strRef>
          </c:cat>
          <c:val>
            <c:numRef>
              <c:f>'таблица '!$C$2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1B-4B06-BF9B-97BAE468CF08}"/>
            </c:ext>
          </c:extLst>
        </c:ser>
        <c:ser>
          <c:idx val="3"/>
          <c:order val="3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Динаміка надходжень податку на майно ( в частині плати за землю), млн.грн.</c:v>
                </c:pt>
              </c:strCache>
            </c:strRef>
          </c:cat>
          <c:val>
            <c:numRef>
              <c:f>'таблица '!$D$2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1B-4B06-BF9B-97BAE468CF08}"/>
            </c:ext>
          </c:extLst>
        </c:ser>
        <c:ser>
          <c:idx val="4"/>
          <c:order val="4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Динаміка надходжень податку на майно ( в частині плати за землю), млн.грн.</c:v>
                </c:pt>
              </c:strCache>
            </c:strRef>
          </c:cat>
          <c:val>
            <c:numRef>
              <c:f>'таблица '!$E$2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1B-4B06-BF9B-97BAE468CF08}"/>
            </c:ext>
          </c:extLst>
        </c:ser>
        <c:ser>
          <c:idx val="5"/>
          <c:order val="5"/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1B-4B06-BF9B-97BAE468CF0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'!$B$2</c:f>
              <c:strCache>
                <c:ptCount val="1"/>
                <c:pt idx="0">
                  <c:v>Динаміка надходжень податку на майно ( в частині плати за землю), млн.грн.</c:v>
                </c:pt>
              </c:strCache>
            </c:strRef>
          </c:cat>
          <c:val>
            <c:numRef>
              <c:f>'таблица '!$F$2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71B-4B06-BF9B-97BAE468CF08}"/>
            </c:ext>
          </c:extLst>
        </c:ser>
        <c:ser>
          <c:idx val="6"/>
          <c:order val="6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Динаміка надходжень податку на майно ( в частині плати за землю), млн.грн.</c:v>
                </c:pt>
              </c:strCache>
            </c:strRef>
          </c:cat>
          <c:val>
            <c:numRef>
              <c:f>'таблица '!$G$2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1B-4B06-BF9B-97BAE468CF08}"/>
            </c:ext>
          </c:extLst>
        </c:ser>
        <c:ser>
          <c:idx val="7"/>
          <c:order val="7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Динаміка надходжень податку на майно ( в частині плати за землю), млн.грн.</c:v>
                </c:pt>
              </c:strCache>
            </c:strRef>
          </c:cat>
          <c:val>
            <c:numRef>
              <c:f>'таблица '!$H$2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71B-4B06-BF9B-97BAE468CF08}"/>
            </c:ext>
          </c:extLst>
        </c:ser>
        <c:ser>
          <c:idx val="8"/>
          <c:order val="8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Динаміка надходжень податку на майно ( в частині плати за землю), млн.грн.</c:v>
                </c:pt>
              </c:strCache>
            </c:strRef>
          </c:cat>
          <c:val>
            <c:numRef>
              <c:f>'таблица '!$I$2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71B-4B06-BF9B-97BAE468CF08}"/>
            </c:ext>
          </c:extLst>
        </c:ser>
        <c:dLbls>
          <c:showVal val="1"/>
        </c:dLbls>
        <c:dropLines/>
        <c:marker val="1"/>
        <c:axId val="100110720"/>
        <c:axId val="100112640"/>
      </c:lineChart>
      <c:catAx>
        <c:axId val="100110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112640"/>
        <c:crosses val="autoZero"/>
        <c:auto val="1"/>
        <c:lblAlgn val="ctr"/>
        <c:lblOffset val="100"/>
      </c:catAx>
      <c:valAx>
        <c:axId val="100112640"/>
        <c:scaling>
          <c:orientation val="minMax"/>
          <c:max val="1000"/>
          <c:min val="800"/>
        </c:scaling>
        <c:delete val="1"/>
        <c:axPos val="l"/>
        <c:majorGridlines/>
        <c:numFmt formatCode="General" sourceLinked="1"/>
        <c:tickLblPos val="none"/>
        <c:crossAx val="100110720"/>
        <c:crosses val="autoZero"/>
        <c:crossBetween val="between"/>
        <c:majorUnit val="500"/>
        <c:min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autoTitleDeleted val="1"/>
    <c:plotArea>
      <c:layout>
        <c:manualLayout>
          <c:layoutTarget val="inner"/>
          <c:xMode val="edge"/>
          <c:yMode val="edge"/>
          <c:x val="3.5317230610892217E-2"/>
          <c:y val="5.0284588289440518E-3"/>
          <c:w val="0.96258503401360562"/>
          <c:h val="0.8334229342021906"/>
        </c:manualLayout>
      </c:layout>
      <c:lineChart>
        <c:grouping val="stacked"/>
        <c:ser>
          <c:idx val="0"/>
          <c:order val="0"/>
          <c:tx>
            <c:strRef>
              <c:f>'таблица '!$C$4</c:f>
              <c:strCache>
                <c:ptCount val="1"/>
                <c:pt idx="0">
                  <c:v>Факт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9509552215064005E-2"/>
                  <c:y val="-7.55084460596271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0E-427B-B601-0776DEE09943}"/>
                </c:ext>
              </c:extLst>
            </c:dLbl>
            <c:dLbl>
              <c:idx val="1"/>
              <c:layout>
                <c:manualLayout>
                  <c:x val="-8.3152059862012767E-2"/>
                  <c:y val="-9.19541781198879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0E-427B-B601-0776DEE09943}"/>
                </c:ext>
              </c:extLst>
            </c:dLbl>
            <c:dLbl>
              <c:idx val="2"/>
              <c:layout>
                <c:manualLayout>
                  <c:x val="-4.5918367346938924E-2"/>
                  <c:y val="-6.51340996168582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0E-427B-B601-0776DEE09943}"/>
                </c:ext>
              </c:extLst>
            </c:dLbl>
            <c:dLbl>
              <c:idx val="3"/>
              <c:layout>
                <c:manualLayout>
                  <c:x val="-3.5281444364908932E-2"/>
                  <c:y val="-8.82403930277947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0E-427B-B601-0776DEE09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'таблица '!$B$5:$B$7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'таблица '!$C$5:$C$7</c:f>
              <c:numCache>
                <c:formatCode>#,##0.0</c:formatCode>
                <c:ptCount val="3"/>
                <c:pt idx="0">
                  <c:v>46.2</c:v>
                </c:pt>
                <c:pt idx="1">
                  <c:v>53.9</c:v>
                </c:pt>
                <c:pt idx="2">
                  <c:v>62.2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0E-427B-B601-0776DEE09943}"/>
            </c:ext>
          </c:extLst>
        </c:ser>
        <c:ser>
          <c:idx val="2"/>
          <c:order val="1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Податок на нерухоме майно, відмінне від земельної ділянки, млн.грн.</c:v>
                </c:pt>
              </c:strCache>
            </c:strRef>
          </c:cat>
          <c:val>
            <c:numRef>
              <c:f>'таблица '!$C$2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20E-427B-B601-0776DEE09943}"/>
            </c:ext>
          </c:extLst>
        </c:ser>
        <c:ser>
          <c:idx val="3"/>
          <c:order val="2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Податок на нерухоме майно, відмінне від земельної ділянки, млн.грн.</c:v>
                </c:pt>
              </c:strCache>
            </c:strRef>
          </c:cat>
          <c:val>
            <c:numRef>
              <c:f>'таблица '!$D$2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0E-427B-B601-0776DEE09943}"/>
            </c:ext>
          </c:extLst>
        </c:ser>
        <c:ser>
          <c:idx val="4"/>
          <c:order val="3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Податок на нерухоме майно, відмінне від земельної ділянки, млн.грн.</c:v>
                </c:pt>
              </c:strCache>
            </c:strRef>
          </c:cat>
          <c:val>
            <c:numRef>
              <c:f>'таблица '!$E$2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20E-427B-B601-0776DEE09943}"/>
            </c:ext>
          </c:extLst>
        </c:ser>
        <c:ser>
          <c:idx val="5"/>
          <c:order val="4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Податок на нерухоме майно, відмінне від земельної ділянки, млн.грн.</c:v>
                </c:pt>
              </c:strCache>
            </c:strRef>
          </c:cat>
          <c:val>
            <c:numRef>
              <c:f>'таблица '!$F$2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20E-427B-B601-0776DEE09943}"/>
            </c:ext>
          </c:extLst>
        </c:ser>
        <c:ser>
          <c:idx val="6"/>
          <c:order val="5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Податок на нерухоме майно, відмінне від земельної ділянки, млн.грн.</c:v>
                </c:pt>
              </c:strCache>
            </c:strRef>
          </c:cat>
          <c:val>
            <c:numRef>
              <c:f>'таблица '!$G$2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20E-427B-B601-0776DEE09943}"/>
            </c:ext>
          </c:extLst>
        </c:ser>
        <c:ser>
          <c:idx val="7"/>
          <c:order val="6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Податок на нерухоме майно, відмінне від земельної ділянки, млн.грн.</c:v>
                </c:pt>
              </c:strCache>
            </c:strRef>
          </c:cat>
          <c:val>
            <c:numRef>
              <c:f>'таблица '!$H$2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20E-427B-B601-0776DEE09943}"/>
            </c:ext>
          </c:extLst>
        </c:ser>
        <c:ser>
          <c:idx val="8"/>
          <c:order val="7"/>
          <c:marker>
            <c:symbol val="none"/>
          </c:marker>
          <c:dLbls>
            <c:delete val="1"/>
          </c:dLbls>
          <c:cat>
            <c:strRef>
              <c:f>'таблица '!$B$2</c:f>
              <c:strCache>
                <c:ptCount val="1"/>
                <c:pt idx="0">
                  <c:v>Податок на нерухоме майно, відмінне від земельної ділянки, млн.грн.</c:v>
                </c:pt>
              </c:strCache>
            </c:strRef>
          </c:cat>
          <c:val>
            <c:numRef>
              <c:f>'таблица '!$I$2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20E-427B-B601-0776DEE09943}"/>
            </c:ext>
          </c:extLst>
        </c:ser>
        <c:dLbls>
          <c:showVal val="1"/>
        </c:dLbls>
        <c:dropLines/>
        <c:marker val="1"/>
        <c:axId val="117809152"/>
        <c:axId val="117810688"/>
      </c:lineChart>
      <c:catAx>
        <c:axId val="1178091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10688"/>
        <c:crosses val="autoZero"/>
        <c:auto val="1"/>
        <c:lblAlgn val="ctr"/>
        <c:lblOffset val="100"/>
      </c:catAx>
      <c:valAx>
        <c:axId val="117810688"/>
        <c:scaling>
          <c:orientation val="minMax"/>
          <c:max val="100"/>
        </c:scaling>
        <c:delete val="1"/>
        <c:axPos val="l"/>
        <c:numFmt formatCode="#,##0.0" sourceLinked="1"/>
        <c:tickLblPos val="none"/>
        <c:crossAx val="117809152"/>
        <c:crosses val="autoZero"/>
        <c:crossBetween val="between"/>
        <c:majorUnit val="20"/>
        <c:minorUnit val="10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1.1241415820229647E-3"/>
          <c:y val="9.2017150407636764E-2"/>
          <c:w val="0.98711324229598918"/>
          <c:h val="0.77058790296952795"/>
        </c:manualLayout>
      </c:layout>
      <c:bar3DChart>
        <c:barDir val="col"/>
        <c:grouping val="clustered"/>
        <c:ser>
          <c:idx val="0"/>
          <c:order val="0"/>
          <c:tx>
            <c:strRef>
              <c:f>акциз!$B$3</c:f>
              <c:strCache>
                <c:ptCount val="1"/>
                <c:pt idx="0">
                  <c:v>Динаміка надходжень акцизного податку, млн.грн.</c:v>
                </c:pt>
              </c:strCache>
            </c:strRef>
          </c:tx>
          <c:dLbls>
            <c:dLbl>
              <c:idx val="0"/>
              <c:layout>
                <c:manualLayout>
                  <c:x val="1.0175289576322716E-2"/>
                  <c:y val="-4.62311350711000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B-4BE8-AEEE-D4D68675A7EF}"/>
                </c:ext>
              </c:extLst>
            </c:dLbl>
            <c:dLbl>
              <c:idx val="1"/>
              <c:layout>
                <c:manualLayout>
                  <c:x val="7.238460391530652E-3"/>
                  <c:y val="-4.3783465065773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1B-4BE8-AEEE-D4D68675A7EF}"/>
                </c:ext>
              </c:extLst>
            </c:dLbl>
            <c:dLbl>
              <c:idx val="2"/>
              <c:layout>
                <c:manualLayout>
                  <c:x val="1.1752222355846595E-2"/>
                  <c:y val="-3.8242653427566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1B-4BE8-AEEE-D4D68675A7EF}"/>
                </c:ext>
              </c:extLst>
            </c:dLbl>
            <c:dLbl>
              <c:idx val="3"/>
              <c:layout>
                <c:manualLayout>
                  <c:x val="-3.3277858589888756E-2"/>
                  <c:y val="-0.129936752175319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1B-4BE8-AEEE-D4D68675A7EF}"/>
                </c:ext>
              </c:extLst>
            </c:dLbl>
            <c:dLbl>
              <c:idx val="4"/>
              <c:layout>
                <c:manualLayout>
                  <c:x val="-0.22595704948646331"/>
                  <c:y val="-8.7719298245614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1B-4BE8-AEEE-D4D68675A7EF}"/>
                </c:ext>
              </c:extLst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акциз!$A$4:$A$6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акциз!$B$4:$B$6</c:f>
              <c:numCache>
                <c:formatCode>#,##0.0</c:formatCode>
                <c:ptCount val="3"/>
                <c:pt idx="0">
                  <c:v>278.80061799999999</c:v>
                </c:pt>
                <c:pt idx="1">
                  <c:v>288.28609999999844</c:v>
                </c:pt>
                <c:pt idx="2">
                  <c:v>337.7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1B-4BE8-AEEE-D4D68675A7EF}"/>
            </c:ext>
          </c:extLst>
        </c:ser>
        <c:shape val="box"/>
        <c:axId val="119731328"/>
        <c:axId val="119733248"/>
        <c:axId val="0"/>
      </c:bar3DChart>
      <c:catAx>
        <c:axId val="119731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9733248"/>
        <c:crosses val="autoZero"/>
        <c:auto val="1"/>
        <c:lblAlgn val="ctr"/>
        <c:lblOffset val="100"/>
      </c:catAx>
      <c:valAx>
        <c:axId val="119733248"/>
        <c:scaling>
          <c:orientation val="minMax"/>
          <c:max val="300"/>
        </c:scaling>
        <c:delete val="1"/>
        <c:axPos val="l"/>
        <c:numFmt formatCode="#,##0" sourceLinked="0"/>
        <c:tickLblPos val="none"/>
        <c:crossAx val="119731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19831-C2B3-4B12-BA30-EDF01A545FE5}" type="doc">
      <dgm:prSet loTypeId="urn:microsoft.com/office/officeart/2005/8/layout/hierarchy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D2CF228F-6944-4F81-8C88-B7171FFDEB7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податок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майно</a:t>
          </a:r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904,6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D07473-62B6-4E57-A542-B5D4ABB4D21A}" type="parTrans" cxnId="{17066A2A-4090-432C-9FB9-8317532D1FD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09FF8-636F-467A-8153-09F29BB24ADC}" type="sibTrans" cxnId="{17066A2A-4090-432C-9FB9-8317532D1FD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BA7904-03A2-4BF2-A55C-FB1451786D1F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Плата за землю  </a:t>
          </a:r>
        </a:p>
        <a:p>
          <a:r>
            <a:rPr lang="en-US" sz="18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839</a:t>
          </a:r>
          <a:r>
            <a:rPr lang="uk-UA" sz="18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,</a:t>
          </a:r>
          <a:r>
            <a:rPr lang="en-US" sz="18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0</a:t>
          </a:r>
          <a:r>
            <a:rPr lang="uk-UA" sz="18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 млн.грн.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731291-1C56-4DC1-AC3A-9E7CC5FC2D3A}" type="parTrans" cxnId="{62F2A14D-C44C-47A7-A46E-D7F06B7C99B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36363E-B0D9-457A-A59D-4A2E32D916C5}" type="sibTrans" cxnId="{62F2A14D-C44C-47A7-A46E-D7F06B7C99B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E30810-4DEF-4BD2-AB80-2946A46DF7C0}">
      <dgm:prSet phldrT="[Текст]" custT="1"/>
      <dgm:spPr/>
      <dgm:t>
        <a:bodyPr/>
        <a:lstStyle/>
        <a:p>
          <a:r>
            <a:rPr lang="uk-UA" sz="14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Податок на нерухоме майно, відмінне від земельної ділянки  </a:t>
          </a:r>
        </a:p>
        <a:p>
          <a:r>
            <a:rPr lang="en-US" sz="14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62</a:t>
          </a:r>
          <a:r>
            <a:rPr lang="uk-UA" sz="14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,</a:t>
          </a:r>
          <a:r>
            <a:rPr lang="en-US" sz="14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2</a:t>
          </a:r>
          <a:r>
            <a:rPr lang="uk-UA" sz="14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 млн.грн. 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34979-E3B2-4E61-AC61-56DB3D4AB640}" type="parTrans" cxnId="{8C34CD8A-A6B0-4C1A-AE5F-8566B05B7C5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9440BE-83E7-40F5-9219-182250719315}" type="sibTrans" cxnId="{8C34CD8A-A6B0-4C1A-AE5F-8566B05B7C5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139EA-7738-4840-96FA-25B4C54F319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єдиний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податок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</a:t>
          </a:r>
          <a:r>
            <a: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774,8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</a:t>
          </a:r>
          <a:r>
            <a: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46B31-6AEA-4683-98E1-224523C79877}" type="parTrans" cxnId="{DB723ADA-A715-4622-BCDB-B5E5BFFAD6A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A90E4-F738-4C9C-A58A-552C09C831B3}" type="sibTrans" cxnId="{DB723ADA-A715-4622-BCDB-B5E5BFFAD6A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FD0CA-4F0D-4711-AE5C-EC3576B20D20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туристичний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збір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1,6</a:t>
          </a:r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(0,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CD6025-E1EC-4C46-8CB3-886045A7E56F}" type="parTrans" cxnId="{04F40984-2BF6-443D-8B8E-E94117EC2A3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FFF0A-C33F-4A64-80F7-0343F86C610A}" type="sibTrans" cxnId="{04F40984-2BF6-443D-8B8E-E94117EC2A3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CF8331-C7AC-46CA-B38B-BBCF5837C4E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Транспортний податок  </a:t>
          </a:r>
        </a:p>
        <a:p>
          <a:r>
            <a:rPr lang="uk-UA" sz="14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3</a:t>
          </a:r>
          <a:r>
            <a:rPr lang="en-US" sz="14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,4</a:t>
          </a:r>
          <a:r>
            <a:rPr lang="uk-UA" sz="1400" b="1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 млн.грн. 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1A9AF7-FB48-413A-9B47-A72A57D828EC}" type="parTrans" cxnId="{35FC07AB-76FA-437E-BF90-100BF2FF885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31B037-8998-436D-B975-D7AA72C6EA86}" type="sibTrans" cxnId="{35FC07AB-76FA-437E-BF90-100BF2FF885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CF3CE-6330-4AEE-B2D4-E849921E7F3D}" type="pres">
      <dgm:prSet presAssocID="{1C719831-C2B3-4B12-BA30-EDF01A545F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10CA39-88BD-408F-93B4-0BE8FB1F1E66}" type="pres">
      <dgm:prSet presAssocID="{D2CF228F-6944-4F81-8C88-B7171FFDEB76}" presName="vertOne" presStyleCnt="0"/>
      <dgm:spPr/>
    </dgm:pt>
    <dgm:pt modelId="{7ABC6AF7-A1AF-43C2-9B73-4BE771DECD49}" type="pres">
      <dgm:prSet presAssocID="{D2CF228F-6944-4F81-8C88-B7171FFDEB76}" presName="txOne" presStyleLbl="node0" presStyleIdx="0" presStyleCnt="3" custScaleX="104070" custScaleY="45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973CF-F92D-424F-9CB7-3974BE87E3DB}" type="pres">
      <dgm:prSet presAssocID="{D2CF228F-6944-4F81-8C88-B7171FFDEB76}" presName="parTransOne" presStyleCnt="0"/>
      <dgm:spPr/>
    </dgm:pt>
    <dgm:pt modelId="{26A0FD8D-C977-49E7-A27D-8D360EAA68AC}" type="pres">
      <dgm:prSet presAssocID="{D2CF228F-6944-4F81-8C88-B7171FFDEB76}" presName="horzOne" presStyleCnt="0"/>
      <dgm:spPr/>
    </dgm:pt>
    <dgm:pt modelId="{F7EF9551-4579-4CE8-BB67-A8212293A7DF}" type="pres">
      <dgm:prSet presAssocID="{FEBA7904-03A2-4BF2-A55C-FB1451786D1F}" presName="vertTwo" presStyleCnt="0"/>
      <dgm:spPr/>
    </dgm:pt>
    <dgm:pt modelId="{AD11B397-328B-48B1-AD76-4810A521501D}" type="pres">
      <dgm:prSet presAssocID="{FEBA7904-03A2-4BF2-A55C-FB1451786D1F}" presName="txTwo" presStyleLbl="node2" presStyleIdx="0" presStyleCnt="3" custScaleX="165057" custScaleY="49115" custLinFactNeighborX="-2815" custLinFactNeighborY="-23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0795D6-6E1F-44A0-9B2B-8551ECD57770}" type="pres">
      <dgm:prSet presAssocID="{FEBA7904-03A2-4BF2-A55C-FB1451786D1F}" presName="horzTwo" presStyleCnt="0"/>
      <dgm:spPr/>
    </dgm:pt>
    <dgm:pt modelId="{0E763322-B044-4A71-933D-45DB605BE4B9}" type="pres">
      <dgm:prSet presAssocID="{9336363E-B0D9-457A-A59D-4A2E32D916C5}" presName="sibSpaceTwo" presStyleCnt="0"/>
      <dgm:spPr/>
    </dgm:pt>
    <dgm:pt modelId="{17DF7E94-1179-4DC3-A832-0FAB26E2BBB3}" type="pres">
      <dgm:prSet presAssocID="{6CE30810-4DEF-4BD2-AB80-2946A46DF7C0}" presName="vertTwo" presStyleCnt="0"/>
      <dgm:spPr/>
    </dgm:pt>
    <dgm:pt modelId="{CB7C1621-5CB1-4180-A8A4-313CF5500055}" type="pres">
      <dgm:prSet presAssocID="{6CE30810-4DEF-4BD2-AB80-2946A46DF7C0}" presName="txTwo" presStyleLbl="node2" presStyleIdx="1" presStyleCnt="3" custScaleX="192188" custScaleY="49112" custLinFactX="33240" custLinFactNeighborX="100000" custLinFactNeighborY="-24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60AA6-885E-4661-802F-11F00F5D1A43}" type="pres">
      <dgm:prSet presAssocID="{6CE30810-4DEF-4BD2-AB80-2946A46DF7C0}" presName="horzTwo" presStyleCnt="0"/>
      <dgm:spPr/>
    </dgm:pt>
    <dgm:pt modelId="{2EE6C5C4-D1BD-49DE-8DAF-D4AD3C413786}" type="pres">
      <dgm:prSet presAssocID="{069440BE-83E7-40F5-9219-182250719315}" presName="sibSpaceTwo" presStyleCnt="0"/>
      <dgm:spPr/>
    </dgm:pt>
    <dgm:pt modelId="{CBFCA1EF-8AD5-4981-8F5F-A2CF02017AC0}" type="pres">
      <dgm:prSet presAssocID="{BECF8331-C7AC-46CA-B38B-BBCF5837C4E8}" presName="vertTwo" presStyleCnt="0"/>
      <dgm:spPr/>
    </dgm:pt>
    <dgm:pt modelId="{50AB2D34-C793-4520-8119-1AD475C58D3D}" type="pres">
      <dgm:prSet presAssocID="{BECF8331-C7AC-46CA-B38B-BBCF5837C4E8}" presName="txTwo" presStyleLbl="node2" presStyleIdx="2" presStyleCnt="3" custScaleX="122299" custScaleY="49115" custLinFactX="-100000" custLinFactNeighborX="-101292" custLinFactNeighborY="-23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1B7759-5D2B-4A86-9B7B-76107C5998DE}" type="pres">
      <dgm:prSet presAssocID="{BECF8331-C7AC-46CA-B38B-BBCF5837C4E8}" presName="horzTwo" presStyleCnt="0"/>
      <dgm:spPr/>
    </dgm:pt>
    <dgm:pt modelId="{1A0EAD57-9D0D-4428-886E-09ABE8345707}" type="pres">
      <dgm:prSet presAssocID="{EC909FF8-636F-467A-8153-09F29BB24ADC}" presName="sibSpaceOne" presStyleCnt="0"/>
      <dgm:spPr/>
    </dgm:pt>
    <dgm:pt modelId="{D58E9386-54BB-4B28-9119-F96800448378}" type="pres">
      <dgm:prSet presAssocID="{0B1139EA-7738-4840-96FA-25B4C54F319F}" presName="vertOne" presStyleCnt="0"/>
      <dgm:spPr/>
    </dgm:pt>
    <dgm:pt modelId="{C9EBD95C-3A0F-4AE3-B0F5-66B1D7EEEE59}" type="pres">
      <dgm:prSet presAssocID="{0B1139EA-7738-4840-96FA-25B4C54F319F}" presName="txOne" presStyleLbl="node0" presStyleIdx="1" presStyleCnt="3" custScaleX="160896" custScaleY="45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83CF69-14F1-4401-A522-C31734AD368C}" type="pres">
      <dgm:prSet presAssocID="{0B1139EA-7738-4840-96FA-25B4C54F319F}" presName="horzOne" presStyleCnt="0"/>
      <dgm:spPr/>
    </dgm:pt>
    <dgm:pt modelId="{6D7B107D-E78B-4FE3-BCD2-6ADFEF380D73}" type="pres">
      <dgm:prSet presAssocID="{AF5A90E4-F738-4C9C-A58A-552C09C831B3}" presName="sibSpaceOne" presStyleCnt="0"/>
      <dgm:spPr/>
    </dgm:pt>
    <dgm:pt modelId="{809FA771-E579-478C-8096-D3ACBD765238}" type="pres">
      <dgm:prSet presAssocID="{BE8FD0CA-4F0D-4711-AE5C-EC3576B20D20}" presName="vertOne" presStyleCnt="0"/>
      <dgm:spPr/>
    </dgm:pt>
    <dgm:pt modelId="{84FFB6E2-E971-4845-BC5C-7EEB84B69B0E}" type="pres">
      <dgm:prSet presAssocID="{BE8FD0CA-4F0D-4711-AE5C-EC3576B20D20}" presName="txOne" presStyleLbl="node0" presStyleIdx="2" presStyleCnt="3" custScaleX="137842" custScaleY="47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224D95-FD02-441D-AEDA-093717643737}" type="pres">
      <dgm:prSet presAssocID="{BE8FD0CA-4F0D-4711-AE5C-EC3576B20D20}" presName="horzOne" presStyleCnt="0"/>
      <dgm:spPr/>
    </dgm:pt>
  </dgm:ptLst>
  <dgm:cxnLst>
    <dgm:cxn modelId="{04F40984-2BF6-443D-8B8E-E94117EC2A39}" srcId="{1C719831-C2B3-4B12-BA30-EDF01A545FE5}" destId="{BE8FD0CA-4F0D-4711-AE5C-EC3576B20D20}" srcOrd="2" destOrd="0" parTransId="{C3CD6025-E1EC-4C46-8CB3-886045A7E56F}" sibTransId="{32AFFF0A-C33F-4A64-80F7-0343F86C610A}"/>
    <dgm:cxn modelId="{35FC07AB-76FA-437E-BF90-100BF2FF8850}" srcId="{D2CF228F-6944-4F81-8C88-B7171FFDEB76}" destId="{BECF8331-C7AC-46CA-B38B-BBCF5837C4E8}" srcOrd="2" destOrd="0" parTransId="{0A1A9AF7-FB48-413A-9B47-A72A57D828EC}" sibTransId="{0D31B037-8998-436D-B975-D7AA72C6EA86}"/>
    <dgm:cxn modelId="{D5411E0A-0FD8-4106-BE6B-6D3C2B25EA8E}" type="presOf" srcId="{0B1139EA-7738-4840-96FA-25B4C54F319F}" destId="{C9EBD95C-3A0F-4AE3-B0F5-66B1D7EEEE59}" srcOrd="0" destOrd="0" presId="urn:microsoft.com/office/officeart/2005/8/layout/hierarchy4"/>
    <dgm:cxn modelId="{9B86321E-D110-41B1-A59C-2354B3954229}" type="presOf" srcId="{BE8FD0CA-4F0D-4711-AE5C-EC3576B20D20}" destId="{84FFB6E2-E971-4845-BC5C-7EEB84B69B0E}" srcOrd="0" destOrd="0" presId="urn:microsoft.com/office/officeart/2005/8/layout/hierarchy4"/>
    <dgm:cxn modelId="{9865BC74-37EB-41AB-8A87-44359A1EBFAF}" type="presOf" srcId="{BECF8331-C7AC-46CA-B38B-BBCF5837C4E8}" destId="{50AB2D34-C793-4520-8119-1AD475C58D3D}" srcOrd="0" destOrd="0" presId="urn:microsoft.com/office/officeart/2005/8/layout/hierarchy4"/>
    <dgm:cxn modelId="{17066A2A-4090-432C-9FB9-8317532D1FD1}" srcId="{1C719831-C2B3-4B12-BA30-EDF01A545FE5}" destId="{D2CF228F-6944-4F81-8C88-B7171FFDEB76}" srcOrd="0" destOrd="0" parTransId="{A7D07473-62B6-4E57-A542-B5D4ABB4D21A}" sibTransId="{EC909FF8-636F-467A-8153-09F29BB24ADC}"/>
    <dgm:cxn modelId="{C614D72A-6DF2-4748-981B-216B58237A9B}" type="presOf" srcId="{6CE30810-4DEF-4BD2-AB80-2946A46DF7C0}" destId="{CB7C1621-5CB1-4180-A8A4-313CF5500055}" srcOrd="0" destOrd="0" presId="urn:microsoft.com/office/officeart/2005/8/layout/hierarchy4"/>
    <dgm:cxn modelId="{62F2A14D-C44C-47A7-A46E-D7F06B7C99BF}" srcId="{D2CF228F-6944-4F81-8C88-B7171FFDEB76}" destId="{FEBA7904-03A2-4BF2-A55C-FB1451786D1F}" srcOrd="0" destOrd="0" parTransId="{71731291-1C56-4DC1-AC3A-9E7CC5FC2D3A}" sibTransId="{9336363E-B0D9-457A-A59D-4A2E32D916C5}"/>
    <dgm:cxn modelId="{05D5F46D-F859-4B7B-BA2A-8B210C3D8805}" type="presOf" srcId="{D2CF228F-6944-4F81-8C88-B7171FFDEB76}" destId="{7ABC6AF7-A1AF-43C2-9B73-4BE771DECD49}" srcOrd="0" destOrd="0" presId="urn:microsoft.com/office/officeart/2005/8/layout/hierarchy4"/>
    <dgm:cxn modelId="{DE736882-8F8F-4EB0-98CD-327D804B4ABB}" type="presOf" srcId="{1C719831-C2B3-4B12-BA30-EDF01A545FE5}" destId="{5BACF3CE-6330-4AEE-B2D4-E849921E7F3D}" srcOrd="0" destOrd="0" presId="urn:microsoft.com/office/officeart/2005/8/layout/hierarchy4"/>
    <dgm:cxn modelId="{988DA723-23E2-4DA3-8C7B-02FE21EBC628}" type="presOf" srcId="{FEBA7904-03A2-4BF2-A55C-FB1451786D1F}" destId="{AD11B397-328B-48B1-AD76-4810A521501D}" srcOrd="0" destOrd="0" presId="urn:microsoft.com/office/officeart/2005/8/layout/hierarchy4"/>
    <dgm:cxn modelId="{8C34CD8A-A6B0-4C1A-AE5F-8566B05B7C5D}" srcId="{D2CF228F-6944-4F81-8C88-B7171FFDEB76}" destId="{6CE30810-4DEF-4BD2-AB80-2946A46DF7C0}" srcOrd="1" destOrd="0" parTransId="{C7F34979-E3B2-4E61-AC61-56DB3D4AB640}" sibTransId="{069440BE-83E7-40F5-9219-182250719315}"/>
    <dgm:cxn modelId="{DB723ADA-A715-4622-BCDB-B5E5BFFAD6A8}" srcId="{1C719831-C2B3-4B12-BA30-EDF01A545FE5}" destId="{0B1139EA-7738-4840-96FA-25B4C54F319F}" srcOrd="1" destOrd="0" parTransId="{1B246B31-6AEA-4683-98E1-224523C79877}" sibTransId="{AF5A90E4-F738-4C9C-A58A-552C09C831B3}"/>
    <dgm:cxn modelId="{39BD4534-7AC2-4679-8F30-D66725FF9E8C}" type="presParOf" srcId="{5BACF3CE-6330-4AEE-B2D4-E849921E7F3D}" destId="{2B10CA39-88BD-408F-93B4-0BE8FB1F1E66}" srcOrd="0" destOrd="0" presId="urn:microsoft.com/office/officeart/2005/8/layout/hierarchy4"/>
    <dgm:cxn modelId="{03CEE0AE-1A11-47D6-B180-D0021EF04B44}" type="presParOf" srcId="{2B10CA39-88BD-408F-93B4-0BE8FB1F1E66}" destId="{7ABC6AF7-A1AF-43C2-9B73-4BE771DECD49}" srcOrd="0" destOrd="0" presId="urn:microsoft.com/office/officeart/2005/8/layout/hierarchy4"/>
    <dgm:cxn modelId="{FFF8FF3C-56C8-4CC4-964F-84F807EE22F8}" type="presParOf" srcId="{2B10CA39-88BD-408F-93B4-0BE8FB1F1E66}" destId="{3A6973CF-F92D-424F-9CB7-3974BE87E3DB}" srcOrd="1" destOrd="0" presId="urn:microsoft.com/office/officeart/2005/8/layout/hierarchy4"/>
    <dgm:cxn modelId="{26207882-38A8-44AD-AAF8-508280C2E38B}" type="presParOf" srcId="{2B10CA39-88BD-408F-93B4-0BE8FB1F1E66}" destId="{26A0FD8D-C977-49E7-A27D-8D360EAA68AC}" srcOrd="2" destOrd="0" presId="urn:microsoft.com/office/officeart/2005/8/layout/hierarchy4"/>
    <dgm:cxn modelId="{F8164524-24A3-4240-AC3C-EB41A889CC6A}" type="presParOf" srcId="{26A0FD8D-C977-49E7-A27D-8D360EAA68AC}" destId="{F7EF9551-4579-4CE8-BB67-A8212293A7DF}" srcOrd="0" destOrd="0" presId="urn:microsoft.com/office/officeart/2005/8/layout/hierarchy4"/>
    <dgm:cxn modelId="{97473B24-2D25-4752-8952-4F8A0ABFAC69}" type="presParOf" srcId="{F7EF9551-4579-4CE8-BB67-A8212293A7DF}" destId="{AD11B397-328B-48B1-AD76-4810A521501D}" srcOrd="0" destOrd="0" presId="urn:microsoft.com/office/officeart/2005/8/layout/hierarchy4"/>
    <dgm:cxn modelId="{24AB7C53-2DBB-40EF-B48A-A066B60B8F94}" type="presParOf" srcId="{F7EF9551-4579-4CE8-BB67-A8212293A7DF}" destId="{B80795D6-6E1F-44A0-9B2B-8551ECD57770}" srcOrd="1" destOrd="0" presId="urn:microsoft.com/office/officeart/2005/8/layout/hierarchy4"/>
    <dgm:cxn modelId="{F76D0471-C99A-4A8A-BEE6-D51CA7CAADF0}" type="presParOf" srcId="{26A0FD8D-C977-49E7-A27D-8D360EAA68AC}" destId="{0E763322-B044-4A71-933D-45DB605BE4B9}" srcOrd="1" destOrd="0" presId="urn:microsoft.com/office/officeart/2005/8/layout/hierarchy4"/>
    <dgm:cxn modelId="{917A8512-314A-4C81-A071-204D9B83F4F7}" type="presParOf" srcId="{26A0FD8D-C977-49E7-A27D-8D360EAA68AC}" destId="{17DF7E94-1179-4DC3-A832-0FAB26E2BBB3}" srcOrd="2" destOrd="0" presId="urn:microsoft.com/office/officeart/2005/8/layout/hierarchy4"/>
    <dgm:cxn modelId="{FC320334-39DD-4D42-B1A8-682B2D6549DE}" type="presParOf" srcId="{17DF7E94-1179-4DC3-A832-0FAB26E2BBB3}" destId="{CB7C1621-5CB1-4180-A8A4-313CF5500055}" srcOrd="0" destOrd="0" presId="urn:microsoft.com/office/officeart/2005/8/layout/hierarchy4"/>
    <dgm:cxn modelId="{BED0E8F0-0F5F-40E7-9FEB-74C6DF08D843}" type="presParOf" srcId="{17DF7E94-1179-4DC3-A832-0FAB26E2BBB3}" destId="{3E560AA6-885E-4661-802F-11F00F5D1A43}" srcOrd="1" destOrd="0" presId="urn:microsoft.com/office/officeart/2005/8/layout/hierarchy4"/>
    <dgm:cxn modelId="{64B5B3A7-2754-4E41-9ECC-275B32E2905D}" type="presParOf" srcId="{26A0FD8D-C977-49E7-A27D-8D360EAA68AC}" destId="{2EE6C5C4-D1BD-49DE-8DAF-D4AD3C413786}" srcOrd="3" destOrd="0" presId="urn:microsoft.com/office/officeart/2005/8/layout/hierarchy4"/>
    <dgm:cxn modelId="{8E3EB40D-1C9D-4457-AAD2-F75FD59C6ED7}" type="presParOf" srcId="{26A0FD8D-C977-49E7-A27D-8D360EAA68AC}" destId="{CBFCA1EF-8AD5-4981-8F5F-A2CF02017AC0}" srcOrd="4" destOrd="0" presId="urn:microsoft.com/office/officeart/2005/8/layout/hierarchy4"/>
    <dgm:cxn modelId="{7CBA26C0-2FC8-4F66-B89B-6EB9595F1AB7}" type="presParOf" srcId="{CBFCA1EF-8AD5-4981-8F5F-A2CF02017AC0}" destId="{50AB2D34-C793-4520-8119-1AD475C58D3D}" srcOrd="0" destOrd="0" presId="urn:microsoft.com/office/officeart/2005/8/layout/hierarchy4"/>
    <dgm:cxn modelId="{A03AF588-34BE-48AA-9CDC-DD2E093D8AAD}" type="presParOf" srcId="{CBFCA1EF-8AD5-4981-8F5F-A2CF02017AC0}" destId="{D91B7759-5D2B-4A86-9B7B-76107C5998DE}" srcOrd="1" destOrd="0" presId="urn:microsoft.com/office/officeart/2005/8/layout/hierarchy4"/>
    <dgm:cxn modelId="{EB508DC3-1A67-41BD-9368-5415143B30D8}" type="presParOf" srcId="{5BACF3CE-6330-4AEE-B2D4-E849921E7F3D}" destId="{1A0EAD57-9D0D-4428-886E-09ABE8345707}" srcOrd="1" destOrd="0" presId="urn:microsoft.com/office/officeart/2005/8/layout/hierarchy4"/>
    <dgm:cxn modelId="{89A908F5-36A0-4992-9C32-DE900124A827}" type="presParOf" srcId="{5BACF3CE-6330-4AEE-B2D4-E849921E7F3D}" destId="{D58E9386-54BB-4B28-9119-F96800448378}" srcOrd="2" destOrd="0" presId="urn:microsoft.com/office/officeart/2005/8/layout/hierarchy4"/>
    <dgm:cxn modelId="{9FBD2472-0527-4DB8-B836-D04D6583A908}" type="presParOf" srcId="{D58E9386-54BB-4B28-9119-F96800448378}" destId="{C9EBD95C-3A0F-4AE3-B0F5-66B1D7EEEE59}" srcOrd="0" destOrd="0" presId="urn:microsoft.com/office/officeart/2005/8/layout/hierarchy4"/>
    <dgm:cxn modelId="{1434F900-D826-4B64-84CC-B78826D324F5}" type="presParOf" srcId="{D58E9386-54BB-4B28-9119-F96800448378}" destId="{3583CF69-14F1-4401-A522-C31734AD368C}" srcOrd="1" destOrd="0" presId="urn:microsoft.com/office/officeart/2005/8/layout/hierarchy4"/>
    <dgm:cxn modelId="{51411202-820E-4AC0-B8FD-B6AB32A2C949}" type="presParOf" srcId="{5BACF3CE-6330-4AEE-B2D4-E849921E7F3D}" destId="{6D7B107D-E78B-4FE3-BCD2-6ADFEF380D73}" srcOrd="3" destOrd="0" presId="urn:microsoft.com/office/officeart/2005/8/layout/hierarchy4"/>
    <dgm:cxn modelId="{BE1A7E8B-6332-4D67-935A-776A58D9BF08}" type="presParOf" srcId="{5BACF3CE-6330-4AEE-B2D4-E849921E7F3D}" destId="{809FA771-E579-478C-8096-D3ACBD765238}" srcOrd="4" destOrd="0" presId="urn:microsoft.com/office/officeart/2005/8/layout/hierarchy4"/>
    <dgm:cxn modelId="{EF9F3C4B-C945-442A-B2E9-82B0CBEEE160}" type="presParOf" srcId="{809FA771-E579-478C-8096-D3ACBD765238}" destId="{84FFB6E2-E971-4845-BC5C-7EEB84B69B0E}" srcOrd="0" destOrd="0" presId="urn:microsoft.com/office/officeart/2005/8/layout/hierarchy4"/>
    <dgm:cxn modelId="{FCAF553C-8EA9-4EF6-B889-EC3FF198A113}" type="presParOf" srcId="{809FA771-E579-478C-8096-D3ACBD765238}" destId="{AF224D95-FD02-441D-AEDA-09371764373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BC6AF7-A1AF-43C2-9B73-4BE771DECD49}">
      <dsp:nvSpPr>
        <dsp:cNvPr id="0" name=""/>
        <dsp:cNvSpPr/>
      </dsp:nvSpPr>
      <dsp:spPr>
        <a:xfrm>
          <a:off x="198" y="172"/>
          <a:ext cx="7150683" cy="721016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податок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майно</a:t>
          </a: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904,6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" y="172"/>
        <a:ext cx="7150683" cy="721016"/>
      </dsp:txXfrm>
    </dsp:sp>
    <dsp:sp modelId="{AD11B397-328B-48B1-AD76-4810A521501D}">
      <dsp:nvSpPr>
        <dsp:cNvPr id="0" name=""/>
        <dsp:cNvSpPr/>
      </dsp:nvSpPr>
      <dsp:spPr>
        <a:xfrm>
          <a:off x="101055" y="860614"/>
          <a:ext cx="2284931" cy="77316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Плата за землю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839</a:t>
          </a:r>
          <a:r>
            <a:rPr lang="uk-UA" sz="18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,</a:t>
          </a:r>
          <a:r>
            <a:rPr lang="en-US" sz="18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0</a:t>
          </a:r>
          <a:r>
            <a:rPr lang="uk-UA" sz="18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 млн.грн.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055" y="860614"/>
        <a:ext cx="2284931" cy="773169"/>
      </dsp:txXfrm>
    </dsp:sp>
    <dsp:sp modelId="{CB7C1621-5CB1-4180-A8A4-313CF5500055}">
      <dsp:nvSpPr>
        <dsp:cNvPr id="0" name=""/>
        <dsp:cNvSpPr/>
      </dsp:nvSpPr>
      <dsp:spPr>
        <a:xfrm>
          <a:off x="4385719" y="857150"/>
          <a:ext cx="2660513" cy="773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Податок на нерухоме майно, відмінне від земельної ділянки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62</a:t>
          </a:r>
          <a:r>
            <a:rPr lang="uk-UA" sz="14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,</a:t>
          </a:r>
          <a:r>
            <a:rPr lang="en-US" sz="14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2</a:t>
          </a:r>
          <a:r>
            <a:rPr lang="uk-UA" sz="14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 млн.грн. 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5719" y="857150"/>
        <a:ext cx="2660513" cy="773122"/>
      </dsp:txXfrm>
    </dsp:sp>
    <dsp:sp modelId="{50AB2D34-C793-4520-8119-1AD475C58D3D}">
      <dsp:nvSpPr>
        <dsp:cNvPr id="0" name=""/>
        <dsp:cNvSpPr/>
      </dsp:nvSpPr>
      <dsp:spPr>
        <a:xfrm>
          <a:off x="2531493" y="863652"/>
          <a:ext cx="1693020" cy="77316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Транспортний податок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3</a:t>
          </a:r>
          <a:r>
            <a:rPr lang="en-US" sz="14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,4</a:t>
          </a:r>
          <a:r>
            <a:rPr lang="uk-UA" sz="1400" b="1" kern="1200" cap="none" spc="0" dirty="0" smtClean="0">
              <a:ln w="9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 млн.грн. 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1493" y="863652"/>
        <a:ext cx="1693020" cy="773169"/>
      </dsp:txXfrm>
    </dsp:sp>
    <dsp:sp modelId="{C9EBD95C-3A0F-4AE3-B0F5-66B1D7EEEE59}">
      <dsp:nvSpPr>
        <dsp:cNvPr id="0" name=""/>
        <dsp:cNvSpPr/>
      </dsp:nvSpPr>
      <dsp:spPr>
        <a:xfrm>
          <a:off x="7383449" y="172"/>
          <a:ext cx="2227329" cy="7210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єдиний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податок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774,8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83449" y="172"/>
        <a:ext cx="2227329" cy="721016"/>
      </dsp:txXfrm>
    </dsp:sp>
    <dsp:sp modelId="{84FFB6E2-E971-4845-BC5C-7EEB84B69B0E}">
      <dsp:nvSpPr>
        <dsp:cNvPr id="0" name=""/>
        <dsp:cNvSpPr/>
      </dsp:nvSpPr>
      <dsp:spPr>
        <a:xfrm>
          <a:off x="9843346" y="172"/>
          <a:ext cx="1908186" cy="755286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туристичний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збір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1,6</a:t>
          </a: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(0,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346" y="172"/>
        <a:ext cx="1908186" cy="75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0.89939</cdr:x>
      <cdr:y>0.13298</cdr:y>
    </cdr:from>
    <cdr:to>
      <cdr:x>0.92865</cdr:x>
      <cdr:y>0.24592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>
          <a:off x="5115463" y="345314"/>
          <a:ext cx="166419" cy="29329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0.50254</cdr:x>
      <cdr:y>0.63189</cdr:y>
    </cdr:from>
    <cdr:to>
      <cdr:x>0.57257</cdr:x>
      <cdr:y>0.64724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2751906" y="1882820"/>
          <a:ext cx="383495" cy="45719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0.26231</cdr:x>
      <cdr:y>0.30708</cdr:y>
    </cdr:from>
    <cdr:to>
      <cdr:x>0.74356</cdr:x>
      <cdr:y>0.65486</cdr:y>
    </cdr:to>
    <cdr:grpSp>
      <cdr:nvGrpSpPr>
        <cdr:cNvPr id="11" name="Группа 10"/>
        <cdr:cNvGrpSpPr/>
      </cdr:nvGrpSpPr>
      <cdr:grpSpPr>
        <a:xfrm xmlns:a="http://schemas.openxmlformats.org/drawingml/2006/main">
          <a:off x="1507022" y="1939457"/>
          <a:ext cx="2764874" cy="2196511"/>
          <a:chOff x="1729645" y="1108491"/>
          <a:chExt cx="2919988" cy="1633084"/>
        </a:xfrm>
      </cdr:grpSpPr>
      <cdr:sp macro="" textlink="">
        <cdr:nvSpPr>
          <cdr:cNvPr id="6" name="Рамка 5"/>
          <cdr:cNvSpPr/>
        </cdr:nvSpPr>
        <cdr:spPr>
          <a:xfrm xmlns:a="http://schemas.openxmlformats.org/drawingml/2006/main">
            <a:off x="3600029" y="1931573"/>
            <a:ext cx="1049604" cy="341108"/>
          </a:xfrm>
          <a:prstGeom xmlns:a="http://schemas.openxmlformats.org/drawingml/2006/main" prst="frame">
            <a:avLst/>
          </a:prstGeom>
          <a:solidFill xmlns:a="http://schemas.openxmlformats.org/drawingml/2006/main">
            <a:schemeClr val="accent1">
              <a:lumMod val="60000"/>
              <a:lumOff val="40000"/>
            </a:schemeClr>
          </a:solidFill>
          <a:ln xmlns:a="http://schemas.openxmlformats.org/drawingml/2006/main">
            <a:solidFill>
              <a:schemeClr val="accent1">
                <a:lumMod val="75000"/>
              </a:schemeClr>
            </a:solidFill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 anchor="ctr"/>
          <a:lstStyle xmlns:a="http://schemas.openxmlformats.org/drawingml/2006/main"/>
          <a:p xmlns:a="http://schemas.openxmlformats.org/drawingml/2006/main">
            <a:pPr marL="0" indent="0" algn="ctr"/>
            <a:r>
              <a:rPr lang="ru-RU" sz="1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102,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9</a:t>
            </a:r>
            <a:r>
              <a:rPr lang="ru-RU" sz="1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%</a:t>
            </a:r>
          </a:p>
        </cdr:txBody>
      </cdr:sp>
      <cdr:sp macro="" textlink="">
        <cdr:nvSpPr>
          <cdr:cNvPr id="5" name="Рамка 4"/>
          <cdr:cNvSpPr/>
        </cdr:nvSpPr>
        <cdr:spPr>
          <a:xfrm xmlns:a="http://schemas.openxmlformats.org/drawingml/2006/main">
            <a:off x="1729645" y="2389118"/>
            <a:ext cx="1032227" cy="352457"/>
          </a:xfrm>
          <a:prstGeom xmlns:a="http://schemas.openxmlformats.org/drawingml/2006/main" prst="frame">
            <a:avLst/>
          </a:prstGeom>
          <a:solidFill xmlns:a="http://schemas.openxmlformats.org/drawingml/2006/main">
            <a:schemeClr val="accent1">
              <a:lumMod val="60000"/>
              <a:lumOff val="40000"/>
            </a:schemeClr>
          </a:solidFill>
          <a:ln xmlns:a="http://schemas.openxmlformats.org/drawingml/2006/main">
            <a:solidFill>
              <a:schemeClr val="accent1">
                <a:lumMod val="75000"/>
              </a:schemeClr>
            </a:solidFill>
          </a:ln>
        </cdr:spPr>
        <cdr:style>
          <a:lnRef xmlns:a="http://schemas.openxmlformats.org/drawingml/2006/main" idx="2">
            <a:schemeClr val="accent3">
              <a:shade val="50000"/>
            </a:schemeClr>
          </a:lnRef>
          <a:fillRef xmlns:a="http://schemas.openxmlformats.org/drawingml/2006/main" idx="1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 anchor="ctr"/>
          <a:lstStyle xmlns:a="http://schemas.openxmlformats.org/drawingml/2006/main"/>
          <a:p xmlns:a="http://schemas.openxmlformats.org/drawingml/2006/main">
            <a:pPr marL="0" indent="0" algn="ctr"/>
            <a:r>
              <a:rPr lang="ru-RU" sz="1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117,0%</a:t>
            </a:r>
          </a:p>
        </cdr:txBody>
      </cdr:sp>
      <cdr:sp macro="" textlink="">
        <cdr:nvSpPr>
          <cdr:cNvPr id="9" name="Соединительная линия уступом 8"/>
          <cdr:cNvSpPr/>
        </cdr:nvSpPr>
        <cdr:spPr>
          <a:xfrm xmlns:a="http://schemas.openxmlformats.org/drawingml/2006/main" flipV="1">
            <a:off x="3766512" y="1108491"/>
            <a:ext cx="661369" cy="527956"/>
          </a:xfrm>
          <a:prstGeom xmlns:a="http://schemas.openxmlformats.org/drawingml/2006/main" prst="bentConnector3">
            <a:avLst>
              <a:gd name="adj1" fmla="val 50000"/>
            </a:avLst>
          </a:prstGeom>
          <a:ln xmlns:a="http://schemas.openxmlformats.org/drawingml/2006/main" w="38100">
            <a:solidFill>
              <a:schemeClr val="accent1">
                <a:lumMod val="75000"/>
              </a:schemeClr>
            </a:solidFill>
            <a:tailEnd type="arrow"/>
          </a:ln>
        </cdr:spPr>
        <cdr:style>
          <a:lnRef xmlns:a="http://schemas.openxmlformats.org/drawingml/2006/main" idx="3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2">
            <a:schemeClr val="accent3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 wrap="square">
            <a:noAutofit/>
          </a:bodyPr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14" name="Соединительная линия уступом 13"/>
          <cdr:cNvSpPr/>
        </cdr:nvSpPr>
        <cdr:spPr>
          <a:xfrm xmlns:a="http://schemas.openxmlformats.org/drawingml/2006/main" flipV="1">
            <a:off x="1730627" y="1215286"/>
            <a:ext cx="939408" cy="1097101"/>
          </a:xfrm>
          <a:prstGeom xmlns:a="http://schemas.openxmlformats.org/drawingml/2006/main" prst="bentConnector3">
            <a:avLst>
              <a:gd name="adj1" fmla="val 50000"/>
            </a:avLst>
          </a:prstGeom>
          <a:ln xmlns:a="http://schemas.openxmlformats.org/drawingml/2006/main" w="38100">
            <a:solidFill>
              <a:schemeClr val="accent1">
                <a:lumMod val="75000"/>
              </a:schemeClr>
            </a:solidFill>
            <a:tailEnd type="arrow"/>
          </a:ln>
        </cdr:spPr>
        <cdr:style>
          <a:lnRef xmlns:a="http://schemas.openxmlformats.org/drawingml/2006/main" idx="3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2">
            <a:schemeClr val="accent3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 wrap="square">
            <a:noAutofit/>
          </a:bodyPr>
          <a:lstStyle xmlns:a="http://schemas.openxmlformats.org/drawingml/2006/main"/>
          <a:p xmlns:a="http://schemas.openxmlformats.org/drawingml/2006/main">
            <a:endParaRPr lang="ru-RU"/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0.16821</cdr:x>
      <cdr:y>0.0593</cdr:y>
    </cdr:from>
    <cdr:to>
      <cdr:x>0.34434</cdr:x>
      <cdr:y>0.18892</cdr:y>
    </cdr:to>
    <cdr:sp macro="" textlink="">
      <cdr:nvSpPr>
        <cdr:cNvPr id="5" name="Рамка 4"/>
        <cdr:cNvSpPr/>
      </cdr:nvSpPr>
      <cdr:spPr>
        <a:xfrm xmlns:a="http://schemas.openxmlformats.org/drawingml/2006/main">
          <a:off x="711754" y="138022"/>
          <a:ext cx="745266" cy="301661"/>
        </a:xfrm>
        <a:prstGeom xmlns:a="http://schemas.openxmlformats.org/drawingml/2006/main" prst="fram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marL="0" indent="0" algn="ctr"/>
          <a:r>
            <a:rPr lang="en-US" sz="1200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124,7</a:t>
          </a:r>
          <a:r>
            <a:rPr lang="ru-RU" sz="1200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%</a:t>
          </a:r>
          <a:endParaRPr lang="ru-RU" sz="1200" b="0" dirty="0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0.52294</cdr:x>
      <cdr:y>0.02224</cdr:y>
    </cdr:from>
    <cdr:to>
      <cdr:x>0.71199</cdr:x>
      <cdr:y>0.14682</cdr:y>
    </cdr:to>
    <cdr:sp macro="" textlink="">
      <cdr:nvSpPr>
        <cdr:cNvPr id="6" name="Рамка 5"/>
        <cdr:cNvSpPr/>
      </cdr:nvSpPr>
      <cdr:spPr>
        <a:xfrm xmlns:a="http://schemas.openxmlformats.org/drawingml/2006/main">
          <a:off x="2212722" y="51758"/>
          <a:ext cx="799935" cy="289947"/>
        </a:xfrm>
        <a:prstGeom xmlns:a="http://schemas.openxmlformats.org/drawingml/2006/main" prst="fram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marL="0" indent="0" algn="ctr"/>
          <a:r>
            <a:rPr lang="en-US" sz="1200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114,9</a:t>
          </a:r>
          <a:r>
            <a:rPr lang="ru-RU" sz="1200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%</a:t>
          </a:r>
          <a:endParaRPr lang="ru-RU" sz="1200" b="1" dirty="0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0.6767</cdr:x>
      <cdr:y>0.20406</cdr:y>
    </cdr:from>
    <cdr:to>
      <cdr:x>0.84026</cdr:x>
      <cdr:y>0.30864</cdr:y>
    </cdr:to>
    <cdr:sp macro="" textlink="">
      <cdr:nvSpPr>
        <cdr:cNvPr id="6" name="Рамка 5"/>
        <cdr:cNvSpPr/>
      </cdr:nvSpPr>
      <cdr:spPr>
        <a:xfrm xmlns:a="http://schemas.openxmlformats.org/drawingml/2006/main">
          <a:off x="3007027" y="599241"/>
          <a:ext cx="726806" cy="307095"/>
        </a:xfrm>
        <a:prstGeom xmlns:a="http://schemas.openxmlformats.org/drawingml/2006/main" prst="fram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marL="0" indent="0" algn="ctr"/>
          <a:r>
            <a:rPr lang="uk-UA" sz="12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93,5</a:t>
          </a:r>
          <a:r>
            <a:rPr lang="ru-RU" sz="12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%</a:t>
          </a:r>
        </a:p>
      </cdr:txBody>
    </cdr:sp>
  </cdr:relSizeAnchor>
  <cdr:relSizeAnchor xmlns:cdr="http://schemas.openxmlformats.org/drawingml/2006/chartDrawing">
    <cdr:from>
      <cdr:x>0.14481</cdr:x>
      <cdr:y>0.20406</cdr:y>
    </cdr:from>
    <cdr:to>
      <cdr:x>0.82638</cdr:x>
      <cdr:y>0.50037</cdr:y>
    </cdr:to>
    <cdr:grpSp>
      <cdr:nvGrpSpPr>
        <cdr:cNvPr id="11" name="Группа 10"/>
        <cdr:cNvGrpSpPr/>
      </cdr:nvGrpSpPr>
      <cdr:grpSpPr>
        <a:xfrm xmlns:a="http://schemas.openxmlformats.org/drawingml/2006/main">
          <a:off x="643487" y="599233"/>
          <a:ext cx="3028668" cy="870129"/>
          <a:chOff x="826202" y="544761"/>
          <a:chExt cx="3888673" cy="852339"/>
        </a:xfrm>
        <a:solidFill xmlns:a="http://schemas.openxmlformats.org/drawingml/2006/main">
          <a:srgbClr val="FFC000"/>
        </a:solidFill>
      </cdr:grpSpPr>
      <cdr:sp macro="" textlink="">
        <cdr:nvSpPr>
          <cdr:cNvPr id="5" name="Рамка 4"/>
          <cdr:cNvSpPr/>
        </cdr:nvSpPr>
        <cdr:spPr>
          <a:xfrm xmlns:a="http://schemas.openxmlformats.org/drawingml/2006/main">
            <a:off x="826202" y="544761"/>
            <a:ext cx="983168" cy="313163"/>
          </a:xfrm>
          <a:prstGeom xmlns:a="http://schemas.openxmlformats.org/drawingml/2006/main" prst="frame">
            <a:avLst/>
          </a:prstGeom>
          <a:solidFill xmlns:a="http://schemas.openxmlformats.org/drawingml/2006/main">
            <a:schemeClr val="accent2"/>
          </a:solidFill>
          <a:ln xmlns:a="http://schemas.openxmlformats.org/drawingml/2006/main">
            <a:solidFill>
              <a:schemeClr val="accent2"/>
            </a:solidFill>
          </a:ln>
        </cdr:spPr>
        <cdr:style>
          <a:lnRef xmlns:a="http://schemas.openxmlformats.org/drawingml/2006/main" idx="2">
            <a:schemeClr val="accent2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 anchor="ctr"/>
          <a:lstStyle xmlns:a="http://schemas.openxmlformats.org/drawingml/2006/main"/>
          <a:p xmlns:a="http://schemas.openxmlformats.org/drawingml/2006/main">
            <a:pPr marL="0" indent="0" algn="ctr"/>
            <a:r>
              <a:rPr lang="ru-RU" sz="1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106,4%</a:t>
            </a:r>
            <a:endParaRPr lang="ru-RU" sz="1200" b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cdr:txBody>
      </cdr:sp>
      <cdr:sp macro="" textlink="">
        <cdr:nvSpPr>
          <cdr:cNvPr id="8" name="Прямая со стрелкой 7"/>
          <cdr:cNvSpPr/>
        </cdr:nvSpPr>
        <cdr:spPr>
          <a:xfrm xmlns:a="http://schemas.openxmlformats.org/drawingml/2006/main" flipV="1">
            <a:off x="957400" y="797024"/>
            <a:ext cx="1525522" cy="509390"/>
          </a:xfrm>
          <a:prstGeom xmlns:a="http://schemas.openxmlformats.org/drawingml/2006/main" prst="straightConnector1">
            <a:avLst/>
          </a:prstGeom>
          <a:grpFill xmlns:a="http://schemas.openxmlformats.org/drawingml/2006/main"/>
          <a:ln xmlns:a="http://schemas.openxmlformats.org/drawingml/2006/main">
            <a:solidFill>
              <a:schemeClr val="accent2"/>
            </a:solidFill>
            <a:headEnd type="oval"/>
            <a:tailEnd type="arrow"/>
          </a:ln>
        </cdr:spPr>
        <cdr:style>
          <a:lnRef xmlns:a="http://schemas.openxmlformats.org/drawingml/2006/main" idx="3">
            <a:schemeClr val="accent6"/>
          </a:lnRef>
          <a:fillRef xmlns:a="http://schemas.openxmlformats.org/drawingml/2006/main" idx="0">
            <a:schemeClr val="accent6"/>
          </a:fillRef>
          <a:effectRef xmlns:a="http://schemas.openxmlformats.org/drawingml/2006/main" idx="2">
            <a:schemeClr val="accent6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 wrap="square">
            <a:noAutofit/>
          </a:bodyPr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12" name="Прямая со стрелкой 11"/>
          <cdr:cNvSpPr/>
        </cdr:nvSpPr>
        <cdr:spPr>
          <a:xfrm xmlns:a="http://schemas.openxmlformats.org/drawingml/2006/main">
            <a:off x="3100729" y="806967"/>
            <a:ext cx="1614146" cy="590133"/>
          </a:xfrm>
          <a:prstGeom xmlns:a="http://schemas.openxmlformats.org/drawingml/2006/main" prst="straightConnector1">
            <a:avLst/>
          </a:prstGeom>
          <a:grpFill xmlns:a="http://schemas.openxmlformats.org/drawingml/2006/main"/>
          <a:ln xmlns:a="http://schemas.openxmlformats.org/drawingml/2006/main">
            <a:solidFill>
              <a:schemeClr val="accent2"/>
            </a:solidFill>
            <a:headEnd type="oval"/>
            <a:tailEnd type="arrow"/>
          </a:ln>
        </cdr:spPr>
        <cdr:style>
          <a:lnRef xmlns:a="http://schemas.openxmlformats.org/drawingml/2006/main" idx="3">
            <a:schemeClr val="accent6"/>
          </a:lnRef>
          <a:fillRef xmlns:a="http://schemas.openxmlformats.org/drawingml/2006/main" idx="0">
            <a:schemeClr val="accent6"/>
          </a:fillRef>
          <a:effectRef xmlns:a="http://schemas.openxmlformats.org/drawingml/2006/main" idx="2">
            <a:schemeClr val="accent6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 wrap="square">
            <a:noAutofit/>
          </a:bodyPr>
          <a:lstStyle xmlns:a="http://schemas.openxmlformats.org/drawingml/2006/main"/>
          <a:p xmlns:a="http://schemas.openxmlformats.org/drawingml/2006/main">
            <a:endParaRPr lang="ru-RU"/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0.20696</cdr:x>
      <cdr:y>0.08535</cdr:y>
    </cdr:from>
    <cdr:to>
      <cdr:x>0.41199</cdr:x>
      <cdr:y>0.215</cdr:y>
    </cdr:to>
    <cdr:sp macro="" textlink="">
      <cdr:nvSpPr>
        <cdr:cNvPr id="5" name="Рамка 4"/>
        <cdr:cNvSpPr/>
      </cdr:nvSpPr>
      <cdr:spPr>
        <a:xfrm xmlns:a="http://schemas.openxmlformats.org/drawingml/2006/main">
          <a:off x="798716" y="184515"/>
          <a:ext cx="791274" cy="280290"/>
        </a:xfrm>
        <a:prstGeom xmlns:a="http://schemas.openxmlformats.org/drawingml/2006/main" prst="frame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2D1EF6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marL="0" indent="0" algn="ctr"/>
          <a:r>
            <a:rPr lang="en-US" sz="12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116,7</a:t>
          </a:r>
          <a:r>
            <a:rPr lang="ru-RU" sz="12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%</a:t>
          </a:r>
          <a:endParaRPr lang="ru-RU" sz="1200" b="0" dirty="0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0.5564</cdr:x>
      <cdr:y>0.03443</cdr:y>
    </cdr:from>
    <cdr:to>
      <cdr:x>0.76188</cdr:x>
      <cdr:y>0.17287</cdr:y>
    </cdr:to>
    <cdr:sp macro="" textlink="">
      <cdr:nvSpPr>
        <cdr:cNvPr id="6" name="Рамка 5"/>
        <cdr:cNvSpPr/>
      </cdr:nvSpPr>
      <cdr:spPr>
        <a:xfrm xmlns:a="http://schemas.openxmlformats.org/drawingml/2006/main">
          <a:off x="2147326" y="74426"/>
          <a:ext cx="793010" cy="299293"/>
        </a:xfrm>
        <a:prstGeom xmlns:a="http://schemas.openxmlformats.org/drawingml/2006/main" prst="frame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2D1EF6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marL="0" indent="0" algn="ctr"/>
          <a:r>
            <a:rPr lang="en-US" sz="12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115,4</a:t>
          </a:r>
          <a:r>
            <a:rPr lang="ru-RU" sz="12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0.55402</cdr:x>
      <cdr:y>0.62939</cdr:y>
    </cdr:from>
    <cdr:to>
      <cdr:x>0.69668</cdr:x>
      <cdr:y>0.71491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810002" y="2733692"/>
          <a:ext cx="981074" cy="371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0.24004</cdr:x>
      <cdr:y>0.30465</cdr:y>
    </cdr:from>
    <cdr:to>
      <cdr:x>0.41284</cdr:x>
      <cdr:y>0.43032</cdr:y>
    </cdr:to>
    <cdr:sp macro="" textlink="">
      <cdr:nvSpPr>
        <cdr:cNvPr id="20" name="TextBox 19"/>
        <cdr:cNvSpPr txBox="1"/>
      </cdr:nvSpPr>
      <cdr:spPr>
        <a:xfrm xmlns:a="http://schemas.openxmlformats.org/drawingml/2006/main" rot="20191281">
          <a:off x="1614758" y="1582089"/>
          <a:ext cx="1162418" cy="652581"/>
        </a:xfrm>
        <a:prstGeom xmlns:a="http://schemas.openxmlformats.org/drawingml/2006/main" prst="rightArrow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103,4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%</a:t>
          </a:r>
        </a:p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0.52634</cdr:x>
      <cdr:y>0.11158</cdr:y>
    </cdr:from>
    <cdr:to>
      <cdr:x>0.70565</cdr:x>
      <cdr:y>0.24094</cdr:y>
    </cdr:to>
    <cdr:sp macro="" textlink="">
      <cdr:nvSpPr>
        <cdr:cNvPr id="21" name="TextBox 20"/>
        <cdr:cNvSpPr txBox="1"/>
      </cdr:nvSpPr>
      <cdr:spPr>
        <a:xfrm xmlns:a="http://schemas.openxmlformats.org/drawingml/2006/main" rot="20178455">
          <a:off x="3540684" y="579471"/>
          <a:ext cx="1206185" cy="671736"/>
        </a:xfrm>
        <a:prstGeom xmlns:a="http://schemas.openxmlformats.org/drawingml/2006/main" prst="rightArrow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117,2%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98CEB2A5-80C5-47F0-9939-00275E9C313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39287C09-DBDF-4E71-BB97-3E483A4D1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00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7C09-DBDF-4E71-BB97-3E483A4D1B2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7C09-DBDF-4E71-BB97-3E483A4D1B2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FDE-DEF4-45B6-ABA7-0F7738C3CC00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6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7BA1-1947-4A95-A161-4AC7B9968891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53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0D9F-F048-4ADC-9BAF-3FE4746AE476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627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5346E3-71EE-47A9-9C13-585F6732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5013"/>
            <a:ext cx="767715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05B2A2-31DA-47E0-B0DB-BB2D5AB05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67164"/>
            <a:ext cx="9353551" cy="4209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8ED2D0-52A4-42A4-BDD2-91B51C65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E4BA-4BDB-4E67-8DE3-7D2F648FA375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A959C4-55DC-4958-8035-B1BB720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6308B1-0795-41ED-BE6C-56DF964B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4B76-5B9A-4E12-BFD4-063EE8C980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601C0C-B098-4877-8884-C14286C380BE}"/>
              </a:ext>
            </a:extLst>
          </p:cNvPr>
          <p:cNvSpPr/>
          <p:nvPr userDrawn="1"/>
        </p:nvSpPr>
        <p:spPr>
          <a:xfrm>
            <a:off x="1" y="2"/>
            <a:ext cx="657225" cy="157559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79B662D-FA26-4AE0-91A7-27640B2C433B}"/>
              </a:ext>
            </a:extLst>
          </p:cNvPr>
          <p:cNvSpPr/>
          <p:nvPr userDrawn="1"/>
        </p:nvSpPr>
        <p:spPr>
          <a:xfrm>
            <a:off x="8763000" y="-1"/>
            <a:ext cx="3429000" cy="157559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1F823997-F281-4775-A5E8-3A4ABB2E0B7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972550" y="165894"/>
            <a:ext cx="3047999" cy="1243805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rgbClr val="C9712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Picture Placeholder 17">
            <a:extLst>
              <a:ext uri="{FF2B5EF4-FFF2-40B4-BE49-F238E27FC236}">
                <a16:creationId xmlns="" xmlns:a16="http://schemas.microsoft.com/office/drawing/2014/main" id="{2A9FB9EE-7090-46D2-8C0A-3A2E91AAEF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27896" y="1409697"/>
            <a:ext cx="1183105" cy="919528"/>
          </a:xfrm>
          <a:solidFill>
            <a:srgbClr val="072544"/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="" xmlns:a16="http://schemas.microsoft.com/office/drawing/2014/main" id="{2346A1CC-BD19-460B-AA66-0C7F3F873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27896" y="2495056"/>
            <a:ext cx="1183105" cy="919528"/>
          </a:xfrm>
          <a:solidFill>
            <a:srgbClr val="072544"/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FCB5F4AC-068D-4A28-896E-3B897D3EF8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27896" y="4665775"/>
            <a:ext cx="1183105" cy="919528"/>
          </a:xfrm>
          <a:solidFill>
            <a:srgbClr val="072544"/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17">
            <a:extLst>
              <a:ext uri="{FF2B5EF4-FFF2-40B4-BE49-F238E27FC236}">
                <a16:creationId xmlns="" xmlns:a16="http://schemas.microsoft.com/office/drawing/2014/main" id="{2BC92C31-31EA-4128-BC77-8F22A9E6E2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27896" y="3580415"/>
            <a:ext cx="1183105" cy="919528"/>
          </a:xfrm>
          <a:solidFill>
            <a:srgbClr val="072544"/>
          </a:solidFill>
        </p:spPr>
        <p:txBody>
          <a:bodyPr>
            <a:norm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125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21A-2AAC-4520-8D9E-A843EA8CF206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5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655-00A9-4DCD-9132-65576ABFD213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6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8481-FD81-4223-8DD4-222E64A0EE3E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4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9AB1-0ACA-4AE8-94B3-ECF6EC7C09DB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89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C6AB-FD4E-4CDF-9D11-5CBC85D906DE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6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3F6-AB50-403B-91E7-93B40383A97E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7D56-70D7-4CD2-834F-CE4A9CBD1574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2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265-DB75-47E5-A519-92ED1B02F834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C1DED-C200-498E-8E3E-27540C6EBAEE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76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26" y="983411"/>
            <a:ext cx="10355385" cy="293851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accent5">
                    <a:lumMod val="50000"/>
                  </a:schemeClr>
                </a:solidFill>
              </a:rPr>
              <a:t>Звіт про виконання бюджету </a:t>
            </a:r>
            <a:r>
              <a:rPr lang="uk-UA" sz="4000" dirty="0" err="1" smtClean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uk-UA" sz="3600" dirty="0" err="1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uk-UA" sz="6600" dirty="0" err="1" smtClean="0">
                <a:solidFill>
                  <a:schemeClr val="accent5">
                    <a:lumMod val="50000"/>
                  </a:schemeClr>
                </a:solidFill>
              </a:rPr>
              <a:t>Запоріжжя</a:t>
            </a:r>
            <a:r>
              <a:rPr lang="uk-UA" sz="6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6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6600" dirty="0" smtClean="0">
                <a:solidFill>
                  <a:schemeClr val="accent5">
                    <a:lumMod val="50000"/>
                  </a:schemeClr>
                </a:solidFill>
              </a:rPr>
              <a:t>за 2020 рік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4" y="184964"/>
            <a:ext cx="1092176" cy="1083733"/>
          </a:xfrm>
          <a:prstGeom prst="rect">
            <a:avLst/>
          </a:prstGeom>
        </p:spPr>
      </p:pic>
      <p:pic>
        <p:nvPicPr>
          <p:cNvPr id="12298" name="Picture 10" descr="SHER0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634" y="4615134"/>
            <a:ext cx="2922927" cy="1949570"/>
          </a:xfrm>
          <a:prstGeom prst="rect">
            <a:avLst/>
          </a:prstGeom>
          <a:noFill/>
        </p:spPr>
      </p:pic>
      <p:pic>
        <p:nvPicPr>
          <p:cNvPr id="12300" name="Picture 12" descr="Картинки по запросу &quot;ШВЛ Запоріжж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3062" y="4623758"/>
            <a:ext cx="2944801" cy="1961283"/>
          </a:xfrm>
          <a:prstGeom prst="rect">
            <a:avLst/>
          </a:prstGeom>
          <a:noFill/>
        </p:spPr>
      </p:pic>
      <p:pic>
        <p:nvPicPr>
          <p:cNvPr id="12302" name="Picture 14" descr="IMG_08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5662" y="4632385"/>
            <a:ext cx="2895441" cy="1931236"/>
          </a:xfrm>
          <a:prstGeom prst="rect">
            <a:avLst/>
          </a:prstGeom>
          <a:noFill/>
        </p:spPr>
      </p:pic>
      <p:pic>
        <p:nvPicPr>
          <p:cNvPr id="12304" name="Picture 16" descr="Картинки по запросу &quot;Запорожский трамвай&quot;"/>
          <p:cNvPicPr>
            <a:picLocks noChangeAspect="1" noChangeArrowheads="1"/>
          </p:cNvPicPr>
          <p:nvPr/>
        </p:nvPicPr>
        <p:blipFill>
          <a:blip r:embed="rId6" cstate="print"/>
          <a:srcRect l="6564" r="10811"/>
          <a:stretch>
            <a:fillRect/>
          </a:stretch>
        </p:blipFill>
        <p:spPr bwMode="auto">
          <a:xfrm>
            <a:off x="120770" y="4606505"/>
            <a:ext cx="2906483" cy="1978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951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4"/>
            <a:ext cx="9502423" cy="9964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Житлово-комунальне господарство міста </a:t>
            </a:r>
            <a:endParaRPr lang="ru-RU" sz="29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276045" y="1438582"/>
          <a:ext cx="11602529" cy="524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07232" y="841329"/>
            <a:ext cx="5100918" cy="591671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1 930,2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94,5% плану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163756" y="636481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3"/>
            <a:ext cx="9502423" cy="9866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Реконструкція та капітальний ремонт </a:t>
            </a:r>
            <a:b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житлового фонду та об’єктів ЖКГ</a:t>
            </a:r>
            <a:endParaRPr lang="ru-RU" sz="29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7122" y="851847"/>
            <a:ext cx="3990816" cy="474133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193,5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80,2% плану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370937" y="983411"/>
          <a:ext cx="7660256" cy="563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89653" y="1379577"/>
            <a:ext cx="42614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Виконано:</a:t>
            </a:r>
          </a:p>
          <a:p>
            <a:pPr>
              <a:buFontTx/>
              <a:buChar char="-"/>
            </a:pPr>
            <a:r>
              <a:rPr lang="uk-UA" sz="1400" dirty="0" smtClean="0"/>
              <a:t> вибірковий капітальний  ремонт у 63 будинках;</a:t>
            </a:r>
          </a:p>
          <a:p>
            <a:pPr>
              <a:buFontTx/>
              <a:buChar char="-"/>
            </a:pPr>
            <a:r>
              <a:rPr lang="uk-UA" sz="1400" dirty="0" smtClean="0"/>
              <a:t> капітальний ремонт на умовах </a:t>
            </a:r>
            <a:r>
              <a:rPr lang="uk-UA" sz="1400" dirty="0" err="1" smtClean="0"/>
              <a:t>співфінансування</a:t>
            </a:r>
            <a:r>
              <a:rPr lang="uk-UA" sz="1400" dirty="0" smtClean="0"/>
              <a:t>  45 будинків;</a:t>
            </a:r>
          </a:p>
          <a:p>
            <a:pPr>
              <a:buFontTx/>
              <a:buChar char="-"/>
            </a:pPr>
            <a:r>
              <a:rPr lang="uk-UA" sz="1400" dirty="0" smtClean="0"/>
              <a:t>роботи по заміні 38,0 </a:t>
            </a:r>
            <a:r>
              <a:rPr lang="uk-UA" sz="1400" dirty="0" err="1" smtClean="0"/>
              <a:t>тис.п.м</a:t>
            </a:r>
            <a:r>
              <a:rPr lang="uk-UA" sz="1400" dirty="0" smtClean="0"/>
              <a:t> інженерних мереж у 43 будинках;</a:t>
            </a:r>
          </a:p>
          <a:p>
            <a:pPr>
              <a:buFontTx/>
              <a:buChar char="-"/>
            </a:pPr>
            <a:r>
              <a:rPr lang="uk-UA" sz="1400" dirty="0" smtClean="0"/>
              <a:t> ремонт 31,2 </a:t>
            </a:r>
            <a:r>
              <a:rPr lang="uk-UA" sz="1400" dirty="0" err="1" smtClean="0"/>
              <a:t>тис.кв.м</a:t>
            </a:r>
            <a:r>
              <a:rPr lang="uk-UA" sz="1400" dirty="0" smtClean="0"/>
              <a:t> покрівель на дахах 31 будинку; </a:t>
            </a:r>
          </a:p>
          <a:p>
            <a:pPr>
              <a:buFontTx/>
              <a:buChar char="-"/>
            </a:pPr>
            <a:r>
              <a:rPr lang="uk-UA" sz="1400" dirty="0" smtClean="0"/>
              <a:t> капітальний ремонт 5 гуртожитків;</a:t>
            </a:r>
          </a:p>
          <a:p>
            <a:pPr>
              <a:buFontTx/>
              <a:buChar char="-"/>
            </a:pPr>
            <a:r>
              <a:rPr lang="uk-UA" sz="1400" dirty="0" smtClean="0"/>
              <a:t> капітальний ремонт 57 </a:t>
            </a:r>
            <a:r>
              <a:rPr lang="uk-UA" sz="1400" dirty="0" err="1" smtClean="0"/>
              <a:t>-ми</a:t>
            </a:r>
            <a:r>
              <a:rPr lang="uk-UA" sz="1400" dirty="0" smtClean="0"/>
              <a:t> та модернізація 72 ліфтів.</a:t>
            </a:r>
            <a:endParaRPr lang="ru-RU" sz="1400" dirty="0" smtClean="0"/>
          </a:p>
          <a:p>
            <a:r>
              <a:rPr lang="uk-UA" sz="1400" b="1" dirty="0" smtClean="0"/>
              <a:t>Завершено:</a:t>
            </a:r>
          </a:p>
          <a:p>
            <a:r>
              <a:rPr lang="uk-UA" sz="1400" dirty="0" smtClean="0"/>
              <a:t>- будівництво дитячого будинку сімейного типу у сел. Тепличному;</a:t>
            </a:r>
          </a:p>
          <a:p>
            <a:pPr>
              <a:buFontTx/>
              <a:buChar char="-"/>
            </a:pPr>
            <a:r>
              <a:rPr lang="uk-UA" sz="1400" dirty="0" smtClean="0"/>
              <a:t>реконструкцію житлового будинку по </a:t>
            </a:r>
            <a:r>
              <a:rPr lang="uk-UA" sz="1400" dirty="0" err="1" smtClean="0"/>
              <a:t>бул</a:t>
            </a:r>
            <a:r>
              <a:rPr lang="uk-UA" sz="1400" dirty="0" smtClean="0"/>
              <a:t>. </a:t>
            </a:r>
            <a:r>
              <a:rPr lang="uk-UA" sz="1400" dirty="0" err="1" smtClean="0"/>
              <a:t>Вінтера</a:t>
            </a:r>
            <a:r>
              <a:rPr lang="uk-UA" sz="1400" dirty="0" smtClean="0"/>
              <a:t>, 50 </a:t>
            </a:r>
            <a:r>
              <a:rPr lang="uk-UA" sz="1400" dirty="0" smtClean="0"/>
              <a:t>, дворового колектору каналізації по вул. Добровольчих батальйонів,36 ;</a:t>
            </a:r>
          </a:p>
          <a:p>
            <a:pPr>
              <a:buFontTx/>
              <a:buChar char="-"/>
            </a:pPr>
            <a:r>
              <a:rPr lang="uk-UA" sz="1400" dirty="0" smtClean="0"/>
              <a:t> реконструкцію системи поверхневого водовідведення біля житлового будинку по вул. </a:t>
            </a:r>
            <a:r>
              <a:rPr lang="uk-UA" sz="1400" dirty="0" err="1" smtClean="0"/>
              <a:t>Глісерній</a:t>
            </a:r>
            <a:r>
              <a:rPr lang="uk-UA" sz="1400" dirty="0" smtClean="0"/>
              <a:t>,18.  </a:t>
            </a:r>
            <a:endParaRPr lang="ru-RU" sz="1400" dirty="0" smtClean="0"/>
          </a:p>
          <a:p>
            <a:r>
              <a:rPr lang="uk-UA" sz="1400" b="1" dirty="0" smtClean="0"/>
              <a:t>Продовжено </a:t>
            </a:r>
            <a:r>
              <a:rPr lang="uk-UA" sz="1400" dirty="0" smtClean="0"/>
              <a:t>роботи з реконструкції водоводу по вул. Незалежної України від вул. Зелінського до вул. Лермонтова, будинку по вул. Дзержинського, 52 , хлораторної </a:t>
            </a:r>
          </a:p>
          <a:p>
            <a:r>
              <a:rPr lang="uk-UA" sz="1400" dirty="0" smtClean="0"/>
              <a:t>ДВС-2  та ін.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31489" y="635635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4"/>
            <a:ext cx="9502423" cy="1099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Утримання та розвиток інфраструктури міста</a:t>
            </a:r>
            <a:endParaRPr lang="ru-RU" sz="29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0879" y="988147"/>
            <a:ext cx="4489679" cy="583722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780,6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93,0 % плану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2223" y="1684866"/>
          <a:ext cx="8198389" cy="482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276645" y="6356351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4928" y="1680446"/>
            <a:ext cx="40655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Завершено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: реконструкцію скверу Піонерів, І чергу реконструкції скверу ім. 30-річчя визволення України від фашистських загарбників по вул. Лізи Чайкіної, ІІ чергу реконструкції Правобережного пляжу, капітальний ремонт пішохідної частини                     пр. Металургів, капітальний ремонт шляхопроводу №2 по вул. Калібровій, дороги по вул. Єрмака та вул. Ринковій, тротуару по вул. Л.Чайкіної та площі Привокзальній.</a:t>
            </a:r>
          </a:p>
          <a:p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Продовжено: 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реконструкцію зони відпочинку по вул. Л.Шмідта, площі Запорізької. </a:t>
            </a:r>
          </a:p>
          <a:p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</a:rPr>
              <a:t>Запроєктовано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реконструкцію  парку Шевченка та скверу по вул. </a:t>
            </a:r>
            <a:r>
              <a:rPr lang="uk-UA" sz="1600" dirty="0" err="1" smtClean="0">
                <a:solidFill>
                  <a:schemeClr val="accent5">
                    <a:lumMod val="50000"/>
                  </a:schemeClr>
                </a:solidFill>
              </a:rPr>
              <a:t>Билкіна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,                               вул. Шевченка і вул. Солідарності, капітальний ремонт автомобільно-пішохідного мосту через р. Мокра Московка, розчистка русла б. Сухої тощо. 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4"/>
            <a:ext cx="9502423" cy="122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Благоустрій міста</a:t>
            </a:r>
            <a:endParaRPr lang="ru-RU" sz="29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524" y="740539"/>
            <a:ext cx="3982986" cy="568920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248,0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97,6% плану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233577"/>
          <a:ext cx="12192000" cy="385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7104" y="4574140"/>
            <a:ext cx="11681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Забезпечено: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освітлення міста та енергопостачання світлофорних об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sz="1600" dirty="0" err="1" smtClean="0">
                <a:solidFill>
                  <a:schemeClr val="accent5">
                    <a:lumMod val="50000"/>
                  </a:schemeClr>
                </a:solidFill>
              </a:rPr>
              <a:t>єктів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 (спожито 15 255,4 тис.кВт.год електроенергії);  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утримання 1 572,3 км мереж зовнішнього освітлення та 531 од. архітектурно-декоративного освітлення;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поточний ремонт та технічне обслуговування 198 світлофорних об’єктів та 1 685 од. засобів регулювання дорожнього руху;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догляд за зеленими насадженнями на площі 832,0 га;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утримання 61,8 га парків, 9,9 га пляжів,20-ти міських кладовищ; 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 нанесення  143,6 км та 37,4 </a:t>
            </a:r>
            <a:r>
              <a:rPr lang="uk-UA" sz="1600" dirty="0" err="1" smtClean="0">
                <a:solidFill>
                  <a:schemeClr val="accent5">
                    <a:lumMod val="50000"/>
                  </a:schemeClr>
                </a:solidFill>
              </a:rPr>
              <a:t>тис.кв.м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 дорожньої розмітки; 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ліквідацію стихійних звалищ, збирання та вивезення твердих побутових відходів з території районів тощо.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779" y="1718733"/>
            <a:ext cx="116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млн.грн.</a:t>
            </a:r>
            <a:endParaRPr lang="ru-RU" sz="14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08911" y="636481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69796244"/>
              </p:ext>
            </p:extLst>
          </p:nvPr>
        </p:nvGraphicFramePr>
        <p:xfrm>
          <a:off x="600636" y="1309226"/>
          <a:ext cx="6875929" cy="314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3"/>
            <a:ext cx="950242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Утримання та розвиток дорожньої інфраструктури міста</a:t>
            </a:r>
            <a:endParaRPr lang="ru-RU" sz="29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4083" y="1081761"/>
            <a:ext cx="5320263" cy="460846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382,5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млн.грн. 95,5% плану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5157" y="1879601"/>
            <a:ext cx="4310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Утримувалися </a:t>
            </a:r>
          </a:p>
          <a:p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8 464 тис. кв. м. доріг та 47 мостів;</a:t>
            </a:r>
          </a:p>
          <a:p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Відремонтовано: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 161,7 тис. кв. м. міських доріг;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 38,1 тис. кв. м. доріг приватного сектору;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 44,2 тис. кв. м. тротуарів.</a:t>
            </a:r>
          </a:p>
          <a:p>
            <a:endParaRPr lang="uk-UA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Крім того, проведено поточний ремонт </a:t>
            </a:r>
            <a:r>
              <a:rPr lang="uk-UA" sz="1600" dirty="0" err="1" smtClean="0">
                <a:solidFill>
                  <a:schemeClr val="accent5">
                    <a:lumMod val="50000"/>
                  </a:schemeClr>
                </a:solidFill>
              </a:rPr>
              <a:t>внутрішньоквартальних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 проїздів на площі                  86,6 тис. кв. м. на загальну суму 51,0 млн.грн.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98040" y="4840941"/>
          <a:ext cx="11198577" cy="188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3239" y="4743509"/>
            <a:ext cx="940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Обсяги виконаних робіт з поточного ремонту об</a:t>
            </a:r>
            <a:r>
              <a:rPr lang="en-US" sz="1400" b="1" dirty="0" smtClean="0"/>
              <a:t>’</a:t>
            </a:r>
            <a:r>
              <a:rPr lang="uk-UA" sz="1400" b="1" dirty="0" smtClean="0"/>
              <a:t>єктів дорожньої інфраструктури</a:t>
            </a:r>
            <a:r>
              <a:rPr lang="en-US" sz="1400" b="1" dirty="0" smtClean="0"/>
              <a:t> </a:t>
            </a:r>
            <a:r>
              <a:rPr lang="uk-UA" sz="1400" b="1" dirty="0" smtClean="0"/>
              <a:t>міста, тис.кв.м </a:t>
            </a:r>
            <a:endParaRPr lang="ru-RU" sz="1400" b="1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254067" y="636481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4"/>
            <a:ext cx="9502423" cy="1143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Транспортне забезпечення та </a:t>
            </a:r>
            <a:r>
              <a:rPr lang="uk-UA" sz="2900" dirty="0" err="1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зв</a:t>
            </a:r>
            <a:r>
              <a:rPr lang="en-US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2900" dirty="0" err="1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язок</a:t>
            </a:r>
            <a:endParaRPr lang="ru-RU" sz="29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9969" y="896471"/>
            <a:ext cx="4229682" cy="713192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755,3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млн.грн. 94,0% плану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8259" y="1285337"/>
          <a:ext cx="6185647" cy="533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79832" y="1570292"/>
            <a:ext cx="60153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КП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“Міжнародний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аеропорт </a:t>
            </a:r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Запоріжжя”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проведено розрахунки за капітальний ремонт аеродромних покриттів, завершено будівництво зовнішніх мереж водопостачання та каналізації аеропорту;</a:t>
            </a: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продовжено реконструкцію системи світлосигнального обладнання та технічне переоснащення радіотехнічних засобів навігації, реконструкцію огородження та системи технічного нагляду і контролю доступу об’єкту;</a:t>
            </a: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розпочато проєктування нового будівництва аеродромного комплексу аеропорту. </a:t>
            </a:r>
          </a:p>
          <a:p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ЗКПМЕ </a:t>
            </a:r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“Запоріжелектротранс”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забезпечено безперебійне функціонування підприємства та сплату платежів згідно договорів фінансового лізингу 2017 - 2019 років;</a:t>
            </a: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придбано 5 тролейбусів;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sz="1600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капітально відремонтовано 4 трамваї.</a:t>
            </a:r>
          </a:p>
          <a:p>
            <a:r>
              <a:rPr lang="uk-UA" sz="1600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КП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“ЦУІТ”</a:t>
            </a: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виготовлено проєктно-кошторисну документацію на будівництво 40 зон відеоспостереження по місту та в 28 школах;</a:t>
            </a: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введено в експлуатацію 2 вузли </a:t>
            </a:r>
            <a:r>
              <a:rPr lang="uk-UA" sz="1600" dirty="0" err="1" smtClean="0">
                <a:solidFill>
                  <a:schemeClr val="accent5">
                    <a:lumMod val="50000"/>
                  </a:schemeClr>
                </a:solidFill>
              </a:rPr>
              <a:t>відеоспостереження</a:t>
            </a: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548" y="1468729"/>
            <a:ext cx="116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млн.грн.</a:t>
            </a:r>
            <a:endParaRPr lang="ru-RU" sz="14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129889" y="633941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00079" y="2459336"/>
            <a:ext cx="5591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Дякуємо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6310" y="5698068"/>
            <a:ext cx="806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Департамент фінансової та бюджетної політики Запорізької міської ради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3"/>
            <a:ext cx="9502423" cy="1325563"/>
          </a:xfrm>
        </p:spPr>
        <p:txBody>
          <a:bodyPr>
            <a:normAutofit/>
          </a:bodyPr>
          <a:lstStyle/>
          <a:p>
            <a:r>
              <a:rPr lang="uk-UA" sz="32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Соціально-економічний розвиток</a:t>
            </a:r>
            <a:endParaRPr lang="ru-RU" sz="32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170" y="1744272"/>
          <a:ext cx="11811083" cy="4799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628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5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7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09667">
                <a:tc>
                  <a:txBody>
                    <a:bodyPr/>
                    <a:lstStyle/>
                    <a:p>
                      <a:pPr algn="l"/>
                      <a:r>
                        <a:rPr lang="uk-UA" sz="2800" dirty="0" smtClean="0">
                          <a:effectLst/>
                        </a:rPr>
                        <a:t>Обсяг реалізації промислової продукції 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104</a:t>
                      </a:r>
                      <a:r>
                        <a:rPr lang="uk-UA" sz="2800" dirty="0" smtClean="0">
                          <a:effectLst/>
                        </a:rPr>
                        <a:t>,</a:t>
                      </a:r>
                      <a:r>
                        <a:rPr lang="en-US" sz="2800" dirty="0" smtClean="0">
                          <a:effectLst/>
                        </a:rPr>
                        <a:t>5</a:t>
                      </a:r>
                      <a:r>
                        <a:rPr lang="uk-UA" sz="2800" dirty="0" smtClean="0">
                          <a:effectLst/>
                        </a:rPr>
                        <a:t> </a:t>
                      </a:r>
                      <a:r>
                        <a:rPr lang="uk-UA" sz="2800" dirty="0" err="1" smtClean="0">
                          <a:effectLst/>
                        </a:rPr>
                        <a:t>млрд.грн</a:t>
                      </a:r>
                      <a:r>
                        <a:rPr lang="uk-UA" sz="2800" dirty="0" smtClean="0">
                          <a:effectLst/>
                        </a:rPr>
                        <a:t>.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90</a:t>
                      </a:r>
                      <a:r>
                        <a:rPr lang="uk-UA" sz="2800" dirty="0" smtClean="0">
                          <a:effectLst/>
                        </a:rPr>
                        <a:t>,</a:t>
                      </a:r>
                      <a:r>
                        <a:rPr lang="en-US" sz="2800" dirty="0" smtClean="0">
                          <a:effectLst/>
                        </a:rPr>
                        <a:t>8</a:t>
                      </a:r>
                      <a:r>
                        <a:rPr lang="uk-UA" sz="2800" dirty="0" smtClean="0">
                          <a:effectLst/>
                        </a:rPr>
                        <a:t>%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4104">
                <a:tc>
                  <a:txBody>
                    <a:bodyPr/>
                    <a:lstStyle/>
                    <a:p>
                      <a:pPr algn="l"/>
                      <a:r>
                        <a:rPr lang="uk-UA" sz="2800" dirty="0" smtClean="0">
                          <a:effectLst/>
                        </a:rPr>
                        <a:t>Середньомісячна заробітна плата штатних працівників 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effectLst/>
                        </a:rPr>
                        <a:t>11</a:t>
                      </a:r>
                      <a:r>
                        <a:rPr lang="en-US" sz="2800" kern="1200" baseline="0" dirty="0" smtClean="0">
                          <a:effectLst/>
                        </a:rPr>
                        <a:t> 441</a:t>
                      </a:r>
                      <a:r>
                        <a:rPr lang="uk-UA" sz="2800" kern="1200" dirty="0" smtClean="0">
                          <a:effectLst/>
                        </a:rPr>
                        <a:t>,</a:t>
                      </a:r>
                      <a:r>
                        <a:rPr lang="en-US" sz="2800" kern="1200" dirty="0" smtClean="0">
                          <a:effectLst/>
                        </a:rPr>
                        <a:t>80</a:t>
                      </a:r>
                      <a:endParaRPr lang="uk-UA" sz="2800" kern="1200" dirty="0" smtClean="0">
                        <a:effectLst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2800" kern="1200" dirty="0" smtClean="0">
                          <a:effectLst/>
                        </a:rPr>
                        <a:t>грн.</a:t>
                      </a:r>
                      <a:endParaRPr lang="ru-RU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effectLst/>
                        </a:rPr>
                        <a:t>106</a:t>
                      </a:r>
                      <a:r>
                        <a:rPr lang="uk-UA" sz="2800" kern="1200" dirty="0" smtClean="0">
                          <a:effectLst/>
                        </a:rPr>
                        <a:t>,</a:t>
                      </a:r>
                      <a:r>
                        <a:rPr lang="en-US" sz="2800" kern="1200" dirty="0" smtClean="0">
                          <a:effectLst/>
                        </a:rPr>
                        <a:t>7</a:t>
                      </a:r>
                      <a:r>
                        <a:rPr lang="uk-UA" sz="2800" kern="1200" dirty="0" smtClean="0">
                          <a:effectLst/>
                        </a:rPr>
                        <a:t>%</a:t>
                      </a:r>
                      <a:endParaRPr lang="ru-RU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4925">
                <a:tc>
                  <a:txBody>
                    <a:bodyPr/>
                    <a:lstStyle/>
                    <a:p>
                      <a:pPr algn="l"/>
                      <a:r>
                        <a:rPr lang="uk-UA" sz="2800" dirty="0" smtClean="0">
                          <a:effectLst/>
                        </a:rPr>
                        <a:t>Фонд оплати праці штатних працівників</a:t>
                      </a:r>
                      <a:endParaRPr lang="en-US" sz="2800" dirty="0" smtClean="0">
                        <a:effectLst/>
                      </a:endParaRPr>
                    </a:p>
                    <a:p>
                      <a:pPr algn="l"/>
                      <a:r>
                        <a:rPr lang="uk-UA" sz="2800" dirty="0" smtClean="0">
                          <a:effectLst/>
                        </a:rPr>
                        <a:t> (за 9 місяців</a:t>
                      </a:r>
                      <a:r>
                        <a:rPr lang="uk-UA" sz="2800" baseline="0" dirty="0" smtClean="0">
                          <a:effectLst/>
                        </a:rPr>
                        <a:t> 20</a:t>
                      </a:r>
                      <a:r>
                        <a:rPr lang="en-US" sz="2800" baseline="0" dirty="0" smtClean="0">
                          <a:effectLst/>
                        </a:rPr>
                        <a:t>20</a:t>
                      </a:r>
                      <a:r>
                        <a:rPr lang="uk-UA" sz="2800" baseline="0" dirty="0" smtClean="0">
                          <a:effectLst/>
                        </a:rPr>
                        <a:t> року)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/>
                        </a:rPr>
                        <a:t>21,</a:t>
                      </a:r>
                      <a:r>
                        <a:rPr lang="en-US" sz="2800" dirty="0" smtClean="0">
                          <a:effectLst/>
                        </a:rPr>
                        <a:t>8</a:t>
                      </a:r>
                      <a:r>
                        <a:rPr lang="uk-UA" sz="2800" dirty="0" smtClean="0">
                          <a:effectLst/>
                        </a:rPr>
                        <a:t> </a:t>
                      </a:r>
                      <a:r>
                        <a:rPr lang="uk-UA" sz="2800" dirty="0" err="1" smtClean="0">
                          <a:effectLst/>
                        </a:rPr>
                        <a:t>млрд.грн</a:t>
                      </a:r>
                      <a:r>
                        <a:rPr lang="uk-UA" sz="2800" dirty="0" smtClean="0">
                          <a:effectLst/>
                        </a:rPr>
                        <a:t>.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102</a:t>
                      </a:r>
                      <a:r>
                        <a:rPr lang="uk-UA" sz="2800" dirty="0" smtClean="0">
                          <a:effectLst/>
                        </a:rPr>
                        <a:t>,</a:t>
                      </a:r>
                      <a:r>
                        <a:rPr lang="en-US" sz="2800" dirty="0" smtClean="0">
                          <a:effectLst/>
                        </a:rPr>
                        <a:t>5</a:t>
                      </a:r>
                      <a:r>
                        <a:rPr lang="uk-UA" sz="2800" dirty="0" smtClean="0">
                          <a:effectLst/>
                        </a:rPr>
                        <a:t>%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0384">
                <a:tc>
                  <a:txBody>
                    <a:bodyPr/>
                    <a:lstStyle/>
                    <a:p>
                      <a:pPr algn="l"/>
                      <a:r>
                        <a:rPr lang="uk-UA" sz="2800" dirty="0" smtClean="0">
                          <a:effectLst/>
                        </a:rPr>
                        <a:t>Експорт товарів (послуг) </a:t>
                      </a:r>
                    </a:p>
                    <a:p>
                      <a:pPr algn="l"/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1 862,3</a:t>
                      </a:r>
                    </a:p>
                    <a:p>
                      <a:pPr algn="ctr"/>
                      <a:r>
                        <a:rPr lang="uk-UA" sz="2800" dirty="0" err="1" smtClean="0">
                          <a:effectLst/>
                        </a:rPr>
                        <a:t>млн.дол.США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89</a:t>
                      </a:r>
                      <a:r>
                        <a:rPr lang="uk-UA" sz="2800" dirty="0" smtClean="0">
                          <a:effectLst/>
                        </a:rPr>
                        <a:t>,</a:t>
                      </a:r>
                      <a:r>
                        <a:rPr lang="en-US" sz="2800" dirty="0" smtClean="0">
                          <a:effectLst/>
                        </a:rPr>
                        <a:t>3</a:t>
                      </a:r>
                      <a:r>
                        <a:rPr lang="uk-UA" sz="2800" dirty="0" smtClean="0">
                          <a:effectLst/>
                        </a:rPr>
                        <a:t>%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65066" y="914401"/>
            <a:ext cx="2325511" cy="715089"/>
          </a:xfrm>
          <a:prstGeom prst="wedgeRoundRectCallout">
            <a:avLst>
              <a:gd name="adj1" fmla="val 38390"/>
              <a:gd name="adj2" fmla="val 885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показників 20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42777" y="6381752"/>
            <a:ext cx="2743200" cy="365125"/>
          </a:xfrm>
        </p:spPr>
        <p:txBody>
          <a:bodyPr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84" y="167712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/>
          <p:nvPr/>
        </p:nvGraphicFramePr>
        <p:xfrm>
          <a:off x="5986732" y="3916392"/>
          <a:ext cx="5978106" cy="282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0" y="3398808"/>
          <a:ext cx="6763109" cy="345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542" y="1"/>
            <a:ext cx="8644467" cy="9057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2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Джерела наповнення бюджету міста</a:t>
            </a:r>
            <a:endParaRPr lang="ru-RU" sz="3200" dirty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174679" y="755716"/>
            <a:ext cx="2515769" cy="4320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7 540,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 млн.грн. 100,5% плану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54067" y="636481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360323" y="4614373"/>
            <a:ext cx="1613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 smtClean="0"/>
              <a:t> </a:t>
            </a:r>
            <a:r>
              <a:rPr lang="uk-UA" sz="1000" dirty="0" err="1" smtClean="0"/>
              <a:t>-плата</a:t>
            </a:r>
            <a:r>
              <a:rPr lang="uk-UA" sz="1000" dirty="0" smtClean="0"/>
              <a:t> за послуги, </a:t>
            </a:r>
          </a:p>
          <a:p>
            <a:pPr algn="just"/>
            <a:r>
              <a:rPr lang="uk-UA" sz="1000" dirty="0" smtClean="0"/>
              <a:t>що надаються </a:t>
            </a:r>
            <a:r>
              <a:rPr lang="uk-UA" sz="1000" dirty="0" err="1" smtClean="0"/>
              <a:t>бюдж</a:t>
            </a:r>
            <a:r>
              <a:rPr lang="uk-UA" sz="1000" dirty="0" smtClean="0"/>
              <a:t>.</a:t>
            </a:r>
          </a:p>
          <a:p>
            <a:pPr algn="just"/>
            <a:r>
              <a:rPr lang="uk-UA" sz="1000" dirty="0" smtClean="0"/>
              <a:t>установами – </a:t>
            </a:r>
            <a:r>
              <a:rPr lang="en-US" sz="1000" dirty="0" smtClean="0"/>
              <a:t>7</a:t>
            </a:r>
            <a:r>
              <a:rPr lang="uk-UA" sz="1000" dirty="0" smtClean="0"/>
              <a:t>7 млн.грн.;</a:t>
            </a:r>
          </a:p>
          <a:p>
            <a:pPr algn="just"/>
            <a:r>
              <a:rPr lang="uk-UA" sz="1000" dirty="0" smtClean="0"/>
              <a:t>(батьківська плата</a:t>
            </a:r>
          </a:p>
          <a:p>
            <a:pPr algn="just"/>
            <a:r>
              <a:rPr lang="uk-UA" sz="1000" dirty="0" smtClean="0"/>
              <a:t> за харчування </a:t>
            </a:r>
          </a:p>
          <a:p>
            <a:pPr algn="just"/>
            <a:r>
              <a:rPr lang="uk-UA" sz="1000" dirty="0" smtClean="0"/>
              <a:t>дітей в дитячих </a:t>
            </a:r>
          </a:p>
          <a:p>
            <a:pPr algn="just"/>
            <a:r>
              <a:rPr lang="uk-UA" sz="1000" dirty="0" smtClean="0"/>
              <a:t>садках – 44,6 </a:t>
            </a:r>
            <a:r>
              <a:rPr lang="uk-UA" sz="1000" dirty="0" err="1" smtClean="0"/>
              <a:t>млн.грн</a:t>
            </a:r>
            <a:r>
              <a:rPr lang="uk-UA" sz="1000" dirty="0" smtClean="0"/>
              <a:t>.)</a:t>
            </a:r>
          </a:p>
          <a:p>
            <a:pPr algn="just"/>
            <a:r>
              <a:rPr lang="uk-UA" sz="1000" dirty="0" err="1" smtClean="0"/>
              <a:t>-інші</a:t>
            </a:r>
            <a:r>
              <a:rPr lang="uk-UA" sz="1000" dirty="0" smtClean="0"/>
              <a:t> (гранти, дарунки тощо) – </a:t>
            </a:r>
            <a:r>
              <a:rPr lang="en-US" sz="1000" dirty="0" smtClean="0"/>
              <a:t> 36,</a:t>
            </a:r>
            <a:r>
              <a:rPr lang="uk-UA" sz="1000" dirty="0" smtClean="0"/>
              <a:t>7 млн.грн.</a:t>
            </a:r>
            <a:endParaRPr lang="ru-RU" sz="1000" dirty="0"/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6715965" y="1173408"/>
          <a:ext cx="5476035" cy="297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1"/>
          <p:cNvSpPr txBox="1"/>
          <p:nvPr/>
        </p:nvSpPr>
        <p:spPr>
          <a:xfrm>
            <a:off x="10152274" y="2015507"/>
            <a:ext cx="1841318" cy="4343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000" dirty="0" smtClean="0"/>
              <a:t>бюджет міста - 60%  </a:t>
            </a:r>
          </a:p>
          <a:p>
            <a:pPr algn="just"/>
            <a:r>
              <a:rPr lang="uk-UA" sz="1000" dirty="0" smtClean="0"/>
              <a:t>бюджети вищих рівнів -  40% </a:t>
            </a:r>
            <a:endParaRPr lang="ru-RU" sz="1000" dirty="0"/>
          </a:p>
        </p:txBody>
      </p:sp>
      <p:cxnSp>
        <p:nvCxnSpPr>
          <p:cNvPr id="48" name="Прямая со стрелкой 47"/>
          <p:cNvCxnSpPr>
            <a:endCxn id="46" idx="0"/>
          </p:cNvCxnSpPr>
          <p:nvPr/>
        </p:nvCxnSpPr>
        <p:spPr>
          <a:xfrm flipH="1">
            <a:off x="11072933" y="1777042"/>
            <a:ext cx="357067" cy="2384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"/>
          <p:cNvSpPr txBox="1"/>
          <p:nvPr/>
        </p:nvSpPr>
        <p:spPr>
          <a:xfrm flipH="1">
            <a:off x="9989387" y="2973240"/>
            <a:ext cx="2035836" cy="4644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000" dirty="0" smtClean="0"/>
              <a:t>бюджет міста – 25%; </a:t>
            </a:r>
          </a:p>
          <a:p>
            <a:pPr algn="just"/>
            <a:r>
              <a:rPr lang="uk-UA" sz="1000" dirty="0" smtClean="0"/>
              <a:t>бюджети вищих рівнів  - 75% </a:t>
            </a:r>
            <a:endParaRPr lang="ru-RU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4118353" y="4623758"/>
            <a:ext cx="1859753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950" dirty="0" smtClean="0"/>
              <a:t>реалізація </a:t>
            </a:r>
            <a:r>
              <a:rPr lang="uk-UA" sz="950" dirty="0" err="1" smtClean="0"/>
              <a:t>проєктів</a:t>
            </a:r>
            <a:r>
              <a:rPr lang="uk-UA" sz="950" dirty="0" smtClean="0"/>
              <a:t> в рамках Надзвичайної кредитної програми для відновлення України – 8,5 млн.грн.</a:t>
            </a:r>
          </a:p>
          <a:p>
            <a:pPr>
              <a:buFontTx/>
              <a:buChar char="-"/>
            </a:pPr>
            <a:r>
              <a:rPr lang="uk-UA" sz="950" dirty="0" smtClean="0"/>
              <a:t>грошова компенсація за належне  для отримання житло окремим категоріям громадян – 5,4 млн.грн.</a:t>
            </a:r>
          </a:p>
          <a:p>
            <a:r>
              <a:rPr lang="uk-UA" sz="950" dirty="0" smtClean="0"/>
              <a:t>виконання доручень </a:t>
            </a:r>
            <a:r>
              <a:rPr lang="uk-UA" sz="950" dirty="0" err="1" smtClean="0"/>
              <a:t>обл.депутатів</a:t>
            </a:r>
            <a:r>
              <a:rPr lang="uk-UA" sz="950" dirty="0" smtClean="0"/>
              <a:t> –  6,6 млн.грн.</a:t>
            </a:r>
          </a:p>
          <a:p>
            <a:r>
              <a:rPr lang="uk-UA" sz="950" dirty="0" smtClean="0"/>
              <a:t>Інші – 4,0 млн.грн.</a:t>
            </a:r>
          </a:p>
        </p:txBody>
      </p:sp>
      <p:cxnSp>
        <p:nvCxnSpPr>
          <p:cNvPr id="19" name="Прямая со стрелкой 18"/>
          <p:cNvCxnSpPr>
            <a:endCxn id="50" idx="1"/>
          </p:cNvCxnSpPr>
          <p:nvPr/>
        </p:nvCxnSpPr>
        <p:spPr>
          <a:xfrm flipV="1">
            <a:off x="3867425" y="5473991"/>
            <a:ext cx="250928" cy="105620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300" y="159085"/>
            <a:ext cx="1092176" cy="1083733"/>
          </a:xfrm>
          <a:prstGeom prst="rect">
            <a:avLst/>
          </a:prstGeom>
        </p:spPr>
      </p:pic>
      <p:graphicFrame>
        <p:nvGraphicFramePr>
          <p:cNvPr id="21" name="Диаграмма 20"/>
          <p:cNvGraphicFramePr/>
          <p:nvPr/>
        </p:nvGraphicFramePr>
        <p:xfrm>
          <a:off x="317469" y="692360"/>
          <a:ext cx="6376629" cy="280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013"/>
            <a:ext cx="953937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2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Динаміка надходжень податку на доходи фізичних осіб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4427" y="1863306"/>
            <a:ext cx="5848267" cy="41857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0"/>
              </a:spcBef>
              <a:defRPr/>
            </a:pPr>
            <a:endParaRPr lang="en-US" sz="1300" b="1" i="1" u="sng" kern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ctr">
              <a:spcBef>
                <a:spcPts val="0"/>
              </a:spcBef>
              <a:defRPr/>
            </a:pPr>
            <a:r>
              <a:rPr lang="uk-UA" sz="2400" b="1" kern="0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Чинники, які вплинули на надходження податку:</a:t>
            </a:r>
            <a:endParaRPr lang="en-US" sz="2400" b="1" kern="0" dirty="0" smtClean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ctr">
              <a:spcBef>
                <a:spcPts val="0"/>
              </a:spcBef>
              <a:defRPr/>
            </a:pPr>
            <a:endParaRPr lang="uk-UA" sz="2000" b="1" kern="0" dirty="0" smtClean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just">
              <a:spcBef>
                <a:spcPts val="300"/>
              </a:spcBef>
              <a:buFont typeface="Wingdings" pitchFamily="2" charset="2"/>
              <a:buChar char="v"/>
              <a:defRPr/>
            </a:pPr>
            <a:r>
              <a:rPr lang="uk-UA" sz="2000" kern="0" dirty="0" smtClean="0"/>
              <a:t>збільшення фонду оплати праці (</a:t>
            </a:r>
            <a:r>
              <a:rPr lang="en-US" sz="2000" kern="0" dirty="0" smtClean="0"/>
              <a:t>21</a:t>
            </a:r>
            <a:r>
              <a:rPr lang="uk-UA" sz="2000" kern="0" dirty="0" smtClean="0"/>
              <a:t>804,1млн.грн.) та середньомісячної заробітної плати  (</a:t>
            </a:r>
            <a:r>
              <a:rPr lang="en-US" sz="2000" kern="0" dirty="0" smtClean="0"/>
              <a:t>1</a:t>
            </a:r>
            <a:r>
              <a:rPr lang="uk-UA" sz="2000" kern="0" dirty="0" smtClean="0"/>
              <a:t>1 441,80</a:t>
            </a:r>
            <a:r>
              <a:rPr lang="en-US" sz="2000" kern="0" dirty="0" smtClean="0"/>
              <a:t> </a:t>
            </a:r>
            <a:r>
              <a:rPr lang="uk-UA" sz="2000" kern="0" dirty="0" smtClean="0"/>
              <a:t>грн.) відповідно на </a:t>
            </a:r>
            <a:r>
              <a:rPr lang="en-US" sz="2000" kern="0" dirty="0" smtClean="0"/>
              <a:t>2,5</a:t>
            </a:r>
            <a:r>
              <a:rPr lang="uk-UA" sz="2000" kern="0" dirty="0" smtClean="0"/>
              <a:t>% та </a:t>
            </a:r>
            <a:r>
              <a:rPr lang="en-US" sz="2000" kern="0" dirty="0" smtClean="0"/>
              <a:t>6,7</a:t>
            </a:r>
            <a:r>
              <a:rPr lang="uk-UA" sz="2000" kern="0" dirty="0" smtClean="0"/>
              <a:t>% (інформація за 9 місяців 20</a:t>
            </a:r>
            <a:r>
              <a:rPr lang="en-US" sz="2000" kern="0" dirty="0" smtClean="0"/>
              <a:t>20</a:t>
            </a:r>
            <a:r>
              <a:rPr lang="uk-UA" sz="2000" kern="0" dirty="0" smtClean="0"/>
              <a:t> року);</a:t>
            </a:r>
          </a:p>
          <a:p>
            <a:pPr marL="342900" lvl="0" indent="-342900" algn="just">
              <a:spcBef>
                <a:spcPts val="300"/>
              </a:spcBef>
              <a:buFont typeface="Wingdings" pitchFamily="2" charset="2"/>
              <a:buChar char="v"/>
              <a:defRPr/>
            </a:pPr>
            <a:r>
              <a:rPr lang="uk-UA" sz="2000" kern="0" dirty="0" smtClean="0"/>
              <a:t>проведення заходів, спрямованих на активізацію роботи з ліквідації заборгованості із заробітної плати, її легалізації, збільшення рівня заробітної плати тощо – мобілізовано </a:t>
            </a:r>
            <a:r>
              <a:rPr lang="en-US" sz="2000" kern="0" dirty="0" smtClean="0"/>
              <a:t>133,2</a:t>
            </a:r>
            <a:r>
              <a:rPr lang="uk-UA" sz="2000" kern="0" dirty="0" smtClean="0"/>
              <a:t> млн.грн.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242777" y="649287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112142" y="309282"/>
          <a:ext cx="5745193" cy="631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1578" y="1164565"/>
            <a:ext cx="263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100,8% плану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125" y="1923691"/>
            <a:ext cx="104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млн.грн.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38023" y="1104181"/>
          <a:ext cx="11751732" cy="200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/>
        </p:nvGraphicFramePr>
        <p:xfrm>
          <a:off x="7960659" y="2311879"/>
          <a:ext cx="4231341" cy="232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/>
        </p:nvGraphicFramePr>
        <p:xfrm>
          <a:off x="0" y="2480388"/>
          <a:ext cx="4443664" cy="293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/>
        </p:nvGraphicFramePr>
        <p:xfrm>
          <a:off x="4353296" y="2840881"/>
          <a:ext cx="3859306" cy="216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5"/>
            <a:ext cx="9502423" cy="7462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 err="1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Місцеві</a:t>
            </a:r>
            <a:r>
              <a:rPr lang="ru-RU" sz="32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податки</a:t>
            </a:r>
            <a:r>
              <a:rPr lang="ru-RU" sz="32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2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збори</a:t>
            </a:r>
            <a:endParaRPr lang="ru-RU" sz="32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9316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3661" y="496192"/>
            <a:ext cx="3726611" cy="461665"/>
          </a:xfrm>
          <a:prstGeom prst="rect">
            <a:avLst/>
          </a:prstGeom>
        </p:spPr>
        <p:txBody>
          <a:bodyPr wrap="none" rtlCol="0"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1 6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1,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млн.грн. 100,9% плану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143" y="4796287"/>
            <a:ext cx="4424346" cy="195819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 з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меншення надходжень у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застосуванням більшістю землекористувачів норми Закону України від 30.03.2020 р. №540-IX, згідно з якою не нараховувалася та не сплачувалася за березень 2020 року плата за землю (земельний податок та орендна плата) за земельні ділянки, що перебувають у власності або користуванні, у тому числі на умовах оренди, фізичних або юридичних осіб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погашення заборгованості (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,1 </a:t>
            </a:r>
            <a:r>
              <a:rPr lang="uk-UA" sz="1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flipH="1">
            <a:off x="4676772" y="5383644"/>
            <a:ext cx="3644420" cy="11200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розміру мінімальної заробітної плати, прив’язку до якого мають ставки даного податку.</a:t>
            </a:r>
            <a:endParaRPr lang="ru-RU" sz="13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3"/>
          <p:cNvGrpSpPr/>
          <p:nvPr/>
        </p:nvGrpSpPr>
        <p:grpSpPr>
          <a:xfrm rot="20220219">
            <a:off x="10343378" y="2717714"/>
            <a:ext cx="891453" cy="207614"/>
            <a:chOff x="3133719" y="1553388"/>
            <a:chExt cx="1228731" cy="161112"/>
          </a:xfrm>
        </p:grpSpPr>
        <p:sp>
          <p:nvSpPr>
            <p:cNvPr id="25" name="Прямая со стрелкой 24"/>
            <p:cNvSpPr/>
            <p:nvPr/>
          </p:nvSpPr>
          <p:spPr>
            <a:xfrm>
              <a:off x="3133719" y="1553388"/>
              <a:ext cx="1228731" cy="161112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" name="Группа 25"/>
          <p:cNvGrpSpPr/>
          <p:nvPr/>
        </p:nvGrpSpPr>
        <p:grpSpPr>
          <a:xfrm rot="20047134">
            <a:off x="8848523" y="2884179"/>
            <a:ext cx="865612" cy="233285"/>
            <a:chOff x="3133719" y="1553388"/>
            <a:chExt cx="1228731" cy="161112"/>
          </a:xfrm>
        </p:grpSpPr>
        <p:sp>
          <p:nvSpPr>
            <p:cNvPr id="27" name="Прямая со стрелкой 26"/>
            <p:cNvSpPr/>
            <p:nvPr/>
          </p:nvSpPr>
          <p:spPr>
            <a:xfrm>
              <a:off x="3133719" y="1553388"/>
              <a:ext cx="1228731" cy="161112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8441428" y="4711460"/>
            <a:ext cx="3644180" cy="1651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збільшення кількості платників: </a:t>
            </a:r>
            <a:r>
              <a:rPr lang="uk-UA" sz="13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фіз.осіб</a:t>
            </a: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на 6,8% (з 25703 до 27451 ос.), </a:t>
            </a:r>
            <a:r>
              <a:rPr lang="uk-UA" sz="13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юр.осіб</a:t>
            </a: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 3,6% (з 5290 до 5480 ос.) </a:t>
            </a:r>
          </a:p>
          <a:p>
            <a:pPr>
              <a:spcAft>
                <a:spcPts val="0"/>
              </a:spcAft>
            </a:pP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зростання ставок для платників І, ІІ груп через зростання соц. стандартів.</a:t>
            </a:r>
          </a:p>
          <a:p>
            <a:pPr>
              <a:spcAft>
                <a:spcPts val="0"/>
              </a:spcAft>
            </a:pPr>
            <a:r>
              <a:rPr lang="uk-UA" sz="1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зростання цін на товари і послуги (на кінець року індекс інфляції - 105%).</a:t>
            </a:r>
            <a:endParaRPr lang="ru-RU" sz="13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20451" y="2765554"/>
            <a:ext cx="496711" cy="38853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3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479879" y="2748621"/>
            <a:ext cx="496711" cy="3885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3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9323826" y="1847163"/>
            <a:ext cx="496711" cy="38853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3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276644" y="639021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Группа 18"/>
          <p:cNvGrpSpPr/>
          <p:nvPr/>
        </p:nvGrpSpPr>
        <p:grpSpPr>
          <a:xfrm rot="20556551">
            <a:off x="6631672" y="3304638"/>
            <a:ext cx="702125" cy="91799"/>
            <a:chOff x="3133719" y="1553388"/>
            <a:chExt cx="1228731" cy="161112"/>
          </a:xfrm>
        </p:grpSpPr>
        <p:sp>
          <p:nvSpPr>
            <p:cNvPr id="20" name="Прямая со стрелкой 19"/>
            <p:cNvSpPr/>
            <p:nvPr/>
          </p:nvSpPr>
          <p:spPr>
            <a:xfrm>
              <a:off x="3133719" y="1553388"/>
              <a:ext cx="1228731" cy="161112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6" name="Группа 16"/>
          <p:cNvGrpSpPr/>
          <p:nvPr/>
        </p:nvGrpSpPr>
        <p:grpSpPr>
          <a:xfrm rot="20364420">
            <a:off x="5295273" y="3418380"/>
            <a:ext cx="789978" cy="153173"/>
            <a:chOff x="3133719" y="1553388"/>
            <a:chExt cx="1228731" cy="161112"/>
          </a:xfrm>
        </p:grpSpPr>
        <p:sp>
          <p:nvSpPr>
            <p:cNvPr id="18" name="Прямая со стрелкой 17"/>
            <p:cNvSpPr/>
            <p:nvPr/>
          </p:nvSpPr>
          <p:spPr>
            <a:xfrm>
              <a:off x="3133719" y="1553388"/>
              <a:ext cx="1228731" cy="161112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3"/>
            <a:ext cx="1069904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2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Акцизний податок</a:t>
            </a:r>
            <a:br>
              <a:rPr lang="uk-UA" sz="32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2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					</a:t>
            </a:r>
            <a:endParaRPr lang="ru-RU" sz="32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7220310" y="2234243"/>
            <a:ext cx="4356338" cy="3165894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 порівнянні з 2019 роком зростання на 49,5 </a:t>
            </a:r>
            <a:r>
              <a:rPr kumimoji="0" lang="uk-UA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млн.грн</a:t>
            </a: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або на 17,2% пояснюється збільшенням перерахувань роздрібного акцизу на 27,2 </a:t>
            </a:r>
            <a:r>
              <a:rPr kumimoji="0" lang="uk-UA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млн.грн</a:t>
            </a: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(зріст податку з реалізації алкогольних напоїв - на 9,9 млн.грн., тютюнових виробів - на 17,3 млн.грн.) та надходжень частини загальнодержавного акцизу з виробленого та ввезеного пального - на 22,3 </a:t>
            </a:r>
            <a:r>
              <a:rPr kumimoji="0" lang="uk-UA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млн.грн</a:t>
            </a: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28264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29425" y="1121434"/>
          <a:ext cx="6726983" cy="519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91578" y="1164565"/>
            <a:ext cx="263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100,2% плану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7917" y="1259457"/>
            <a:ext cx="109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млн.грн.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/>
          <p:cNvGraphicFramePr/>
          <p:nvPr/>
        </p:nvGraphicFramePr>
        <p:xfrm>
          <a:off x="1" y="836763"/>
          <a:ext cx="12191999" cy="60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4"/>
            <a:ext cx="9502423" cy="10654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Видатки бюджету міста</a:t>
            </a:r>
            <a:endParaRPr lang="ru-RU" sz="29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308" y="486594"/>
            <a:ext cx="3217333" cy="618067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7 845,4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млн.грн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96,8% плану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574" y="5610952"/>
            <a:ext cx="85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+5,8%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>
          <a:xfrm>
            <a:off x="9197623" y="634788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  <p:sp>
        <p:nvSpPr>
          <p:cNvPr id="36" name="Скругленная прямоугольная выноска 35"/>
          <p:cNvSpPr/>
          <p:nvPr/>
        </p:nvSpPr>
        <p:spPr>
          <a:xfrm>
            <a:off x="4563372" y="2285999"/>
            <a:ext cx="1923691" cy="983411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Продовження реформи охорони здоров'я </a:t>
            </a:r>
            <a:endParaRPr lang="ru-RU" sz="1600" dirty="0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7729268" y="2199736"/>
            <a:ext cx="2380890" cy="1316965"/>
          </a:xfrm>
          <a:prstGeom prst="wedgeRoundRectCallout">
            <a:avLst>
              <a:gd name="adj1" fmla="val 21319"/>
              <a:gd name="adj2" fmla="val 625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Завершення переходу на прямі відносини між держбюджетом та </a:t>
            </a:r>
            <a:r>
              <a:rPr lang="uk-UA" sz="1400" dirty="0" err="1" smtClean="0"/>
              <a:t>отримувачами</a:t>
            </a:r>
            <a:r>
              <a:rPr lang="uk-UA" sz="1400" dirty="0" smtClean="0"/>
              <a:t> житлових субсидій та державної допомоги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946695" y="5608077"/>
            <a:ext cx="85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+1,0%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10309" y="5622455"/>
            <a:ext cx="92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-25,2%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91177" y="5613828"/>
            <a:ext cx="89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-44,0%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9042" y="5613828"/>
            <a:ext cx="93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+27,2%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0038" y="5622454"/>
            <a:ext cx="92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+15,9%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25155" y="5656960"/>
            <a:ext cx="93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-87,1%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77910" y="5622455"/>
            <a:ext cx="94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+26,2%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505282539"/>
              </p:ext>
            </p:extLst>
          </p:nvPr>
        </p:nvGraphicFramePr>
        <p:xfrm>
          <a:off x="131800" y="733245"/>
          <a:ext cx="11898489" cy="263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5014"/>
            <a:ext cx="9502423" cy="836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900" dirty="0" smtClean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Освіта</a:t>
            </a:r>
            <a:endParaRPr lang="ru-RU" sz="2900" dirty="0" smtClean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615553" cy="1227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gray">
          <a:xfrm>
            <a:off x="112144" y="3036498"/>
            <a:ext cx="5408761" cy="369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</a:rPr>
              <a:t>Загальна середня освіта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 smtClean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збільшено кількість класів на 21 од. (614 дітей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uk-UA" sz="15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велись роботи (в </a:t>
            </a:r>
            <a:r>
              <a:rPr lang="uk-UA" sz="1500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1500" dirty="0" err="1">
                <a:solidFill>
                  <a:schemeClr val="accent1">
                    <a:lumMod val="50000"/>
                  </a:schemeClr>
                </a:solidFill>
              </a:rPr>
              <a:t>проєктні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) з улаштування системи пожежної сигналізації та сповіщення про пожежу у 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9-ти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закладах 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(завершені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роботи в  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гімназії №50, ЗОШ №78, ЗНВК №106,109)</a:t>
            </a:r>
            <a:endParaRPr lang="uk-UA" sz="15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 в рамках Надзвичайної кредитної програми розпочато ремонт ЗОШ №53 та реконструкцію колегіуму «Мала гуманітарна академія»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проведені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поточні ремонти в 93 закладах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 в рамках реформи “Нова українська школа” для початкових класів придбано 222 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ноутбуки, засоби навчання та сучасні меблі (18,3млн.грн.), дезінфікуючі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засоби для захисту учасників освітнього процесу під час карантину (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8,8млн.грн.) </a:t>
            </a:r>
            <a:endParaRPr lang="uk-UA" sz="15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для учнів з особливими освітніми потребами закуплено обладнання (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4,1млн.грн.) </a:t>
            </a:r>
            <a:endParaRPr lang="uk-UA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3301" y="828136"/>
            <a:ext cx="3217333" cy="639725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2 777,8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млн.грн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98,9% плану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gray">
          <a:xfrm>
            <a:off x="5857336" y="3178337"/>
            <a:ext cx="6205802" cy="136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</a:rPr>
              <a:t>Дошкільна освіта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продовжувались роботи з реконструкції ДНЗ №220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велись роботи (в </a:t>
            </a:r>
            <a:r>
              <a:rPr lang="uk-UA" sz="1500" dirty="0" err="1" smtClean="0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1500" dirty="0" err="1" smtClean="0">
                <a:solidFill>
                  <a:schemeClr val="accent1">
                    <a:lumMod val="50000"/>
                  </a:schemeClr>
                </a:solidFill>
              </a:rPr>
              <a:t>проєктні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з улаштування системи пожежної сигналізації та сповіщення про пожежу 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у 8-ми закладах (завершені роботи в 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ДНЗ №55, ДНЗ №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66)</a:t>
            </a:r>
            <a:endParaRPr lang="uk-UA" sz="15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 92 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</a:rPr>
              <a:t>заклади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500" dirty="0" err="1" smtClean="0">
                <a:solidFill>
                  <a:schemeClr val="accent1">
                    <a:lumMod val="50000"/>
                  </a:schemeClr>
                </a:solidFill>
              </a:rPr>
              <a:t>охоплено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поточними ремонтами</a:t>
            </a:r>
          </a:p>
          <a:p>
            <a:pPr eaLnBrk="0" hangingPunct="0">
              <a:buFont typeface="Wingdings" pitchFamily="2" charset="2"/>
              <a:buChar char="§"/>
            </a:pPr>
            <a:endParaRPr lang="uk-UA" sz="1500" dirty="0"/>
          </a:p>
          <a:p>
            <a:pPr eaLnBrk="0" hangingPunct="0"/>
            <a:endParaRPr lang="uk-UA" sz="1500" dirty="0" smtClean="0"/>
          </a:p>
          <a:p>
            <a:pPr eaLnBrk="0" hangingPunct="0">
              <a:buFont typeface="Wingdings" pitchFamily="2" charset="2"/>
              <a:buChar char="§"/>
            </a:pPr>
            <a:endParaRPr lang="uk-UA" sz="1500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gray">
          <a:xfrm>
            <a:off x="5883216" y="5451469"/>
            <a:ext cx="6086688" cy="121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Профес</a:t>
            </a:r>
            <a:r>
              <a:rPr lang="uk-UA" sz="1500" b="1" dirty="0" err="1" smtClean="0">
                <a:solidFill>
                  <a:schemeClr val="accent1">
                    <a:lumMod val="50000"/>
                  </a:schemeClr>
                </a:solidFill>
              </a:rPr>
              <a:t>ійна</a:t>
            </a:r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</a:rPr>
              <a:t> (професійно-технічна) освіта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виплачено стипендії 4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742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 учням (в т.ч. 2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78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500" dirty="0" err="1" smtClean="0">
                <a:solidFill>
                  <a:schemeClr val="accent1">
                    <a:lumMod val="50000"/>
                  </a:schemeClr>
                </a:solidFill>
              </a:rPr>
              <a:t>уч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. пільгових категорій)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 придбано обладнання, матеріали та устаткування для навчально-практичного центру з підготовки робітників за професіями «Слюсар-ремонтник» та «Машиніст крана металургійного виробництва»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13333" y="649287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94934B76-5B9A-4E12-BFD4-063EE8C980BC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gray">
          <a:xfrm>
            <a:off x="5865962" y="4525487"/>
            <a:ext cx="6219647" cy="9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</a:rPr>
              <a:t>Школи естетичного виховання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 smtClean="0"/>
              <a:t> 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відремонтовано філії та відділення музичних  шкіл №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4, 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5, 8  та школи мистецтв №4</a:t>
            </a:r>
            <a:endParaRPr lang="uk-UA" sz="15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 придбано музичні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інструменти, меблі та інше обладнання </a:t>
            </a:r>
            <a:endParaRPr lang="uk-UA" sz="15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257" y="103518"/>
            <a:ext cx="9107465" cy="6124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9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Охорона здоров</a:t>
            </a:r>
            <a:r>
              <a:rPr lang="en-US" sz="29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2900" dirty="0">
                <a:ln w="1016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2900" dirty="0">
              <a:ln w="10160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6278"/>
            <a:ext cx="615553" cy="9207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685800"/>
            <a:r>
              <a:rPr lang="uk-UA" sz="2800" b="1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2020</a:t>
            </a:r>
            <a:endParaRPr lang="ru-RU" sz="2800" b="1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01690" y="145509"/>
            <a:ext cx="3367064" cy="495299"/>
          </a:xfrm>
          <a:prstGeom prst="rect">
            <a:avLst/>
          </a:prstGeom>
          <a:noFill/>
          <a:ln/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uk-UA" b="1" dirty="0" smtClean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696,4</a:t>
            </a:r>
            <a:r>
              <a:rPr lang="uk-UA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млн.грн.</a:t>
            </a:r>
          </a:p>
          <a:p>
            <a:pPr algn="ctr" defTabSz="685800">
              <a:defRPr/>
            </a:pPr>
            <a:r>
              <a:rPr lang="uk-UA" b="1" dirty="0" smtClean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94,4</a:t>
            </a:r>
            <a:r>
              <a:rPr lang="uk-UA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% плану</a:t>
            </a:r>
            <a:endParaRPr lang="ru-RU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89850" y="6400892"/>
            <a:ext cx="2743200" cy="273844"/>
          </a:xfrm>
        </p:spPr>
        <p:txBody>
          <a:bodyPr vert="horz" lIns="68580" tIns="34290" rIns="68580" bIns="34290" rtlCol="0" anchor="ctr"/>
          <a:lstStyle/>
          <a:p>
            <a:pPr defTabSz="685800"/>
            <a:fld id="{94934B76-5B9A-4E12-BFD4-063EE8C980BC}" type="slidenum">
              <a:rPr lang="en-US" sz="1200">
                <a:solidFill>
                  <a:srgbClr val="5B9BD5">
                    <a:lumMod val="75000"/>
                  </a:srgbClr>
                </a:solidFill>
                <a:latin typeface="Calibri"/>
              </a:rPr>
              <a:pPr defTabSz="685800"/>
              <a:t>9</a:t>
            </a:fld>
            <a:endParaRPr lang="en-US" sz="1200" dirty="0">
              <a:solidFill>
                <a:srgbClr val="5B9BD5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1185" y="4347712"/>
            <a:ext cx="5469147" cy="236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spcCol="252000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розпочата реконструкція приміщень в КНП «Міська лікарня №9» ЗМР та «Міська лікарня екстреної та швидкої медичної допомоги» ЗМР під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приймальні відділення 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(18,5 млн.грн.)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відкрито після ремонту сучасні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рентгенологічний кабінет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у 2-му поліклінічному відділенні міської дитячої лікарні №5 по 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</a:rPr>
              <a:t>вул.Леоніда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Жаботинського, 32 та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кабінет ангіографії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у , міській лікарні екстреної та швидкої медичної допомоги</a:t>
            </a:r>
          </a:p>
          <a:p>
            <a:pPr defTabSz="685800" eaLnBrk="0" hangingPunct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авершені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реконструкції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амбулаторії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сімейного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лікаря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вул.Дорошенко,3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32" y="133205"/>
            <a:ext cx="1092176" cy="1083733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/>
        </p:nvGraphicFramePr>
        <p:xfrm>
          <a:off x="155275" y="638355"/>
          <a:ext cx="11800936" cy="358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0770" y="4199938"/>
            <a:ext cx="6280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Запобігання </a:t>
            </a:r>
            <a:r>
              <a:rPr lang="uk-UA" sz="1600" b="1" dirty="0" err="1" smtClean="0">
                <a:solidFill>
                  <a:schemeClr val="accent1">
                    <a:lumMod val="50000"/>
                  </a:schemeClr>
                </a:solidFill>
              </a:rPr>
              <a:t>короновірусу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Covid-19</a:t>
            </a:r>
            <a:endParaRPr lang="uk-UA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здійснені ремонти 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</a:rPr>
              <a:t>киснепроводів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та придбання 6 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</a:rPr>
              <a:t>кріоциліндрів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(15,4млн.грн.)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проведено поточний ремонт для відкриття ПЛР лабораторії на базі міської лікарні №1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придбано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обладнання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(65,7 млн.грн.),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них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88 кисневих концентраторів, 36 апаратів ШВЛ, 64 моніторів пацієнта,  6 УЗД системи, 4 рентгенівських систем, 3 апарати інгаляційної анестезії та інше, а також лікарські та дезінфікуючі засоби, 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</a:rPr>
              <a:t>засоби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індивідуального захисту  тощо</a:t>
            </a:r>
          </a:p>
        </p:txBody>
      </p:sp>
    </p:spTree>
    <p:extLst>
      <p:ext uri="{BB962C8B-B14F-4D97-AF65-F5344CB8AC3E}">
        <p14:creationId xmlns="" xmlns:p14="http://schemas.microsoft.com/office/powerpoint/2010/main" val="3145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1598</Words>
  <Application>Microsoft Office PowerPoint</Application>
  <PresentationFormat>Произвольный</PresentationFormat>
  <Paragraphs>343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Звіт про виконання бюджету м.Запоріжжя за 2020 рік</vt:lpstr>
      <vt:lpstr>Соціально-економічний розвиток</vt:lpstr>
      <vt:lpstr>Джерела наповнення бюджету міста</vt:lpstr>
      <vt:lpstr>Динаміка надходжень податку на доходи фізичних осіб</vt:lpstr>
      <vt:lpstr>Місцеві податки і збори</vt:lpstr>
      <vt:lpstr>Акцизний податок       </vt:lpstr>
      <vt:lpstr>Видатки бюджету міста</vt:lpstr>
      <vt:lpstr>Освіта</vt:lpstr>
      <vt:lpstr>Охорона здоров’я</vt:lpstr>
      <vt:lpstr>Житлово-комунальне господарство міста </vt:lpstr>
      <vt:lpstr>Реконструкція та капітальний ремонт  житлового фонду та об’єктів ЖКГ</vt:lpstr>
      <vt:lpstr>Утримання та розвиток інфраструктури міста</vt:lpstr>
      <vt:lpstr>Благоустрій міста</vt:lpstr>
      <vt:lpstr>Утримання та розвиток дорожньої інфраструктури міста</vt:lpstr>
      <vt:lpstr>Транспортне забезпечення та зв’язок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Логвиненко</cp:lastModifiedBy>
  <cp:revision>365</cp:revision>
  <cp:lastPrinted>2021-02-10T08:32:03Z</cp:lastPrinted>
  <dcterms:created xsi:type="dcterms:W3CDTF">2020-01-15T14:00:58Z</dcterms:created>
  <dcterms:modified xsi:type="dcterms:W3CDTF">2021-02-16T13:45:01Z</dcterms:modified>
</cp:coreProperties>
</file>