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Default Extension="xlsx" ContentType="application/vnd.openxmlformats-officedocument.spreadsheetml.sheet"/>
  <Override PartName="/ppt/drawings/drawing11.xml" ContentType="application/vnd.openxmlformats-officedocument.drawingml.chartshap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69" r:id="rId3"/>
    <p:sldId id="257" r:id="rId4"/>
    <p:sldId id="274" r:id="rId5"/>
    <p:sldId id="275" r:id="rId6"/>
    <p:sldId id="277" r:id="rId7"/>
    <p:sldId id="280" r:id="rId8"/>
    <p:sldId id="282" r:id="rId9"/>
    <p:sldId id="283" r:id="rId10"/>
    <p:sldId id="284" r:id="rId11"/>
    <p:sldId id="290" r:id="rId12"/>
    <p:sldId id="286" r:id="rId13"/>
    <p:sldId id="287" r:id="rId14"/>
    <p:sldId id="291" r:id="rId15"/>
    <p:sldId id="301" r:id="rId16"/>
    <p:sldId id="305" r:id="rId17"/>
    <p:sldId id="302" r:id="rId18"/>
    <p:sldId id="306" r:id="rId19"/>
    <p:sldId id="307" r:id="rId20"/>
    <p:sldId id="308" r:id="rId21"/>
    <p:sldId id="309" r:id="rId22"/>
    <p:sldId id="304" r:id="rId23"/>
    <p:sldId id="258" r:id="rId24"/>
  </p:sldIdLst>
  <p:sldSz cx="9144000" cy="6858000" type="screen4x3"/>
  <p:notesSz cx="6797675" cy="99298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CC"/>
    <a:srgbClr val="009BD2"/>
    <a:srgbClr val="1C7AEC"/>
    <a:srgbClr val="55A1F5"/>
    <a:srgbClr val="422C16"/>
    <a:srgbClr val="025198"/>
    <a:srgbClr val="326A7E"/>
    <a:srgbClr val="336D81"/>
    <a:srgbClr val="367786"/>
    <a:srgbClr val="0C788E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&#1057;&#1077;&#1090;&#1077;&#1074;&#1072;&#1103;\&#1048;.&#1053;\&#1048;&#1088;&#1080;&#1085;&#1072;\&#1056;&#1030;&#1064;,%20&#1044;&#1054;&#1042;&#1030;&#1044;&#1050;&#1048;%20&#1087;&#1088;&#1086;%20&#1074;&#1080;&#1082;&#1086;&#1085;%20&#1073;&#1102;&#1076;&#1078;&#1077;&#1090;&#1091;,%20&#1084;&#1072;&#1090;&#1077;&#1088;&#1110;&#1072;&#1083;&#1080;%20&#1085;&#1072;%20&#1085;&#1072;&#1088;&#1072;&#1076;&#1080;%20&#1090;&#1072;%20&#1082;&#1086;&#1083;&#1077;&#1075;&#1110;&#1111;\2018\&#1056;&#1110;&#1095;&#1085;&#1080;&#1081;%20&#1079;&#1074;&#1110;&#1090;%20&#1079;&#1072;%202018%20&#1088;&#1110;&#1082;\&#1090;&#1072;&#1073;&#1083;&#1080;&#1094;&#1103;%202%20&#1089;&#1090;&#1088;&#1091;&#1082;&#1090;&#1091;&#1088;&#1072;%20&#1076;&#1086;&#1093;%20&#1047;&#1060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\\10.117.1.2\manager\KULT\2019%20&#1088;&#1110;&#1082;\&#1042;&#1080;&#1082;&#1086;&#1085;&#1072;&#1085;&#1085;&#1103;\&#1047;&#1074;&#1110;&#1090;%20&#1079;&#1072;%202018%20&#1088;&#1110;&#1082;\&#1058;&#1072;&#1073;&#1083;&#1080;&#1094;&#1110;%20&#1090;&#1072;%20&#1076;&#1110;&#1086;&#1075;&#1088;&#1072;&#1084;&#1080;%20&#1076;&#1086;%20&#1087;&#1088;&#1077;&#1079;&#1077;&#1085;&#1090;&#1072;&#1094;&#1110;&#1111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&#1050;&#1085;&#1080;&#1075;&#1072;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Office_Excel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10.117.1.2\fin\2019\&#1056;&#1110;&#1095;&#1085;&#1080;&#1081;%20&#1079;&#1074;&#1110;&#1090;%20&#1079;&#1072;%202018%20&#1088;&#1110;&#1082;\&#1044;&#1080;&#1085;&#1072;&#1084;&#1110;&#1082;&#1072;%20&#1055;&#1044;&#1060;&#1054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10.117.1.2\fin\2019\&#1056;&#1110;&#1095;&#1085;&#1080;&#1081;%20&#1079;&#1074;&#1110;&#1090;%20&#1079;&#1072;%202018%20&#1088;&#1110;&#1082;\&#1087;&#1086;&#1076;&#1072;&#1090;&#1086;&#1082;%20&#1085;&#1072;%20&#1084;&#1072;&#1081;&#1085;&#1086;,%20&#1072;&#1082;&#1094;&#1080;&#1079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10.117.1.2\fin\2019\&#1056;&#1110;&#1095;&#1085;&#1080;&#1081;%20&#1079;&#1074;&#1110;&#1090;%20&#1079;&#1072;%202018%20&#1088;&#1110;&#1082;\&#1044;&#1080;&#1085;&#1072;&#1084;&#1110;&#1082;&#1072;%20&#1087;&#1083;&#1072;&#1090;&#1080;%20&#1079;&#1072;%20&#1079;&#1077;&#1084;&#1083;&#110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10.117.1.2\fin\2019\&#1056;&#1110;&#1095;&#1085;&#1080;&#1081;%20&#1079;&#1074;&#1110;&#1090;%20&#1079;&#1072;%202018%20&#1088;&#1110;&#1082;\&#1108;&#1076;&#1080;&#1085;&#1080;&#1081;%20&#1087;&#1086;&#1076;&#1072;&#1090;&#1086;&#1082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10.117.1.2\fin\2019\&#1056;&#1110;&#1095;&#1085;&#1080;&#1081;%20&#1079;&#1074;&#1110;&#1090;%20&#1079;&#1072;%202018%20&#1088;&#1110;&#1082;\&#1087;&#1086;&#1076;&#1072;&#1090;&#1086;&#1082;%20&#1085;&#1072;%20&#1084;&#1072;&#1081;&#1085;&#1086;,%20&#1072;&#1082;&#1094;&#1080;&#107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7;&#1077;&#1090;&#1077;&#1074;&#1072;&#1103;\&#1048;.&#1053;\&#1048;&#1088;&#1080;&#1085;&#1072;\&#1056;&#1030;&#1064;,%20&#1044;&#1054;&#1042;&#1030;&#1044;&#1050;&#1048;%20&#1087;&#1088;&#1086;%20&#1074;&#1080;&#1082;&#1086;&#1085;%20&#1073;&#1102;&#1076;&#1078;&#1077;&#1090;&#1091;,%20&#1084;&#1072;&#1090;&#1077;&#1088;&#1110;&#1072;&#1083;&#1080;%20&#1085;&#1072;%20&#1085;&#1072;&#1088;&#1072;&#1076;&#1080;%20&#1090;&#1072;%20&#1082;&#1086;&#1083;&#1077;&#1075;&#1110;&#1111;\2018\&#1056;&#1110;&#1095;&#1085;&#1080;&#1081;%20&#1079;&#1074;&#1110;&#1090;%20&#1079;&#1072;%202018%20&#1088;&#1110;&#1082;\&#1090;&#1072;&#1073;&#1083;&#1080;&#1094;&#1072;%205%20&#1089;&#1090;&#1088;&#1091;&#1082;&#1090;&#1091;&#1088;&#1072;%20&#1089;&#1087;&#1077;&#1094;%20&#1092;&#1086;&#1085;&#1076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ser\Desktop\2019\&#1040;&#1053;&#1040;&#1051;&#1030;&#1047;\&#1044;&#1110;&#1072;&#1075;&#1088;&#1072;&#1084;&#1080;%20%20%202018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10.117.1.2\manager\KULT\2019%20&#1088;&#1110;&#1082;\&#1042;&#1080;&#1082;&#1086;&#1085;&#1072;&#1085;&#1085;&#1103;\&#1047;&#1074;&#1110;&#1090;%20&#1079;&#1072;%202018%20&#1088;&#1110;&#1082;\&#1058;&#1072;&#1073;&#1083;&#1080;&#1094;&#1110;%20&#1090;&#1072;%20&#1076;&#1110;&#1086;&#1075;&#1088;&#1072;&#1084;&#1080;%20&#1076;&#1086;%20&#1087;&#1088;&#1077;&#1079;&#1077;&#1085;&#1090;&#1072;&#1094;&#1110;&#1111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1951703433918043"/>
          <c:y val="0.24844709108168214"/>
          <c:w val="0.47507933901064253"/>
          <c:h val="0.7213495478471238"/>
        </c:manualLayout>
      </c:layout>
      <c:pieChart>
        <c:varyColors val="1"/>
        <c:ser>
          <c:idx val="0"/>
          <c:order val="0"/>
          <c:tx>
            <c:strRef>
              <c:f>'1'!$C$4</c:f>
              <c:strCache>
                <c:ptCount val="1"/>
                <c:pt idx="0">
                  <c:v>Факт за  2018 рік</c:v>
                </c:pt>
              </c:strCache>
            </c:strRef>
          </c:tx>
          <c:dPt>
            <c:idx val="0"/>
            <c:explosion val="7"/>
          </c:dPt>
          <c:dPt>
            <c:idx val="1"/>
            <c:explosion val="18"/>
          </c:dPt>
          <c:dPt>
            <c:idx val="2"/>
            <c:explosion val="38"/>
          </c:dPt>
          <c:dPt>
            <c:idx val="3"/>
            <c:explosion val="9"/>
            <c:spPr>
              <a:solidFill>
                <a:schemeClr val="accent1">
                  <a:lumMod val="25000"/>
                </a:schemeClr>
              </a:solidFill>
            </c:spPr>
          </c:dPt>
          <c:dPt>
            <c:idx val="4"/>
            <c:explosion val="9"/>
          </c:dPt>
          <c:dPt>
            <c:idx val="5"/>
            <c:explosion val="13"/>
          </c:dPt>
          <c:dPt>
            <c:idx val="6"/>
            <c:explosion val="36"/>
          </c:dPt>
          <c:dPt>
            <c:idx val="7"/>
            <c:explosion val="62"/>
          </c:dPt>
          <c:dPt>
            <c:idx val="8"/>
            <c:explosion val="47"/>
          </c:dPt>
          <c:dLbls>
            <c:dLbl>
              <c:idx val="0"/>
              <c:layout>
                <c:manualLayout>
                  <c:x val="-8.4270467532593277E-2"/>
                  <c:y val="-0.11475610544487803"/>
                </c:manualLayout>
              </c:layout>
              <c:tx>
                <c:rich>
                  <a:bodyPr/>
                  <a:lstStyle/>
                  <a:p>
                    <a:r>
                      <a:rPr lang="ru-RU" sz="1600" b="1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rPr>
                      <a:t>П</a:t>
                    </a:r>
                    <a:r>
                      <a:rPr lang="ru-RU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одаток на доходи фізичних осіб
3132,1 млн.грн.
63%</a:t>
                    </a:r>
                  </a:p>
                </c:rich>
              </c:tx>
              <c:dLblPos val="bestFit"/>
            </c:dLbl>
            <c:dLbl>
              <c:idx val="1"/>
              <c:layout>
                <c:manualLayout>
                  <c:x val="-0.13344243185814503"/>
                  <c:y val="0.2117847437299189"/>
                </c:manualLayout>
              </c:layout>
              <c:tx>
                <c:rich>
                  <a:bodyPr/>
                  <a:lstStyle/>
                  <a:p>
                    <a:r>
                      <a:rPr lang="ru-RU" sz="1600" b="1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rPr>
                      <a:t>П</a:t>
                    </a:r>
                    <a:r>
                      <a:rPr lang="ru-RU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одаток на прибуток 
24,4</a:t>
                    </a:r>
                    <a:r>
                      <a:rPr lang="ru-RU" b="0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 </a:t>
                    </a:r>
                    <a:r>
                      <a:rPr lang="ru-RU" sz="1200" b="0" i="0" u="none" strike="noStrike" baseline="0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млн.грн.</a:t>
                    </a:r>
                    <a:r>
                      <a:rPr lang="ru-RU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
0,5%</a:t>
                    </a:r>
                  </a:p>
                </c:rich>
              </c:tx>
              <c:dLblPos val="bestFit"/>
            </c:dLbl>
            <c:dLbl>
              <c:idx val="2"/>
              <c:layout>
                <c:manualLayout>
                  <c:x val="-4.6047529804262452E-2"/>
                  <c:y val="1.165334903370991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rPr>
                      <a:t>Ч</a:t>
                    </a:r>
                    <a:r>
                      <a:rPr lang="ru-RU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астина чистого прибутку
4,1 </a:t>
                    </a:r>
                    <a:r>
                      <a:rPr lang="ru-RU" sz="1200" b="0" i="0" u="none" strike="noStrike" baseline="0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млн.грн.</a:t>
                    </a:r>
                    <a:r>
                      <a:rPr lang="ru-RU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
0,1%</a:t>
                    </a:r>
                  </a:p>
                </c:rich>
              </c:tx>
              <c:dLblPos val="bestFit"/>
            </c:dLbl>
            <c:dLbl>
              <c:idx val="3"/>
              <c:layout>
                <c:manualLayout>
                  <c:x val="0.13885015191548766"/>
                  <c:y val="-8.4758635496221757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rPr>
                      <a:t>А</a:t>
                    </a:r>
                    <a:r>
                      <a:rPr lang="ru-RU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кцизний податок 
278,8 </a:t>
                    </a:r>
                    <a:r>
                      <a:rPr lang="ru-RU" sz="1200" b="0" i="0" u="none" strike="noStrike" baseline="0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млн.грн.</a:t>
                    </a:r>
                    <a:r>
                      <a:rPr lang="ru-RU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
5,6%</a:t>
                    </a:r>
                  </a:p>
                </c:rich>
              </c:tx>
              <c:dLblPos val="bestFit"/>
            </c:dLbl>
            <c:dLbl>
              <c:idx val="4"/>
              <c:layout>
                <c:manualLayout>
                  <c:x val="-5.5903450341266529E-2"/>
                  <c:y val="-0.170787883528249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err="1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rPr>
                      <a:t>М</a:t>
                    </a:r>
                    <a:r>
                      <a:rPr lang="ru-RU" dirty="0" err="1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ісцеві</a:t>
                    </a:r>
                    <a:r>
                      <a:rPr lang="ru-RU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 </a:t>
                    </a:r>
                    <a:r>
                      <a:rPr lang="ru-RU" dirty="0" err="1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податки</a:t>
                    </a:r>
                    <a:r>
                      <a:rPr lang="ru-RU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 </a:t>
                    </a:r>
                    <a:r>
                      <a:rPr lang="ru-RU" dirty="0" err="1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і</a:t>
                    </a:r>
                    <a:r>
                      <a:rPr lang="ru-RU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 </a:t>
                    </a:r>
                    <a:r>
                      <a:rPr lang="ru-RU" dirty="0" err="1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збори</a:t>
                    </a:r>
                    <a:r>
                      <a:rPr lang="ru-RU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
</a:t>
                    </a:r>
                    <a:r>
                      <a:rPr lang="ru-RU" b="1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1 435,5 </a:t>
                    </a:r>
                    <a:r>
                      <a:rPr lang="ru-RU" sz="1200" b="0" i="0" u="none" strike="noStrike" baseline="0" dirty="0" err="1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млн.грн</a:t>
                    </a:r>
                    <a:r>
                      <a:rPr lang="ru-RU" sz="1200" b="0" i="0" u="none" strike="noStrike" baseline="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.</a:t>
                    </a:r>
                    <a:r>
                      <a:rPr lang="ru-RU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
28,9%</a:t>
                    </a:r>
                  </a:p>
                </c:rich>
              </c:tx>
              <c:dLblPos val="bestFit"/>
            </c:dLbl>
            <c:dLbl>
              <c:idx val="5"/>
              <c:layout>
                <c:manualLayout>
                  <c:x val="2.3003962184073589E-2"/>
                  <c:y val="-0.43500317301872438"/>
                </c:manualLayout>
              </c:layout>
              <c:tx>
                <c:rich>
                  <a:bodyPr/>
                  <a:lstStyle/>
                  <a:p>
                    <a:r>
                      <a:rPr lang="ru-RU" sz="1600" b="1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rPr>
                      <a:t>П</a:t>
                    </a:r>
                    <a:r>
                      <a:rPr lang="ru-RU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лата за надання інших адмінпослуг
42,0 </a:t>
                    </a:r>
                    <a:r>
                      <a:rPr lang="ru-RU" sz="1200" b="0" i="0" u="none" strike="noStrike" baseline="0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млн.грн.</a:t>
                    </a:r>
                    <a:r>
                      <a:rPr lang="ru-RU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
0,8%</a:t>
                    </a:r>
                  </a:p>
                </c:rich>
              </c:tx>
              <c:dLblPos val="bestFit"/>
            </c:dLbl>
            <c:dLbl>
              <c:idx val="6"/>
              <c:layout>
                <c:manualLayout>
                  <c:x val="4.1906066685711681E-2"/>
                  <c:y val="-0.20946599222523393"/>
                </c:manualLayout>
              </c:layout>
              <c:tx>
                <c:rich>
                  <a:bodyPr/>
                  <a:lstStyle/>
                  <a:p>
                    <a:r>
                      <a:rPr lang="ru-RU" sz="1600" b="1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rPr>
                      <a:t>П</a:t>
                    </a:r>
                    <a:r>
                      <a:rPr lang="ru-RU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лата за оренду МК
29,1 </a:t>
                    </a:r>
                    <a:r>
                      <a:rPr lang="ru-RU" sz="1200" b="0" i="0" u="none" strike="noStrike" baseline="0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млн.грн.</a:t>
                    </a:r>
                    <a:r>
                      <a:rPr lang="ru-RU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
0,6%</a:t>
                    </a:r>
                  </a:p>
                </c:rich>
              </c:tx>
              <c:dLblPos val="bestFit"/>
            </c:dLbl>
            <c:dLbl>
              <c:idx val="7"/>
              <c:layout>
                <c:manualLayout>
                  <c:x val="-2.9762665009955345E-3"/>
                  <c:y val="2.4940238883112094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rPr>
                      <a:t>П</a:t>
                    </a:r>
                    <a:r>
                      <a:rPr lang="ru-RU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лата за розміщення тимчасово вільних коштів
7,4 </a:t>
                    </a:r>
                    <a:r>
                      <a:rPr lang="ru-RU" sz="1200" b="0" i="0" u="none" strike="noStrike" baseline="0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млн.грн.</a:t>
                    </a:r>
                    <a:r>
                      <a:rPr lang="ru-RU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
0,1%</a:t>
                    </a:r>
                  </a:p>
                </c:rich>
              </c:tx>
              <c:dLblPos val="bestFit"/>
            </c:dLbl>
            <c:dLbl>
              <c:idx val="8"/>
              <c:layout>
                <c:manualLayout>
                  <c:x val="-0.15158758039141942"/>
                  <c:y val="0.10673096193349363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err="1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rPr>
                      <a:t>І</a:t>
                    </a:r>
                    <a:r>
                      <a:rPr lang="ru-RU" dirty="0" err="1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нші</a:t>
                    </a:r>
                    <a:r>
                      <a:rPr lang="ru-RU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
20,0</a:t>
                    </a:r>
                    <a:r>
                      <a:rPr lang="ru-RU" baseline="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 </a:t>
                    </a:r>
                    <a:r>
                      <a:rPr lang="ru-RU" sz="1200" b="0" i="0" u="none" strike="noStrike" baseline="0" dirty="0" err="1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млн.грн</a:t>
                    </a:r>
                    <a:r>
                      <a:rPr lang="ru-RU" sz="1200" b="0" i="0" u="none" strike="noStrike" baseline="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.</a:t>
                    </a:r>
                    <a:r>
                      <a:rPr lang="ru-RU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</a:rPr>
                      <a:t>
0,4%</a:t>
                    </a:r>
                  </a:p>
                </c:rich>
              </c:tx>
              <c:dLblPos val="bestFit"/>
            </c:dLbl>
            <c:txPr>
              <a:bodyPr/>
              <a:lstStyle/>
              <a:p>
                <a:pPr>
                  <a:defRPr sz="1600" b="1">
                    <a:solidFill>
                      <a:schemeClr val="accent5">
                        <a:lumMod val="25000"/>
                      </a:schemeClr>
                    </a:solidFill>
                    <a:latin typeface="+mn-lt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'1'!$B$5:$B$13</c:f>
              <c:strCache>
                <c:ptCount val="9"/>
                <c:pt idx="0">
                  <c:v>Податок на доходи фізичних осіб</c:v>
                </c:pt>
                <c:pt idx="1">
                  <c:v>Податок на прибуток </c:v>
                </c:pt>
                <c:pt idx="2">
                  <c:v>Частина чистого прибутку</c:v>
                </c:pt>
                <c:pt idx="3">
                  <c:v>Акцизний податок </c:v>
                </c:pt>
                <c:pt idx="4">
                  <c:v>Місцеві податки і збори</c:v>
                </c:pt>
                <c:pt idx="5">
                  <c:v>Плата за надання інших адмінпослуг</c:v>
                </c:pt>
                <c:pt idx="6">
                  <c:v>Плата за оренду МК</c:v>
                </c:pt>
                <c:pt idx="7">
                  <c:v>Плата за розміщення тимчасово вільних коштів</c:v>
                </c:pt>
                <c:pt idx="8">
                  <c:v>Інші</c:v>
                </c:pt>
              </c:strCache>
            </c:strRef>
          </c:cat>
          <c:val>
            <c:numRef>
              <c:f>'1'!$C$5:$C$13</c:f>
              <c:numCache>
                <c:formatCode>#,##0.0</c:formatCode>
                <c:ptCount val="9"/>
                <c:pt idx="0">
                  <c:v>3132.0758000000001</c:v>
                </c:pt>
                <c:pt idx="1">
                  <c:v>24.383288</c:v>
                </c:pt>
                <c:pt idx="2">
                  <c:v>4.1453620000000004</c:v>
                </c:pt>
                <c:pt idx="3">
                  <c:v>278.80061799999999</c:v>
                </c:pt>
                <c:pt idx="4">
                  <c:v>1435.4854570000011</c:v>
                </c:pt>
                <c:pt idx="5">
                  <c:v>42.001829999999998</c:v>
                </c:pt>
                <c:pt idx="6">
                  <c:v>29.115231999999999</c:v>
                </c:pt>
                <c:pt idx="7">
                  <c:v>7.3526899999999955</c:v>
                </c:pt>
                <c:pt idx="8">
                  <c:v>20.032537999999906</c:v>
                </c:pt>
              </c:numCache>
            </c:numRef>
          </c:val>
        </c:ser>
        <c:firstSliceAng val="110"/>
      </c:pieChart>
    </c:plotArea>
    <c:plotVisOnly val="1"/>
    <c:dispBlanksAs val="zero"/>
  </c:chart>
  <c:spPr>
    <a:ln>
      <a:noFill/>
    </a:ln>
  </c:sp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'Здрав (3)'!$B$3</c:f>
              <c:strCache>
                <c:ptCount val="1"/>
                <c:pt idx="0">
                  <c:v>2017 рік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'Здрав (3)'!$A$4:$A$16</c:f>
              <c:strCache>
                <c:ptCount val="4"/>
                <c:pt idx="0">
                  <c:v>Лікарні</c:v>
                </c:pt>
                <c:pt idx="1">
                  <c:v>Центри ПМСД</c:v>
                </c:pt>
                <c:pt idx="2">
                  <c:v>Пологові будинки</c:v>
                </c:pt>
                <c:pt idx="3">
                  <c:v>Інші заклади та заходи</c:v>
                </c:pt>
              </c:strCache>
            </c:strRef>
          </c:cat>
          <c:val>
            <c:numRef>
              <c:f>'Здрав (3)'!$B$4:$B$16</c:f>
              <c:numCache>
                <c:formatCode>General</c:formatCode>
                <c:ptCount val="4"/>
                <c:pt idx="0">
                  <c:v>813.8</c:v>
                </c:pt>
                <c:pt idx="1">
                  <c:v>259</c:v>
                </c:pt>
                <c:pt idx="2">
                  <c:v>116.2</c:v>
                </c:pt>
                <c:pt idx="3">
                  <c:v>71.2</c:v>
                </c:pt>
              </c:numCache>
            </c:numRef>
          </c:val>
        </c:ser>
        <c:ser>
          <c:idx val="1"/>
          <c:order val="1"/>
          <c:tx>
            <c:strRef>
              <c:f>'Здрав (3)'!$C$3</c:f>
              <c:strCache>
                <c:ptCount val="1"/>
                <c:pt idx="0">
                  <c:v>2018 рік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'Здрав (3)'!$A$4:$A$16</c:f>
              <c:strCache>
                <c:ptCount val="4"/>
                <c:pt idx="0">
                  <c:v>Лікарні</c:v>
                </c:pt>
                <c:pt idx="1">
                  <c:v>Центри ПМСД</c:v>
                </c:pt>
                <c:pt idx="2">
                  <c:v>Пологові будинки</c:v>
                </c:pt>
                <c:pt idx="3">
                  <c:v>Інші заклади та заходи</c:v>
                </c:pt>
              </c:strCache>
            </c:strRef>
          </c:cat>
          <c:val>
            <c:numRef>
              <c:f>'Здрав (3)'!$C$4:$C$16</c:f>
              <c:numCache>
                <c:formatCode>General</c:formatCode>
                <c:ptCount val="4"/>
                <c:pt idx="0">
                  <c:v>914.30000000000007</c:v>
                </c:pt>
                <c:pt idx="1">
                  <c:v>260.5</c:v>
                </c:pt>
                <c:pt idx="2">
                  <c:v>110</c:v>
                </c:pt>
                <c:pt idx="3">
                  <c:v>123.8</c:v>
                </c:pt>
              </c:numCache>
            </c:numRef>
          </c:val>
        </c:ser>
        <c:dLbls>
          <c:showVal val="1"/>
        </c:dLbls>
        <c:gapWidth val="75"/>
        <c:axId val="80093184"/>
        <c:axId val="80094720"/>
      </c:barChart>
      <c:catAx>
        <c:axId val="80093184"/>
        <c:scaling>
          <c:orientation val="minMax"/>
        </c:scaling>
        <c:axPos val="b"/>
        <c:numFmt formatCode="General" sourceLinked="1"/>
        <c:majorTickMark val="none"/>
        <c:tickLblPos val="nextTo"/>
        <c:crossAx val="80094720"/>
        <c:crosses val="autoZero"/>
        <c:auto val="1"/>
        <c:lblAlgn val="ctr"/>
        <c:lblOffset val="100"/>
      </c:catAx>
      <c:valAx>
        <c:axId val="80094720"/>
        <c:scaling>
          <c:orientation val="minMax"/>
        </c:scaling>
        <c:axPos val="l"/>
        <c:numFmt formatCode="General" sourceLinked="1"/>
        <c:majorTickMark val="none"/>
        <c:tickLblPos val="none"/>
        <c:crossAx val="800931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4.0640114061400501E-2"/>
          <c:w val="0.97018624914691787"/>
          <c:h val="0.939112169273100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explosion val="20"/>
          </c:dPt>
          <c:dPt>
            <c:idx val="1"/>
            <c:spPr>
              <a:solidFill>
                <a:srgbClr val="BBE0E3">
                  <a:lumMod val="25000"/>
                </a:srgbClr>
              </a:solidFill>
            </c:spPr>
          </c:dPt>
          <c:dPt>
            <c:idx val="2"/>
            <c:spPr>
              <a:gradFill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5400000" scaled="0"/>
              </a:gradFill>
            </c:spPr>
          </c:dPt>
          <c:dLbls>
            <c:dLbl>
              <c:idx val="0"/>
              <c:layout>
                <c:manualLayout>
                  <c:x val="-0.19796810571494641"/>
                  <c:y val="5.2426767396215455E-2"/>
                </c:manualLayout>
              </c:layout>
              <c:tx>
                <c:rich>
                  <a:bodyPr/>
                  <a:lstStyle/>
                  <a:p>
                    <a:r>
                      <a:rPr lang="uk-UA" noProof="0" dirty="0" smtClean="0"/>
                      <a:t>Благоустрій міста, </a:t>
                    </a:r>
                  </a:p>
                  <a:p>
                    <a:r>
                      <a:rPr lang="uk-UA" noProof="0" dirty="0" smtClean="0"/>
                      <a:t>206,1 млн. грн.</a:t>
                    </a:r>
                    <a:endParaRPr lang="uk-UA" noProof="0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0.19517906375664518"/>
                  <c:y val="-0.27568122060511779"/>
                </c:manualLayout>
              </c:layout>
              <c:tx>
                <c:rich>
                  <a:bodyPr/>
                  <a:lstStyle/>
                  <a:p>
                    <a:pPr>
                      <a:defRPr lang="uk-UA" sz="1200" b="1" noProof="0">
                        <a:solidFill>
                          <a:schemeClr val="bg1"/>
                        </a:solidFill>
                      </a:defRPr>
                    </a:pPr>
                    <a:r>
                      <a:rPr lang="uk-UA" noProof="0" dirty="0" smtClean="0"/>
                      <a:t>Утримання та розвиток доріг,  440,1 млн. грн.</a:t>
                    </a:r>
                    <a:endParaRPr lang="uk-UA" noProof="0" dirty="0"/>
                  </a:p>
                </c:rich>
              </c:tx>
              <c:spPr/>
              <c:showVal val="1"/>
              <c:showCatName val="1"/>
            </c:dLbl>
            <c:dLbl>
              <c:idx val="2"/>
              <c:layout>
                <c:manualLayout>
                  <c:x val="-0.10750149225144977"/>
                  <c:y val="-4.4516592209912033E-2"/>
                </c:manualLayout>
              </c:layout>
              <c:tx>
                <c:rich>
                  <a:bodyPr/>
                  <a:lstStyle/>
                  <a:p>
                    <a:r>
                      <a:rPr lang="uk-UA" noProof="0" smtClean="0"/>
                      <a:t>Б</a:t>
                    </a:r>
                    <a:r>
                      <a:rPr lang="uk-UA" noProof="0" dirty="0" smtClean="0"/>
                      <a:t>удівництво та реконструкція об'єктів, </a:t>
                    </a:r>
                  </a:p>
                  <a:p>
                    <a:r>
                      <a:rPr lang="uk-UA" noProof="0" dirty="0" smtClean="0"/>
                      <a:t>94,3 млн. грн.</a:t>
                    </a:r>
                    <a:endParaRPr lang="uk-UA" noProof="0" dirty="0"/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1.2723172602571345E-2"/>
                  <c:y val="-4.7995037588416202E-2"/>
                </c:manualLayout>
              </c:layout>
              <c:tx>
                <c:rich>
                  <a:bodyPr/>
                  <a:lstStyle/>
                  <a:p>
                    <a:r>
                      <a:rPr lang="uk-UA" noProof="0" smtClean="0"/>
                      <a:t>І</a:t>
                    </a:r>
                    <a:r>
                      <a:rPr lang="uk-UA" noProof="0" dirty="0" smtClean="0"/>
                      <a:t>нші заходи, </a:t>
                    </a:r>
                  </a:p>
                  <a:p>
                    <a:r>
                      <a:rPr lang="uk-UA" noProof="0" dirty="0" smtClean="0"/>
                      <a:t>6,8 млн. грн.</a:t>
                    </a:r>
                    <a:endParaRPr lang="uk-UA" noProof="0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lang="uk-UA" sz="1200" b="1" noProof="0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Лист1!$A$2:$A$5</c:f>
              <c:strCache>
                <c:ptCount val="4"/>
                <c:pt idx="0">
                  <c:v>Благоустрій міста</c:v>
                </c:pt>
                <c:pt idx="1">
                  <c:v>Утримання та розвиток доріг</c:v>
                </c:pt>
                <c:pt idx="2">
                  <c:v>Будівництво та реконструкція об'єктів</c:v>
                </c:pt>
                <c:pt idx="3">
                  <c:v>інші заходи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206.1234</c:v>
                </c:pt>
                <c:pt idx="1">
                  <c:v>440.12909999999999</c:v>
                </c:pt>
                <c:pt idx="2">
                  <c:v>94.347499999999997</c:v>
                </c:pt>
                <c:pt idx="3">
                  <c:v>6.7920999999999996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0.0</c:formatCode>
                <c:ptCount val="2"/>
                <c:pt idx="0">
                  <c:v>738.27249999999992</c:v>
                </c:pt>
                <c:pt idx="1">
                  <c:v>747.3</c:v>
                </c:pt>
              </c:numCache>
            </c:numRef>
          </c:val>
        </c:ser>
        <c:axId val="160396032"/>
        <c:axId val="160397568"/>
      </c:barChart>
      <c:catAx>
        <c:axId val="1603960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0397568"/>
        <c:crosses val="autoZero"/>
        <c:auto val="1"/>
        <c:lblAlgn val="ctr"/>
        <c:lblOffset val="100"/>
      </c:catAx>
      <c:valAx>
        <c:axId val="160397568"/>
        <c:scaling>
          <c:orientation val="minMax"/>
          <c:min val="70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60396032"/>
        <c:crosses val="autoZero"/>
        <c:crossBetween val="between"/>
        <c:majorUnit val="10"/>
        <c:minorUnit val="10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10"/>
      <c:rAngAx val="1"/>
    </c:view3D>
    <c:plotArea>
      <c:layout>
        <c:manualLayout>
          <c:layoutTarget val="inner"/>
          <c:xMode val="edge"/>
          <c:yMode val="edge"/>
          <c:x val="3.8462379702537176E-4"/>
          <c:y val="7.8349386300072946E-2"/>
          <c:w val="0.99641283902012223"/>
          <c:h val="0.721120056708677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Lbls>
            <c:dLbl>
              <c:idx val="0"/>
              <c:layout>
                <c:manualLayout>
                  <c:x val="-5.5555555555555558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6.944444444444451E-3"/>
                  <c:y val="-3.8341150500185999E-3"/>
                </c:manualLayout>
              </c:layout>
              <c:showVal val="1"/>
            </c:dLbl>
            <c:dLbl>
              <c:idx val="5"/>
              <c:layout>
                <c:manualLayout>
                  <c:x val="4.1666666666667681E-3"/>
                  <c:y val="-1.533646020007438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Освітлення міста</c:v>
                </c:pt>
                <c:pt idx="1">
                  <c:v>Забезпечення безпеки руху</c:v>
                </c:pt>
                <c:pt idx="2">
                  <c:v>Утримання парків, пляжів, фонтанів, громадських вбиралень </c:v>
                </c:pt>
                <c:pt idx="3">
                  <c:v>Догляд за зеленими насадженнями міста</c:v>
                </c:pt>
                <c:pt idx="4">
                  <c:v>Утримання кладовищ та перевезення експертних трупів</c:v>
                </c:pt>
                <c:pt idx="5">
                  <c:v>Благоустрій районів міста та інше </c:v>
                </c:pt>
                <c:pt idx="6">
                  <c:v>Капітальні ремонти об'єктів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55</c:v>
                </c:pt>
                <c:pt idx="1">
                  <c:v>15.5</c:v>
                </c:pt>
                <c:pt idx="2">
                  <c:v>13.4</c:v>
                </c:pt>
                <c:pt idx="3">
                  <c:v>54.7</c:v>
                </c:pt>
                <c:pt idx="4">
                  <c:v>6.1</c:v>
                </c:pt>
                <c:pt idx="5">
                  <c:v>30.2</c:v>
                </c:pt>
                <c:pt idx="6">
                  <c:v>5.9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1">
                <a:lumMod val="25000"/>
              </a:schemeClr>
            </a:solidFill>
          </c:spPr>
          <c:dLbls>
            <c:dLbl>
              <c:idx val="0"/>
              <c:layout>
                <c:manualLayout>
                  <c:x val="6.944444444444451E-3"/>
                  <c:y val="3.8341150500185999E-3"/>
                </c:manualLayout>
              </c:layout>
              <c:showVal val="1"/>
            </c:dLbl>
            <c:dLbl>
              <c:idx val="1"/>
              <c:layout>
                <c:manualLayout>
                  <c:x val="1.5277777777777781E-2"/>
                  <c:y val="-2.3004690300111583E-2"/>
                </c:manualLayout>
              </c:layout>
              <c:showVal val="1"/>
            </c:dLbl>
            <c:dLbl>
              <c:idx val="2"/>
              <c:layout>
                <c:manualLayout>
                  <c:x val="1.8055555555555561E-2"/>
                  <c:y val="-1.5336460200074386E-2"/>
                </c:manualLayout>
              </c:layout>
              <c:showVal val="1"/>
            </c:dLbl>
            <c:dLbl>
              <c:idx val="3"/>
              <c:layout>
                <c:manualLayout>
                  <c:x val="1.2500000000000001E-2"/>
                  <c:y val="-1.1502345150055791E-2"/>
                </c:manualLayout>
              </c:layout>
              <c:showVal val="1"/>
            </c:dLbl>
            <c:dLbl>
              <c:idx val="5"/>
              <c:layout>
                <c:manualLayout>
                  <c:x val="1.8055555555555661E-2"/>
                  <c:y val="-1.5336460200074386E-2"/>
                </c:manualLayout>
              </c:layout>
              <c:showVal val="1"/>
            </c:dLbl>
            <c:dLbl>
              <c:idx val="6"/>
              <c:layout>
                <c:manualLayout>
                  <c:x val="1.8055446194225822E-2"/>
                  <c:y val="-1.917057525009294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Освітлення міста</c:v>
                </c:pt>
                <c:pt idx="1">
                  <c:v>Забезпечення безпеки руху</c:v>
                </c:pt>
                <c:pt idx="2">
                  <c:v>Утримання парків, пляжів, фонтанів, громадських вбиралень </c:v>
                </c:pt>
                <c:pt idx="3">
                  <c:v>Догляд за зеленими насадженнями міста</c:v>
                </c:pt>
                <c:pt idx="4">
                  <c:v>Утримання кладовищ та перевезення експертних трупів</c:v>
                </c:pt>
                <c:pt idx="5">
                  <c:v>Благоустрій районів міста та інше </c:v>
                </c:pt>
                <c:pt idx="6">
                  <c:v>Капітальні ремонти об'єктів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67.599999999999994</c:v>
                </c:pt>
                <c:pt idx="1">
                  <c:v>11.6</c:v>
                </c:pt>
                <c:pt idx="2">
                  <c:v>18.3</c:v>
                </c:pt>
                <c:pt idx="3">
                  <c:v>56</c:v>
                </c:pt>
                <c:pt idx="4">
                  <c:v>8.1</c:v>
                </c:pt>
                <c:pt idx="5">
                  <c:v>30.5</c:v>
                </c:pt>
                <c:pt idx="6">
                  <c:v>14</c:v>
                </c:pt>
              </c:numCache>
            </c:numRef>
          </c:val>
        </c:ser>
        <c:shape val="box"/>
        <c:axId val="136024064"/>
        <c:axId val="136025600"/>
        <c:axId val="0"/>
      </c:bar3DChart>
      <c:catAx>
        <c:axId val="136024064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="1"/>
            </a:pPr>
            <a:endParaRPr lang="ru-RU"/>
          </a:p>
        </c:txPr>
        <c:crossAx val="136025600"/>
        <c:crosses val="autoZero"/>
        <c:auto val="1"/>
        <c:lblAlgn val="ctr"/>
        <c:lblOffset val="100"/>
      </c:catAx>
      <c:valAx>
        <c:axId val="136025600"/>
        <c:scaling>
          <c:orientation val="minMax"/>
          <c:min val="10"/>
        </c:scaling>
        <c:delete val="1"/>
        <c:axPos val="l"/>
        <c:majorGridlines/>
        <c:numFmt formatCode="0.0" sourceLinked="1"/>
        <c:tickLblPos val="none"/>
        <c:crossAx val="136024064"/>
        <c:crosses val="autoZero"/>
        <c:crossBetween val="between"/>
        <c:majorUnit val="10"/>
        <c:minorUnit val="2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autoTitleDeleted val="1"/>
    <c:plotArea>
      <c:layout>
        <c:manualLayout>
          <c:layoutTarget val="inner"/>
          <c:xMode val="edge"/>
          <c:yMode val="edge"/>
          <c:x val="7.4438586977789503E-2"/>
          <c:y val="0.10942559745405712"/>
          <c:w val="0.91304771661290662"/>
          <c:h val="0.6803037191404445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утримання доріг та мостів</c:v>
                </c:pt>
                <c:pt idx="1">
                  <c:v>поточний ремонт доріг, тротуарів, доріг приватного сектору</c:v>
                </c:pt>
                <c:pt idx="2">
                  <c:v>реконстукція та капітальний ремонт доріг</c:v>
                </c:pt>
                <c:pt idx="3">
                  <c:v>поточний ремонт внутрішньоквартальних проїздів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95.966099999999997</c:v>
                </c:pt>
                <c:pt idx="1">
                  <c:v>237.05020000000007</c:v>
                </c:pt>
                <c:pt idx="2">
                  <c:v>86.812100000000001</c:v>
                </c:pt>
                <c:pt idx="3">
                  <c:v>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BBE0E3">
                <a:lumMod val="50000"/>
              </a:srgbClr>
            </a:solidFill>
          </c:spPr>
          <c:dLbls>
            <c:dLbl>
              <c:idx val="2"/>
              <c:layout>
                <c:manualLayout>
                  <c:x val="-2.8499810375277631E-3"/>
                  <c:y val="3.0885842931032519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утримання доріг та мостів</c:v>
                </c:pt>
                <c:pt idx="1">
                  <c:v>поточний ремонт доріг, тротуарів, доріг приватного сектору</c:v>
                </c:pt>
                <c:pt idx="2">
                  <c:v>реконстукція та капітальний ремонт доріг</c:v>
                </c:pt>
                <c:pt idx="3">
                  <c:v>поточний ремонт внутрішньоквартальних проїздів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120.41310000000014</c:v>
                </c:pt>
                <c:pt idx="1">
                  <c:v>205.63359999999992</c:v>
                </c:pt>
                <c:pt idx="2">
                  <c:v>114.08240000000001</c:v>
                </c:pt>
                <c:pt idx="3">
                  <c:v>48.4</c:v>
                </c:pt>
              </c:numCache>
            </c:numRef>
          </c:val>
        </c:ser>
        <c:gapWidth val="100"/>
        <c:axId val="80139776"/>
        <c:axId val="80138240"/>
      </c:barChart>
      <c:valAx>
        <c:axId val="8013824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0139776"/>
        <c:crosses val="autoZero"/>
        <c:crossBetween val="between"/>
      </c:valAx>
      <c:catAx>
        <c:axId val="80139776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900" b="1"/>
            </a:pPr>
            <a:endParaRPr lang="ru-RU"/>
          </a:p>
        </c:txPr>
        <c:crossAx val="80138240"/>
        <c:crosses val="autoZero"/>
        <c:auto val="1"/>
        <c:lblAlgn val="ctr"/>
        <c:lblOffset val="100"/>
      </c:catAx>
    </c:plotArea>
    <c:legend>
      <c:legendPos val="l"/>
      <c:layout>
        <c:manualLayout>
          <c:xMode val="edge"/>
          <c:yMode val="edge"/>
          <c:x val="2.3658685275681827E-2"/>
          <c:y val="0.86920454893095556"/>
          <c:w val="0.26099232350178325"/>
          <c:h val="0.11829704106951197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dLbls>
            <c:dLbl>
              <c:idx val="1"/>
              <c:layout>
                <c:manualLayout>
                  <c:x val="-1.6441205214486575E-2"/>
                  <c:y val="-8.0639894342689922E-2"/>
                </c:manualLayout>
              </c:layout>
              <c:showVal val="1"/>
            </c:dLbl>
            <c:dLbl>
              <c:idx val="2"/>
              <c:layout>
                <c:manualLayout>
                  <c:x val="-2.3914480311980343E-2"/>
                  <c:y val="-8.0639894342689922E-2"/>
                </c:manualLayout>
              </c:layout>
              <c:showVal val="1"/>
            </c:dLbl>
            <c:dLbl>
              <c:idx val="3"/>
              <c:layout>
                <c:manualLayout>
                  <c:x val="1.4946550194988883E-3"/>
                  <c:y val="2.8799962265246289E-2"/>
                </c:manualLayout>
              </c:layout>
              <c:showVal val="1"/>
            </c:dLbl>
            <c:showVal val="1"/>
          </c:dLbls>
          <c:cat>
            <c:strRef>
              <c:f>Лист1!$H$4:$K$4</c:f>
              <c:strCache>
                <c:ptCount val="4"/>
                <c:pt idx="0">
                  <c:v>ремонт доріг</c:v>
                </c:pt>
                <c:pt idx="1">
                  <c:v>ремонт тротуарів</c:v>
                </c:pt>
                <c:pt idx="2">
                  <c:v>ремонт доріг приватного сектору</c:v>
                </c:pt>
                <c:pt idx="3">
                  <c:v>ремонт внутрішньоквартальних проїздів</c:v>
                </c:pt>
              </c:strCache>
            </c:strRef>
          </c:cat>
          <c:val>
            <c:numRef>
              <c:f>Лист1!$H$5:$K$5</c:f>
              <c:numCache>
                <c:formatCode>General</c:formatCode>
                <c:ptCount val="4"/>
                <c:pt idx="0">
                  <c:v>457.9</c:v>
                </c:pt>
                <c:pt idx="1">
                  <c:v>60.3</c:v>
                </c:pt>
                <c:pt idx="2">
                  <c:v>59.1</c:v>
                </c:pt>
                <c:pt idx="3">
                  <c:v>124.6</c:v>
                </c:pt>
              </c:numCache>
            </c:numRef>
          </c:val>
        </c:ser>
        <c:ser>
          <c:idx val="1"/>
          <c:order val="1"/>
          <c:dLbls>
            <c:dLbl>
              <c:idx val="0"/>
              <c:layout>
                <c:manualLayout>
                  <c:x val="-5.8291545760452042E-2"/>
                  <c:y val="7.4879901889640485E-2"/>
                </c:manualLayout>
              </c:layout>
              <c:showVal val="1"/>
            </c:dLbl>
            <c:dLbl>
              <c:idx val="2"/>
              <c:layout>
                <c:manualLayout>
                  <c:x val="-5.97862007799511E-3"/>
                  <c:y val="4.0319947171344822E-2"/>
                </c:manualLayout>
              </c:layout>
              <c:showVal val="1"/>
            </c:dLbl>
            <c:dLbl>
              <c:idx val="3"/>
              <c:layout>
                <c:manualLayout>
                  <c:x val="-1.3451895175488881E-2"/>
                  <c:y val="-6.9119909436591104E-2"/>
                </c:manualLayout>
              </c:layout>
              <c:showVal val="1"/>
            </c:dLbl>
            <c:showVal val="1"/>
          </c:dLbls>
          <c:cat>
            <c:strRef>
              <c:f>Лист1!$H$4:$K$4</c:f>
              <c:strCache>
                <c:ptCount val="4"/>
                <c:pt idx="0">
                  <c:v>ремонт доріг</c:v>
                </c:pt>
                <c:pt idx="1">
                  <c:v>ремонт тротуарів</c:v>
                </c:pt>
                <c:pt idx="2">
                  <c:v>ремонт доріг приватного сектору</c:v>
                </c:pt>
                <c:pt idx="3">
                  <c:v>ремонт внутрішньоквартальних проїздів</c:v>
                </c:pt>
              </c:strCache>
            </c:strRef>
          </c:cat>
          <c:val>
            <c:numRef>
              <c:f>Лист1!$H$6:$K$6</c:f>
              <c:numCache>
                <c:formatCode>General</c:formatCode>
                <c:ptCount val="4"/>
                <c:pt idx="0">
                  <c:v>401.2</c:v>
                </c:pt>
                <c:pt idx="1">
                  <c:v>18.100000000000001</c:v>
                </c:pt>
                <c:pt idx="2">
                  <c:v>56.6</c:v>
                </c:pt>
                <c:pt idx="3">
                  <c:v>144.19999999999999</c:v>
                </c:pt>
              </c:numCache>
            </c:numRef>
          </c:val>
        </c:ser>
        <c:marker val="1"/>
        <c:axId val="81799424"/>
        <c:axId val="81833984"/>
      </c:lineChart>
      <c:catAx>
        <c:axId val="81799424"/>
        <c:scaling>
          <c:orientation val="minMax"/>
        </c:scaling>
        <c:axPos val="b"/>
        <c:tickLblPos val="nextTo"/>
        <c:crossAx val="81833984"/>
        <c:crosses val="autoZero"/>
        <c:auto val="1"/>
        <c:lblAlgn val="ctr"/>
        <c:lblOffset val="100"/>
      </c:catAx>
      <c:valAx>
        <c:axId val="81833984"/>
        <c:scaling>
          <c:orientation val="minMax"/>
          <c:min val="0"/>
        </c:scaling>
        <c:delete val="1"/>
        <c:axPos val="l"/>
        <c:majorGridlines>
          <c:spPr>
            <a:ln>
              <a:solidFill>
                <a:srgbClr val="808080">
                  <a:lumMod val="40000"/>
                  <a:lumOff val="60000"/>
                  <a:alpha val="57000"/>
                </a:srgbClr>
              </a:solidFill>
            </a:ln>
          </c:spPr>
        </c:majorGridlines>
        <c:numFmt formatCode="General" sourceLinked="1"/>
        <c:tickLblPos val="none"/>
        <c:crossAx val="81799424"/>
        <c:crosses val="autoZero"/>
        <c:crossBetween val="between"/>
        <c:majorUnit val="20"/>
      </c:valAx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</c:legendEntry>
      <c:layout/>
    </c:legend>
    <c:plotVisOnly val="1"/>
  </c:chart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5755404646527054E-2"/>
          <c:y val="0.25975577028237845"/>
          <c:w val="0.84489278103604049"/>
          <c:h val="0.72631792715672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7"/>
          <c:dPt>
            <c:idx val="0"/>
            <c:explosion val="0"/>
          </c:dPt>
          <c:dPt>
            <c:idx val="1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3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spPr>
              <a:solidFill>
                <a:schemeClr val="accent5">
                  <a:lumMod val="25000"/>
                </a:schemeClr>
              </a:solidFill>
            </c:spPr>
          </c:dPt>
          <c:dLbls>
            <c:dLbl>
              <c:idx val="0"/>
              <c:layout>
                <c:manualLayout>
                  <c:x val="-0.24394291555680925"/>
                  <c:y val="2.9529681887197724E-2"/>
                </c:manualLayout>
              </c:layout>
              <c:tx>
                <c:rich>
                  <a:bodyPr/>
                  <a:lstStyle/>
                  <a:p>
                    <a:r>
                      <a:rPr lang="uk-UA" noProof="0" smtClean="0"/>
                      <a:t>Капітальний </a:t>
                    </a:r>
                    <a:r>
                      <a:rPr lang="uk-UA" noProof="0"/>
                      <a:t>ремонт житлового фонду </a:t>
                    </a:r>
                    <a:r>
                      <a:rPr lang="uk-UA" noProof="0" smtClean="0"/>
                      <a:t>міста,  413,4 млн. грн.</a:t>
                    </a:r>
                    <a:endParaRPr lang="uk-UA" noProof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0.18896470755590622"/>
                  <c:y val="-0.25206650920460544"/>
                </c:manualLayout>
              </c:layout>
              <c:tx>
                <c:rich>
                  <a:bodyPr/>
                  <a:lstStyle/>
                  <a:p>
                    <a:pPr>
                      <a:defRPr lang="uk-UA" sz="1100" b="1" noProof="0">
                        <a:solidFill>
                          <a:schemeClr val="bg1"/>
                        </a:solidFill>
                      </a:defRPr>
                    </a:pPr>
                    <a:r>
                      <a:rPr lang="uk-UA" noProof="0" dirty="0" smtClean="0"/>
                      <a:t>Фінансова підтримка підприємств, в т.ч. внески в статутні капітали, </a:t>
                    </a:r>
                  </a:p>
                  <a:p>
                    <a:pPr>
                      <a:defRPr lang="uk-UA" sz="1100" b="1" noProof="0">
                        <a:solidFill>
                          <a:schemeClr val="bg1"/>
                        </a:solidFill>
                      </a:defRPr>
                    </a:pPr>
                    <a:r>
                      <a:rPr lang="uk-UA" noProof="0" dirty="0" smtClean="0"/>
                      <a:t>368,3 млн. грн.</a:t>
                    </a:r>
                    <a:endParaRPr lang="uk-UA" noProof="0" dirty="0"/>
                  </a:p>
                </c:rich>
              </c:tx>
              <c:spPr/>
              <c:showVal val="1"/>
              <c:showCatName val="1"/>
            </c:dLbl>
            <c:dLbl>
              <c:idx val="2"/>
              <c:layout>
                <c:manualLayout>
                  <c:x val="0"/>
                  <c:y val="-7.5855749072613859E-2"/>
                </c:manualLayout>
              </c:layout>
              <c:tx>
                <c:rich>
                  <a:bodyPr/>
                  <a:lstStyle/>
                  <a:p>
                    <a:r>
                      <a:rPr lang="uk-UA" noProof="0" dirty="0" smtClean="0"/>
                      <a:t>Придбання житла окремим категоріям громадян,</a:t>
                    </a:r>
                    <a:r>
                      <a:rPr lang="uk-UA" baseline="0" noProof="0" dirty="0" smtClean="0"/>
                      <a:t> </a:t>
                    </a:r>
                  </a:p>
                  <a:p>
                    <a:r>
                      <a:rPr lang="uk-UA" noProof="0" dirty="0" smtClean="0"/>
                      <a:t> 16,5 млн. грн. </a:t>
                    </a:r>
                    <a:endParaRPr lang="uk-UA" noProof="0" dirty="0"/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-4.4669919557884389E-3"/>
                  <c:y val="-0.16523146057364479"/>
                </c:manualLayout>
              </c:layout>
              <c:tx>
                <c:rich>
                  <a:bodyPr/>
                  <a:lstStyle/>
                  <a:p>
                    <a:r>
                      <a:rPr lang="uk-UA" noProof="0" dirty="0" smtClean="0"/>
                      <a:t>Утримання прибудинкових територій міста,  </a:t>
                    </a:r>
                  </a:p>
                  <a:p>
                    <a:r>
                      <a:rPr lang="uk-UA" noProof="0" dirty="0" smtClean="0"/>
                      <a:t>78,1 млн.</a:t>
                    </a:r>
                    <a:r>
                      <a:rPr lang="uk-UA" baseline="0" noProof="0" dirty="0" smtClean="0"/>
                      <a:t> грн.</a:t>
                    </a:r>
                    <a:endParaRPr lang="uk-UA" noProof="0" dirty="0"/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9.0053539750603498E-2"/>
                  <c:y val="-0.18399723263071796"/>
                </c:manualLayout>
              </c:layout>
              <c:tx>
                <c:rich>
                  <a:bodyPr/>
                  <a:lstStyle/>
                  <a:p>
                    <a:r>
                      <a:rPr lang="uk-UA" noProof="0" dirty="0" smtClean="0"/>
                      <a:t>Будівництво та реконструкція об'єктів, </a:t>
                    </a:r>
                  </a:p>
                  <a:p>
                    <a:r>
                      <a:rPr lang="uk-UA" noProof="0" dirty="0" smtClean="0"/>
                      <a:t>15,5 млн. грн.</a:t>
                    </a:r>
                    <a:endParaRPr lang="uk-UA" noProof="0" dirty="0"/>
                  </a:p>
                </c:rich>
              </c:tx>
              <c:showVal val="1"/>
              <c:showCatName val="1"/>
            </c:dLbl>
            <c:dLbl>
              <c:idx val="5"/>
              <c:layout>
                <c:manualLayout>
                  <c:x val="0.15747738843909595"/>
                  <c:y val="-9.7353360449127596E-2"/>
                </c:manualLayout>
              </c:layout>
              <c:tx>
                <c:rich>
                  <a:bodyPr/>
                  <a:lstStyle/>
                  <a:p>
                    <a:r>
                      <a:rPr lang="uk-UA" noProof="0" dirty="0" smtClean="0"/>
                      <a:t>Утримання комунальних служб,</a:t>
                    </a:r>
                  </a:p>
                  <a:p>
                    <a:r>
                      <a:rPr lang="uk-UA" noProof="0" dirty="0" smtClean="0"/>
                      <a:t> 86,2 млн. грн.</a:t>
                    </a:r>
                    <a:endParaRPr lang="uk-UA" noProof="0" dirty="0"/>
                  </a:p>
                </c:rich>
              </c:tx>
              <c:showVal val="1"/>
              <c:showCatName val="1"/>
            </c:dLbl>
            <c:dLbl>
              <c:idx val="6"/>
              <c:layout>
                <c:manualLayout>
                  <c:x val="0.15650649524525001"/>
                  <c:y val="-5.749721892372715E-3"/>
                </c:manualLayout>
              </c:layout>
              <c:tx>
                <c:rich>
                  <a:bodyPr/>
                  <a:lstStyle/>
                  <a:p>
                    <a:r>
                      <a:rPr lang="uk-UA" noProof="0" dirty="0" smtClean="0"/>
                      <a:t>Здешевлення кредитів для впровадження </a:t>
                    </a:r>
                    <a:r>
                      <a:rPr lang="uk-UA" noProof="0" dirty="0" err="1" smtClean="0"/>
                      <a:t>енергоефективних</a:t>
                    </a:r>
                    <a:r>
                      <a:rPr lang="uk-UA" noProof="0" dirty="0" smtClean="0"/>
                      <a:t> заходів ,  </a:t>
                    </a:r>
                  </a:p>
                  <a:p>
                    <a:r>
                      <a:rPr lang="uk-UA" noProof="0" dirty="0" smtClean="0"/>
                      <a:t>2,9 млн. грн.</a:t>
                    </a:r>
                    <a:endParaRPr lang="uk-UA" noProof="0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lang="uk-UA" sz="1100" b="1" noProof="0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Лист1!$A$2:$A$8</c:f>
              <c:strCache>
                <c:ptCount val="7"/>
                <c:pt idx="0">
                  <c:v>Капітальний ремонт житлового фонду міста</c:v>
                </c:pt>
                <c:pt idx="1">
                  <c:v>Фінансова підтримка підприємств, в т.ч. внески в статутні капітали </c:v>
                </c:pt>
                <c:pt idx="2">
                  <c:v>Придбання житла окремим категоріям громадян</c:v>
                </c:pt>
                <c:pt idx="3">
                  <c:v>Утримання прибудинкових територій міста</c:v>
                </c:pt>
                <c:pt idx="4">
                  <c:v>Будівництво та реконструкція об'єктів</c:v>
                </c:pt>
                <c:pt idx="5">
                  <c:v>Утримання комунальних служб</c:v>
                </c:pt>
                <c:pt idx="6">
                  <c:v>Здешевлення кредитів для впровадження енергоефетивних заходів 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413.41040000000004</c:v>
                </c:pt>
                <c:pt idx="1">
                  <c:v>368.34910000000002</c:v>
                </c:pt>
                <c:pt idx="2">
                  <c:v>16.5351</c:v>
                </c:pt>
                <c:pt idx="3">
                  <c:v>78.118499999999983</c:v>
                </c:pt>
                <c:pt idx="4">
                  <c:v>15.491</c:v>
                </c:pt>
                <c:pt idx="5">
                  <c:v>86.221000000000004</c:v>
                </c:pt>
                <c:pt idx="6">
                  <c:v>2.8723999999999967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1007,0</a:t>
                    </a:r>
                    <a:r>
                      <a:rPr lang="uk-UA" smtClean="0"/>
                      <a:t>*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0.0</c:formatCode>
                <c:ptCount val="2"/>
                <c:pt idx="0">
                  <c:v>1007.0020999999994</c:v>
                </c:pt>
                <c:pt idx="1">
                  <c:v>980.9</c:v>
                </c:pt>
              </c:numCache>
            </c:numRef>
          </c:val>
        </c:ser>
        <c:axId val="153158016"/>
        <c:axId val="153159552"/>
      </c:barChart>
      <c:catAx>
        <c:axId val="1531580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53159552"/>
        <c:crosses val="autoZero"/>
        <c:auto val="1"/>
        <c:lblAlgn val="ctr"/>
        <c:lblOffset val="100"/>
      </c:catAx>
      <c:valAx>
        <c:axId val="153159552"/>
        <c:scaling>
          <c:orientation val="minMax"/>
          <c:min val="940"/>
        </c:scaling>
        <c:delete val="1"/>
        <c:axPos val="l"/>
        <c:majorGridlines/>
        <c:numFmt formatCode="0.0" sourceLinked="1"/>
        <c:tickLblPos val="none"/>
        <c:crossAx val="153158016"/>
        <c:crosses val="autoZero"/>
        <c:crossBetween val="between"/>
        <c:majorUnit val="10"/>
        <c:minorUnit val="2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0632761161218257"/>
          <c:y val="0.1042722457330599"/>
          <c:w val="0.87798459353796066"/>
          <c:h val="0.862140998625805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4"/>
          <c:dPt>
            <c:idx val="1"/>
            <c:spPr>
              <a:solidFill>
                <a:schemeClr val="accent1">
                  <a:lumMod val="25000"/>
                </a:schemeClr>
              </a:solidFill>
            </c:spPr>
          </c:dPt>
          <c:dPt>
            <c:idx val="3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5.9233479495680502E-2"/>
                  <c:y val="1.5849363992246519E-2"/>
                </c:manualLayout>
              </c:layout>
              <c:tx>
                <c:rich>
                  <a:bodyPr/>
                  <a:lstStyle/>
                  <a:p>
                    <a:r>
                      <a:rPr lang="uk-UA" b="1" noProof="0" smtClean="0"/>
                      <a:t>О</a:t>
                    </a:r>
                    <a:r>
                      <a:rPr lang="uk-UA" noProof="0" dirty="0" smtClean="0"/>
                      <a:t>б'єкти житлово-комунального господарства, 15,5 млн. грн.</a:t>
                    </a:r>
                    <a:endParaRPr lang="uk-UA" noProof="0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0.25055015254715279"/>
                  <c:y val="-0.26902276546293874"/>
                </c:manualLayout>
              </c:layout>
              <c:tx>
                <c:rich>
                  <a:bodyPr/>
                  <a:lstStyle/>
                  <a:p>
                    <a:pPr>
                      <a:defRPr lang="uk-UA" sz="1200" b="1" noProof="0">
                        <a:solidFill>
                          <a:schemeClr val="bg1"/>
                        </a:solidFill>
                      </a:defRPr>
                    </a:pPr>
                    <a:r>
                      <a:rPr lang="uk-UA" noProof="0" smtClean="0"/>
                      <a:t>Місця </a:t>
                    </a:r>
                    <a:r>
                      <a:rPr lang="uk-UA" noProof="0"/>
                      <a:t>відпочинку </a:t>
                    </a:r>
                    <a:r>
                      <a:rPr lang="uk-UA" noProof="0" smtClean="0"/>
                      <a:t>людей,</a:t>
                    </a:r>
                    <a:r>
                      <a:rPr lang="uk-UA" baseline="0" noProof="0" smtClean="0"/>
                      <a:t> </a:t>
                    </a:r>
                  </a:p>
                  <a:p>
                    <a:pPr>
                      <a:defRPr lang="uk-UA" sz="1200" b="1" noProof="0">
                        <a:solidFill>
                          <a:schemeClr val="bg1"/>
                        </a:solidFill>
                      </a:defRPr>
                    </a:pPr>
                    <a:r>
                      <a:rPr lang="uk-UA" noProof="0" smtClean="0"/>
                      <a:t>54,5 млн. грн.</a:t>
                    </a:r>
                    <a:endParaRPr lang="uk-UA" noProof="0"/>
                  </a:p>
                </c:rich>
              </c:tx>
              <c:spPr/>
              <c:showVal val="1"/>
              <c:showCatName val="1"/>
            </c:dLbl>
            <c:dLbl>
              <c:idx val="2"/>
              <c:layout>
                <c:manualLayout>
                  <c:x val="0.14816999988116913"/>
                  <c:y val="-0.11045189630581483"/>
                </c:manualLayout>
              </c:layout>
              <c:tx>
                <c:rich>
                  <a:bodyPr/>
                  <a:lstStyle/>
                  <a:p>
                    <a:r>
                      <a:rPr lang="uk-UA" noProof="0"/>
                      <a:t>Мережі зовнішнього </a:t>
                    </a:r>
                    <a:r>
                      <a:rPr lang="uk-UA" noProof="0" smtClean="0"/>
                      <a:t>освітлення, </a:t>
                    </a:r>
                  </a:p>
                  <a:p>
                    <a:r>
                      <a:rPr lang="uk-UA" noProof="0" smtClean="0"/>
                      <a:t>23,5 млн.</a:t>
                    </a:r>
                    <a:r>
                      <a:rPr lang="uk-UA" baseline="0" noProof="0" smtClean="0"/>
                      <a:t> </a:t>
                    </a:r>
                    <a:r>
                      <a:rPr lang="uk-UA" noProof="0" smtClean="0"/>
                      <a:t>грн.</a:t>
                    </a:r>
                    <a:endParaRPr lang="uk-UA" noProof="0"/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-7.534668995757754E-2"/>
                  <c:y val="3.5330295887756318E-2"/>
                </c:manualLayout>
              </c:layout>
              <c:tx>
                <c:rich>
                  <a:bodyPr/>
                  <a:lstStyle/>
                  <a:p>
                    <a:r>
                      <a:rPr lang="uk-UA" noProof="0" smtClean="0"/>
                      <a:t>Зливові каналізації, </a:t>
                    </a:r>
                  </a:p>
                  <a:p>
                    <a:r>
                      <a:rPr lang="uk-UA" noProof="0" smtClean="0"/>
                      <a:t>2,3 млн. грн.</a:t>
                    </a:r>
                    <a:endParaRPr lang="uk-UA" noProof="0"/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-7.881826851092652E-2"/>
                  <c:y val="-0.10164347741750079"/>
                </c:manualLayout>
              </c:layout>
              <c:tx>
                <c:rich>
                  <a:bodyPr/>
                  <a:lstStyle/>
                  <a:p>
                    <a:r>
                      <a:rPr lang="uk-UA" noProof="0"/>
                      <a:t>Полігон ТПВ №</a:t>
                    </a:r>
                    <a:r>
                      <a:rPr lang="uk-UA" noProof="0" smtClean="0"/>
                      <a:t>3, </a:t>
                    </a:r>
                  </a:p>
                  <a:p>
                    <a:r>
                      <a:rPr lang="uk-UA" noProof="0" smtClean="0"/>
                      <a:t>3,1 млн. грн.</a:t>
                    </a:r>
                    <a:endParaRPr lang="uk-UA" noProof="0"/>
                  </a:p>
                </c:rich>
              </c:tx>
              <c:showVal val="1"/>
              <c:showCatName val="1"/>
            </c:dLbl>
            <c:dLbl>
              <c:idx val="5"/>
              <c:layout>
                <c:manualLayout>
                  <c:x val="3.4850881727330002E-2"/>
                  <c:y val="-2.7452588723880875E-2"/>
                </c:manualLayout>
              </c:layout>
              <c:tx>
                <c:rich>
                  <a:bodyPr/>
                  <a:lstStyle/>
                  <a:p>
                    <a:r>
                      <a:rPr lang="uk-UA" noProof="0" smtClean="0"/>
                      <a:t>Тротуари</a:t>
                    </a:r>
                    <a:r>
                      <a:rPr lang="uk-UA" noProof="0"/>
                      <a:t>, переходи, </a:t>
                    </a:r>
                    <a:r>
                      <a:rPr lang="uk-UA" noProof="0" smtClean="0"/>
                      <a:t>зупинки, </a:t>
                    </a:r>
                  </a:p>
                  <a:p>
                    <a:r>
                      <a:rPr lang="uk-UA" noProof="0" smtClean="0"/>
                      <a:t>5,9 млн. грн.</a:t>
                    </a:r>
                    <a:endParaRPr lang="uk-UA" noProof="0"/>
                  </a:p>
                </c:rich>
              </c:tx>
              <c:showVal val="1"/>
              <c:showCatName val="1"/>
            </c:dLbl>
            <c:dLbl>
              <c:idx val="6"/>
              <c:layout>
                <c:manualLayout>
                  <c:x val="0.11582578755362286"/>
                  <c:y val="-6.6870019175732445E-2"/>
                </c:manualLayout>
              </c:layout>
              <c:tx>
                <c:rich>
                  <a:bodyPr/>
                  <a:lstStyle/>
                  <a:p>
                    <a:r>
                      <a:rPr lang="uk-UA" noProof="0"/>
                      <a:t>Інші </a:t>
                    </a:r>
                    <a:r>
                      <a:rPr lang="uk-UA" noProof="0" smtClean="0"/>
                      <a:t>об'єкти, </a:t>
                    </a:r>
                  </a:p>
                  <a:p>
                    <a:r>
                      <a:rPr lang="uk-UA" noProof="0" smtClean="0"/>
                      <a:t>5 млн. грн.</a:t>
                    </a:r>
                    <a:endParaRPr lang="uk-UA" noProof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lang="uk-UA" sz="1200" b="1" noProof="0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Об'єкти житлово-комунального господарства </c:v>
                </c:pt>
                <c:pt idx="1">
                  <c:v>Місця відпочинку людей</c:v>
                </c:pt>
                <c:pt idx="2">
                  <c:v>Мережі зовнішнього освітлення</c:v>
                </c:pt>
                <c:pt idx="3">
                  <c:v>Зливові каналізації</c:v>
                </c:pt>
                <c:pt idx="4">
                  <c:v>Полігон ТПВ №3</c:v>
                </c:pt>
                <c:pt idx="5">
                  <c:v>Тротуари, переходи, зупинки </c:v>
                </c:pt>
                <c:pt idx="6">
                  <c:v>Інші об'єкти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15.5</c:v>
                </c:pt>
                <c:pt idx="1">
                  <c:v>54.5</c:v>
                </c:pt>
                <c:pt idx="2">
                  <c:v>23.5</c:v>
                </c:pt>
                <c:pt idx="3">
                  <c:v>2.2999999999999998</c:v>
                </c:pt>
                <c:pt idx="4">
                  <c:v>3.1</c:v>
                </c:pt>
                <c:pt idx="5">
                  <c:v>5.9</c:v>
                </c:pt>
                <c:pt idx="6">
                  <c:v>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1.6421214375250962E-2"/>
          <c:y val="3.6636104984488382E-2"/>
          <c:w val="0.98243071117376057"/>
          <c:h val="0.700765517779348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2.416017702751455E-3"/>
                  <c:y val="-2.088583724615407E-2"/>
                </c:manualLayout>
              </c:layout>
              <c:showVal val="1"/>
            </c:dLbl>
            <c:dLbl>
              <c:idx val="1"/>
              <c:layout>
                <c:manualLayout>
                  <c:x val="-1.6912314156874504E-2"/>
                  <c:y val="-1.624454008034195E-2"/>
                </c:manualLayout>
              </c:layout>
              <c:showVal val="1"/>
            </c:dLbl>
            <c:dLbl>
              <c:idx val="2"/>
              <c:layout>
                <c:manualLayout>
                  <c:x val="2.6576194730265887E-2"/>
                  <c:y val="-1.160324291452995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Розвиток Міжнародного аеропорту Запоріжжя</c:v>
                </c:pt>
                <c:pt idx="1">
                  <c:v>Розвиток муніципального транспорту</c:v>
                </c:pt>
                <c:pt idx="2">
                  <c:v>"Безпечне місто Запоріжжя" та "Цифрова стратегія міста"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43.749200000000002</c:v>
                </c:pt>
                <c:pt idx="1">
                  <c:v>150.20109999999997</c:v>
                </c:pt>
                <c:pt idx="2">
                  <c:v>83.816699999999997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BBE0E3">
                <a:lumMod val="25000"/>
              </a:srgbClr>
            </a:solidFill>
          </c:spPr>
          <c:dLbls>
            <c:dLbl>
              <c:idx val="0"/>
              <c:layout>
                <c:manualLayout>
                  <c:x val="1.2345679012345722E-2"/>
                  <c:y val="-2.2448261287156008E-2"/>
                </c:manualLayout>
              </c:layout>
              <c:showVal val="1"/>
            </c:dLbl>
            <c:dLbl>
              <c:idx val="1"/>
              <c:layout>
                <c:manualLayout>
                  <c:x val="1.5432098765432091E-2"/>
                  <c:y val="-2.8060326608944881E-2"/>
                </c:manualLayout>
              </c:layout>
              <c:showVal val="1"/>
            </c:dLbl>
            <c:dLbl>
              <c:idx val="2"/>
              <c:layout>
                <c:manualLayout>
                  <c:x val="3.624026554127182E-2"/>
                  <c:y val="-1.856518866324801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Розвиток Міжнародного аеропорту Запоріжжя</c:v>
                </c:pt>
                <c:pt idx="1">
                  <c:v>Розвиток муніципального транспорту</c:v>
                </c:pt>
                <c:pt idx="2">
                  <c:v>"Безпечне місто Запоріжжя" та "Цифрова стратегія міста"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276.87109999999905</c:v>
                </c:pt>
                <c:pt idx="1">
                  <c:v>311.86239999999964</c:v>
                </c:pt>
                <c:pt idx="2">
                  <c:v>44.637900000000002</c:v>
                </c:pt>
              </c:numCache>
            </c:numRef>
          </c:val>
        </c:ser>
        <c:shape val="box"/>
        <c:axId val="155095040"/>
        <c:axId val="155096576"/>
        <c:axId val="0"/>
      </c:bar3DChart>
      <c:catAx>
        <c:axId val="155095040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/>
            </a:pPr>
            <a:endParaRPr lang="ru-RU"/>
          </a:p>
        </c:txPr>
        <c:crossAx val="155096576"/>
        <c:crosses val="autoZero"/>
        <c:auto val="1"/>
        <c:lblAlgn val="ctr"/>
        <c:lblOffset val="100"/>
      </c:catAx>
      <c:valAx>
        <c:axId val="155096576"/>
        <c:scaling>
          <c:orientation val="minMax"/>
        </c:scaling>
        <c:delete val="1"/>
        <c:axPos val="l"/>
        <c:majorGridlines/>
        <c:numFmt formatCode="0.0" sourceLinked="1"/>
        <c:tickLblPos val="none"/>
        <c:crossAx val="155095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1288932127785202"/>
          <c:y val="0.93613061905651163"/>
          <c:w val="0.30669518201681295"/>
          <c:h val="4.8107958764815606E-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view3D>
      <c:rotX val="10"/>
      <c:rotY val="40"/>
      <c:depthPercent val="100"/>
      <c:rAngAx val="1"/>
    </c:view3D>
    <c:floor>
      <c:spPr>
        <a:noFill/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9104400513765564E-2"/>
          <c:y val="0.1013816212545605"/>
          <c:w val="0.91011550026834853"/>
          <c:h val="0.8008650401840387"/>
        </c:manualLayout>
      </c:layout>
      <c:bar3DChart>
        <c:barDir val="col"/>
        <c:grouping val="standard"/>
        <c:ser>
          <c:idx val="0"/>
          <c:order val="0"/>
          <c:tx>
            <c:strRef>
              <c:f>'1'!$B$3</c:f>
              <c:strCache>
                <c:ptCount val="1"/>
                <c:pt idx="0">
                  <c:v>Динаміка зростання надходжень податку на доходи фізичних осіб, млн.грн.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</c:spPr>
          <c:cat>
            <c:numRef>
              <c:f>'1'!$A$4:$A$6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'1'!$B$4:$B$6</c:f>
              <c:numCache>
                <c:formatCode>#,##0.0</c:formatCode>
                <c:ptCount val="3"/>
                <c:pt idx="0">
                  <c:v>1937.9</c:v>
                </c:pt>
                <c:pt idx="1">
                  <c:v>2487.4</c:v>
                </c:pt>
                <c:pt idx="2">
                  <c:v>3132.1</c:v>
                </c:pt>
              </c:numCache>
            </c:numRef>
          </c:val>
        </c:ser>
        <c:shape val="cylinder"/>
        <c:axId val="76212096"/>
        <c:axId val="76213632"/>
        <c:axId val="75843328"/>
      </c:bar3DChart>
      <c:catAx>
        <c:axId val="762120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6213632"/>
        <c:crosses val="autoZero"/>
        <c:auto val="1"/>
        <c:lblAlgn val="ctr"/>
        <c:lblOffset val="100"/>
      </c:catAx>
      <c:valAx>
        <c:axId val="76213632"/>
        <c:scaling>
          <c:orientation val="minMax"/>
          <c:max val="2200"/>
        </c:scaling>
        <c:delete val="1"/>
        <c:axPos val="l"/>
        <c:numFmt formatCode="#,##0.0" sourceLinked="1"/>
        <c:tickLblPos val="none"/>
        <c:crossAx val="76212096"/>
        <c:crosses val="autoZero"/>
        <c:crossBetween val="between"/>
        <c:majorUnit val="200"/>
        <c:minorUnit val="100"/>
      </c:valAx>
      <c:serAx>
        <c:axId val="75843328"/>
        <c:scaling>
          <c:orientation val="minMax"/>
        </c:scaling>
        <c:axPos val="b"/>
        <c:majorTickMark val="none"/>
        <c:tickLblPos val="none"/>
        <c:crossAx val="76213632"/>
        <c:crosses val="autoZero"/>
        <c:tickMarkSkip val="1"/>
      </c:serAx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autoTitleDeleted val="1"/>
    <c:view3D>
      <c:rotX val="0"/>
      <c:perspective val="30"/>
    </c:view3D>
    <c:plotArea>
      <c:layout>
        <c:manualLayout>
          <c:layoutTarget val="inner"/>
          <c:xMode val="edge"/>
          <c:yMode val="edge"/>
          <c:x val="2.4816668031117141E-4"/>
          <c:y val="0.11880690703135792"/>
          <c:w val="0.99081106888701187"/>
          <c:h val="0.80406575493852761"/>
        </c:manualLayout>
      </c:layout>
      <c:bar3DChart>
        <c:barDir val="col"/>
        <c:grouping val="standard"/>
        <c:ser>
          <c:idx val="0"/>
          <c:order val="0"/>
          <c:tx>
            <c:strRef>
              <c:f>'динаміка податку на нерухомість'!$C$4</c:f>
              <c:strCache>
                <c:ptCount val="1"/>
                <c:pt idx="0">
                  <c:v>млн.грн.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dLbls>
            <c:dLbl>
              <c:idx val="0"/>
              <c:layout>
                <c:manualLayout>
                  <c:x val="8.3022279041688046E-3"/>
                  <c:y val="8.2949891138867526E-2"/>
                </c:manualLayout>
              </c:layout>
              <c:showVal val="1"/>
            </c:dLbl>
            <c:dLbl>
              <c:idx val="1"/>
              <c:layout>
                <c:manualLayout>
                  <c:x val="6.7030182112844863E-3"/>
                  <c:y val="0.11326665247925122"/>
                </c:manualLayout>
              </c:layout>
              <c:showVal val="1"/>
            </c:dLbl>
            <c:dLbl>
              <c:idx val="2"/>
              <c:layout>
                <c:manualLayout>
                  <c:x val="-1.4357245934664058E-3"/>
                  <c:y val="0.14933804792072533"/>
                </c:manualLayout>
              </c:layout>
              <c:showVal val="1"/>
            </c:dLbl>
            <c:dLbl>
              <c:idx val="3"/>
              <c:layout>
                <c:manualLayout>
                  <c:x val="1.8375931790814008E-4"/>
                  <c:y val="0.1549870403413716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'динаміка податку на нерухомість'!$B$5:$B$7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'динаміка податку на нерухомість'!$C$5:$C$7</c:f>
              <c:numCache>
                <c:formatCode>#,##0.0</c:formatCode>
                <c:ptCount val="3"/>
                <c:pt idx="0">
                  <c:v>23.964853999999999</c:v>
                </c:pt>
                <c:pt idx="1">
                  <c:v>34.198434000000013</c:v>
                </c:pt>
                <c:pt idx="2">
                  <c:v>46.202586000000011</c:v>
                </c:pt>
              </c:numCache>
            </c:numRef>
          </c:val>
        </c:ser>
        <c:shape val="box"/>
        <c:axId val="77630080"/>
        <c:axId val="79626624"/>
        <c:axId val="75193856"/>
      </c:bar3DChart>
      <c:catAx>
        <c:axId val="776300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0"/>
            </a:pPr>
            <a:endParaRPr lang="ru-RU"/>
          </a:p>
        </c:txPr>
        <c:crossAx val="79626624"/>
        <c:crosses val="autoZero"/>
        <c:auto val="1"/>
        <c:lblAlgn val="ctr"/>
        <c:lblOffset val="100"/>
      </c:catAx>
      <c:valAx>
        <c:axId val="79626624"/>
        <c:scaling>
          <c:orientation val="minMax"/>
        </c:scaling>
        <c:delete val="1"/>
        <c:axPos val="l"/>
        <c:numFmt formatCode="#,##0.0" sourceLinked="1"/>
        <c:tickLblPos val="none"/>
        <c:crossAx val="77630080"/>
        <c:crosses val="autoZero"/>
        <c:crossBetween val="between"/>
      </c:valAx>
      <c:serAx>
        <c:axId val="75193856"/>
        <c:scaling>
          <c:orientation val="minMax"/>
        </c:scaling>
        <c:delete val="1"/>
        <c:axPos val="b"/>
        <c:tickLblPos val="none"/>
        <c:crossAx val="79626624"/>
        <c:crosses val="autoZero"/>
      </c:ser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7"/>
  <c:chart>
    <c:autoTitleDeleted val="1"/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4.7941186815154328E-4"/>
          <c:y val="6.2050138637078152E-2"/>
          <c:w val="0.99952058813184819"/>
          <c:h val="0.84888263006238074"/>
        </c:manualLayout>
      </c:layout>
      <c:bar3DChart>
        <c:barDir val="col"/>
        <c:grouping val="clustered"/>
        <c:ser>
          <c:idx val="0"/>
          <c:order val="0"/>
          <c:tx>
            <c:strRef>
              <c:f>'1'!$B$3</c:f>
              <c:strCache>
                <c:ptCount val="1"/>
                <c:pt idx="0">
                  <c:v>Динаміка зростання надходжень податку на майно (в частині плати за землю), млн.грн.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13529699135408091"/>
                </c:manualLayout>
              </c:layout>
              <c:showVal val="1"/>
            </c:dLbl>
            <c:dLbl>
              <c:idx val="1"/>
              <c:layout>
                <c:manualLayout>
                  <c:x val="2.1249312325404297E-3"/>
                  <c:y val="0.26817796500541047"/>
                </c:manualLayout>
              </c:layout>
              <c:showVal val="1"/>
            </c:dLbl>
            <c:dLbl>
              <c:idx val="2"/>
              <c:layout>
                <c:manualLayout>
                  <c:x val="-2.1249312325404297E-3"/>
                  <c:y val="0.2391857525723931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'1'!$A$4:$A$6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'1'!$B$4:$B$6</c:f>
              <c:numCache>
                <c:formatCode>#,##0.0</c:formatCode>
                <c:ptCount val="3"/>
                <c:pt idx="0">
                  <c:v>774</c:v>
                </c:pt>
                <c:pt idx="1">
                  <c:v>870.1</c:v>
                </c:pt>
                <c:pt idx="2">
                  <c:v>842.7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79657984"/>
        <c:axId val="79700736"/>
        <c:axId val="0"/>
      </c:bar3DChart>
      <c:catAx>
        <c:axId val="796579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" vert="horz"/>
          <a:lstStyle/>
          <a:p>
            <a:pPr>
              <a:defRPr sz="1400"/>
            </a:pPr>
            <a:endParaRPr lang="ru-RU"/>
          </a:p>
        </c:txPr>
        <c:crossAx val="79700736"/>
        <c:crosses val="autoZero"/>
        <c:auto val="1"/>
        <c:lblAlgn val="ctr"/>
        <c:lblOffset val="100"/>
      </c:catAx>
      <c:valAx>
        <c:axId val="79700736"/>
        <c:scaling>
          <c:orientation val="minMax"/>
        </c:scaling>
        <c:delete val="1"/>
        <c:axPos val="l"/>
        <c:numFmt formatCode="#,##0.0" sourceLinked="1"/>
        <c:tickLblPos val="none"/>
        <c:crossAx val="796579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9"/>
  <c:chart>
    <c:autoTitleDeleted val="1"/>
    <c:view3D>
      <c:rotX val="10"/>
      <c:rotY val="0"/>
      <c:perspective val="20"/>
    </c:view3D>
    <c:plotArea>
      <c:layout>
        <c:manualLayout>
          <c:layoutTarget val="inner"/>
          <c:xMode val="edge"/>
          <c:yMode val="edge"/>
          <c:x val="5.7465141580549412E-4"/>
          <c:y val="0"/>
          <c:w val="0.99415624707428163"/>
          <c:h val="0.88407224905293713"/>
        </c:manualLayout>
      </c:layout>
      <c:bar3DChart>
        <c:barDir val="col"/>
        <c:grouping val="standard"/>
        <c:ser>
          <c:idx val="0"/>
          <c:order val="0"/>
          <c:tx>
            <c:strRef>
              <c:f>'єдиний податок'!$C$4</c:f>
              <c:strCache>
                <c:ptCount val="1"/>
                <c:pt idx="0">
                  <c:v>млн.грн.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</c:spPr>
          <c:dLbls>
            <c:dLbl>
              <c:idx val="0"/>
              <c:layout>
                <c:manualLayout>
                  <c:x val="-1.4199475065616802E-3"/>
                  <c:y val="0.14865614060311383"/>
                </c:manualLayout>
              </c:layout>
              <c:showVal val="1"/>
            </c:dLbl>
            <c:dLbl>
              <c:idx val="1"/>
              <c:layout>
                <c:manualLayout>
                  <c:x val="-7.1859142607174067E-3"/>
                  <c:y val="0.17205631836114071"/>
                </c:manualLayout>
              </c:layout>
              <c:showVal val="1"/>
            </c:dLbl>
            <c:dLbl>
              <c:idx val="2"/>
              <c:layout>
                <c:manualLayout>
                  <c:x val="1.342082239720036E-3"/>
                  <c:y val="0.20121130331923909"/>
                </c:manualLayout>
              </c:layout>
              <c:showVal val="1"/>
            </c:dLbl>
            <c:dLbl>
              <c:idx val="3"/>
              <c:layout>
                <c:manualLayout>
                  <c:x val="1.8375931790814008E-4"/>
                  <c:y val="0.1549870403413716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'єдиний податок'!$B$5:$B$7</c:f>
              <c:strCache>
                <c:ptCount val="3"/>
                <c:pt idx="0">
                  <c:v>2016 рік</c:v>
                </c:pt>
                <c:pt idx="1">
                  <c:v>2017 рік</c:v>
                </c:pt>
                <c:pt idx="2">
                  <c:v>2018 рік</c:v>
                </c:pt>
              </c:strCache>
            </c:strRef>
          </c:cat>
          <c:val>
            <c:numRef>
              <c:f>'єдиний податок'!$C$5:$C$7</c:f>
              <c:numCache>
                <c:formatCode>#,##0.0</c:formatCode>
                <c:ptCount val="3"/>
                <c:pt idx="0">
                  <c:v>307.312906</c:v>
                </c:pt>
                <c:pt idx="1">
                  <c:v>422.43039999999985</c:v>
                </c:pt>
                <c:pt idx="2">
                  <c:v>540.71026199999972</c:v>
                </c:pt>
              </c:numCache>
            </c:numRef>
          </c:val>
        </c:ser>
        <c:shape val="box"/>
        <c:axId val="79795328"/>
        <c:axId val="79796864"/>
        <c:axId val="77606400"/>
      </c:bar3DChart>
      <c:catAx>
        <c:axId val="79795328"/>
        <c:scaling>
          <c:orientation val="minMax"/>
        </c:scaling>
        <c:axPos val="b"/>
        <c:tickLblPos val="nextTo"/>
        <c:crossAx val="79796864"/>
        <c:crosses val="autoZero"/>
        <c:auto val="1"/>
        <c:lblAlgn val="ctr"/>
        <c:lblOffset val="100"/>
      </c:catAx>
      <c:valAx>
        <c:axId val="79796864"/>
        <c:scaling>
          <c:orientation val="minMax"/>
        </c:scaling>
        <c:delete val="1"/>
        <c:axPos val="l"/>
        <c:numFmt formatCode="#,##0.0" sourceLinked="1"/>
        <c:tickLblPos val="none"/>
        <c:crossAx val="79795328"/>
        <c:crosses val="autoZero"/>
        <c:crossBetween val="between"/>
      </c:valAx>
      <c:serAx>
        <c:axId val="77606400"/>
        <c:scaling>
          <c:orientation val="minMax"/>
        </c:scaling>
        <c:delete val="1"/>
        <c:axPos val="b"/>
        <c:tickLblPos val="none"/>
        <c:crossAx val="7979686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9"/>
  <c:chart>
    <c:autoTitleDeleted val="1"/>
    <c:view3D>
      <c:rotX val="10"/>
      <c:rotY val="0"/>
      <c:perspective val="20"/>
    </c:view3D>
    <c:plotArea>
      <c:layout>
        <c:manualLayout>
          <c:layoutTarget val="inner"/>
          <c:xMode val="edge"/>
          <c:yMode val="edge"/>
          <c:x val="2.8454930218593535E-2"/>
          <c:y val="0"/>
          <c:w val="0.96627596827149409"/>
          <c:h val="0.92829870842415885"/>
        </c:manualLayout>
      </c:layout>
      <c:bar3DChart>
        <c:barDir val="col"/>
        <c:grouping val="standard"/>
        <c:ser>
          <c:idx val="0"/>
          <c:order val="0"/>
          <c:tx>
            <c:strRef>
              <c:f>'акцизний податок'!$C$4</c:f>
              <c:strCache>
                <c:ptCount val="1"/>
                <c:pt idx="0">
                  <c:v>млн.грн.</c:v>
                </c:pt>
              </c:strCache>
            </c:strRef>
          </c:tx>
          <c:dLbls>
            <c:dLbl>
              <c:idx val="0"/>
              <c:layout>
                <c:manualLayout>
                  <c:x val="6.6622115040048087E-3"/>
                  <c:y val="0.11308183934635288"/>
                </c:manualLayout>
              </c:layout>
              <c:showVal val="1"/>
            </c:dLbl>
            <c:dLbl>
              <c:idx val="1"/>
              <c:layout>
                <c:manualLayout>
                  <c:x val="5.063001811120473E-3"/>
                  <c:y val="0.18106321455580787"/>
                </c:manualLayout>
              </c:layout>
              <c:showVal val="1"/>
            </c:dLbl>
            <c:dLbl>
              <c:idx val="2"/>
              <c:layout>
                <c:manualLayout>
                  <c:x val="-9.6358065942864397E-3"/>
                  <c:y val="0.21336803238578245"/>
                </c:manualLayout>
              </c:layout>
              <c:showVal val="1"/>
            </c:dLbl>
            <c:dLbl>
              <c:idx val="3"/>
              <c:layout>
                <c:manualLayout>
                  <c:x val="1.8375931790814013E-4"/>
                  <c:y val="0.1549870403413717"/>
                </c:manualLayout>
              </c:layout>
              <c:showVal val="1"/>
            </c:dLbl>
            <c:showVal val="1"/>
          </c:dLbls>
          <c:cat>
            <c:strRef>
              <c:f>'акцизний податок'!$B$5:$B$7</c:f>
              <c:strCache>
                <c:ptCount val="3"/>
                <c:pt idx="0">
                  <c:v>2016 рік</c:v>
                </c:pt>
                <c:pt idx="1">
                  <c:v>2017 рік</c:v>
                </c:pt>
                <c:pt idx="2">
                  <c:v>2018 рік</c:v>
                </c:pt>
              </c:strCache>
            </c:strRef>
          </c:cat>
          <c:val>
            <c:numRef>
              <c:f>'акцизний податок'!$C$5:$C$7</c:f>
              <c:numCache>
                <c:formatCode>#,##0.0</c:formatCode>
                <c:ptCount val="3"/>
                <c:pt idx="0">
                  <c:v>247.459845</c:v>
                </c:pt>
                <c:pt idx="1">
                  <c:v>276.87793499999987</c:v>
                </c:pt>
                <c:pt idx="2">
                  <c:v>278.80061799999999</c:v>
                </c:pt>
              </c:numCache>
            </c:numRef>
          </c:val>
        </c:ser>
        <c:shape val="box"/>
        <c:axId val="79880192"/>
        <c:axId val="79881728"/>
        <c:axId val="79837824"/>
      </c:bar3DChart>
      <c:catAx>
        <c:axId val="79880192"/>
        <c:scaling>
          <c:orientation val="minMax"/>
        </c:scaling>
        <c:axPos val="b"/>
        <c:tickLblPos val="nextTo"/>
        <c:crossAx val="79881728"/>
        <c:crosses val="autoZero"/>
        <c:auto val="1"/>
        <c:lblAlgn val="ctr"/>
        <c:lblOffset val="100"/>
      </c:catAx>
      <c:valAx>
        <c:axId val="79881728"/>
        <c:scaling>
          <c:orientation val="minMax"/>
        </c:scaling>
        <c:delete val="1"/>
        <c:axPos val="l"/>
        <c:numFmt formatCode="#,##0.0" sourceLinked="1"/>
        <c:tickLblPos val="none"/>
        <c:crossAx val="79880192"/>
        <c:crosses val="autoZero"/>
        <c:crossBetween val="between"/>
      </c:valAx>
      <c:serAx>
        <c:axId val="79837824"/>
        <c:scaling>
          <c:orientation val="minMax"/>
        </c:scaling>
        <c:delete val="1"/>
        <c:axPos val="b"/>
        <c:tickLblPos val="none"/>
        <c:crossAx val="7988172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view3D>
      <c:rotX val="75"/>
      <c:rotY val="92"/>
      <c:perspective val="30"/>
    </c:view3D>
    <c:plotArea>
      <c:layout>
        <c:manualLayout>
          <c:layoutTarget val="inner"/>
          <c:xMode val="edge"/>
          <c:yMode val="edge"/>
          <c:x val="8.8490400567938068E-2"/>
          <c:y val="1.710998147638907E-2"/>
          <c:w val="0.68401424670480082"/>
          <c:h val="0.9828900185236128"/>
        </c:manualLayout>
      </c:layout>
      <c:pie3DChart>
        <c:varyColors val="1"/>
        <c:ser>
          <c:idx val="0"/>
          <c:order val="0"/>
          <c:tx>
            <c:strRef>
              <c:f>'1'!$C$3</c:f>
              <c:strCache>
                <c:ptCount val="1"/>
                <c:pt idx="0">
                  <c:v>Структура виконання спеціального фонду за 2018 рік</c:v>
                </c:pt>
              </c:strCache>
            </c:strRef>
          </c:tx>
          <c:dPt>
            <c:idx val="0"/>
            <c:explosion val="8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explosion val="11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2"/>
            <c:explosion val="25"/>
          </c:dPt>
          <c:dPt>
            <c:idx val="3"/>
            <c:explosion val="32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4"/>
            <c:explosion val="21"/>
          </c:dPt>
          <c:dPt>
            <c:idx val="5"/>
            <c:explosion val="24"/>
          </c:dPt>
          <c:dLbls>
            <c:dLbl>
              <c:idx val="0"/>
              <c:layout>
                <c:manualLayout>
                  <c:x val="-1.2912100480785327E-2"/>
                  <c:y val="-0.50052649638893654"/>
                </c:manualLayout>
              </c:layout>
              <c:tx>
                <c:rich>
                  <a:bodyPr/>
                  <a:lstStyle/>
                  <a:p>
                    <a:r>
                      <a:rPr lang="ru-RU" sz="1600">
                        <a:latin typeface="+mn-lt"/>
                      </a:rPr>
                      <a:t>Власні надходження бюджетних установ 
238,7 млн.грн.
82,6%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1"/>
              <c:layout>
                <c:manualLayout>
                  <c:x val="-2.4634199107693211E-2"/>
                  <c:y val="-1.9923635373392982E-2"/>
                </c:manualLayout>
              </c:layout>
              <c:tx>
                <c:rich>
                  <a:bodyPr/>
                  <a:lstStyle/>
                  <a:p>
                    <a:r>
                      <a:rPr lang="ru-RU" sz="1600">
                        <a:latin typeface="+mn-lt"/>
                      </a:rPr>
                      <a:t>Екологічний податок
24,8 млн.грн.
8,6%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2"/>
              <c:layout>
                <c:manualLayout>
                  <c:x val="9.7905405681210547E-2"/>
                  <c:y val="-0.10410655564606162"/>
                </c:manualLayout>
              </c:layout>
              <c:tx>
                <c:rich>
                  <a:bodyPr/>
                  <a:lstStyle/>
                  <a:p>
                    <a:r>
                      <a:rPr lang="ru-RU" sz="1600">
                        <a:latin typeface="+mn-lt"/>
                      </a:rPr>
                      <a:t>Кошти від відчуження майна
9,6 млн.грн.
3,3%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3"/>
              <c:layout>
                <c:manualLayout>
                  <c:x val="7.6937583424155964E-2"/>
                  <c:y val="8.9406381673555149E-2"/>
                </c:manualLayout>
              </c:layout>
              <c:tx>
                <c:rich>
                  <a:bodyPr/>
                  <a:lstStyle/>
                  <a:p>
                    <a:r>
                      <a:rPr lang="ru-RU" sz="1600">
                        <a:latin typeface="+mn-lt"/>
                      </a:rPr>
                      <a:t>Кошти пайової участі</a:t>
                    </a:r>
                  </a:p>
                  <a:p>
                    <a:r>
                      <a:rPr lang="ru-RU" sz="1600">
                        <a:latin typeface="+mn-lt"/>
                      </a:rPr>
                      <a:t>5,6 млн.грн.
1,9%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4"/>
              <c:layout>
                <c:manualLayout>
                  <c:x val="9.5924370262428421E-2"/>
                  <c:y val="0.24558843937611533"/>
                </c:manualLayout>
              </c:layout>
              <c:tx>
                <c:rich>
                  <a:bodyPr/>
                  <a:lstStyle/>
                  <a:p>
                    <a:r>
                      <a:rPr lang="ru-RU" sz="1600">
                        <a:latin typeface="+mn-lt"/>
                      </a:rPr>
                      <a:t>Кошти від продажу землі
9,0 млн.грн.
3,1%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5"/>
              <c:layout>
                <c:manualLayout>
                  <c:x val="-8.0815076964524127E-2"/>
                  <c:y val="0.25411852254100425"/>
                </c:manualLayout>
              </c:layout>
              <c:tx>
                <c:rich>
                  <a:bodyPr/>
                  <a:lstStyle/>
                  <a:p>
                    <a:r>
                      <a:rPr lang="ru-RU" sz="1600">
                        <a:latin typeface="+mn-lt"/>
                      </a:rPr>
                      <a:t>Інші
1,4 млн.грн.
0,5%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6"/>
              <c:layout>
                <c:manualLayout>
                  <c:x val="0.194604857918769"/>
                  <c:y val="0.20621059581689938"/>
                </c:manualLayout>
              </c:layout>
              <c:tx>
                <c:rich>
                  <a:bodyPr/>
                  <a:lstStyle/>
                  <a:p>
                    <a:r>
                      <a:rPr lang="ru-RU" sz="1600">
                        <a:latin typeface="+mn-lt"/>
                        <a:cs typeface="Times New Roman" pitchFamily="18" charset="0"/>
                      </a:rPr>
                      <a:t>І</a:t>
                    </a:r>
                    <a:r>
                      <a:rPr lang="ru-RU" sz="1600">
                        <a:latin typeface="+mn-lt"/>
                      </a:rPr>
                      <a:t>нші
0,8 млн.грн.
0,5%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600">
                    <a:latin typeface="+mn-lt"/>
                  </a:defRPr>
                </a:pPr>
                <a:endParaRPr lang="ru-RU"/>
              </a:p>
            </c:txPr>
            <c:showLegendKey val="1"/>
            <c:showVal val="1"/>
            <c:showCatName val="1"/>
            <c:showPercent val="1"/>
            <c:separator>
</c:separator>
            <c:showLeaderLines val="1"/>
          </c:dLbls>
          <c:cat>
            <c:strRef>
              <c:f>'1'!$B$4:$B$9</c:f>
              <c:strCache>
                <c:ptCount val="6"/>
                <c:pt idx="0">
                  <c:v>Власні надходження бюджетних установ </c:v>
                </c:pt>
                <c:pt idx="1">
                  <c:v>Екологічний податок</c:v>
                </c:pt>
                <c:pt idx="2">
                  <c:v>Кошти від відчуження майна</c:v>
                </c:pt>
                <c:pt idx="3">
                  <c:v>Кошти пайової участі</c:v>
                </c:pt>
                <c:pt idx="4">
                  <c:v>Кошти від продажу землі</c:v>
                </c:pt>
                <c:pt idx="5">
                  <c:v>Інші</c:v>
                </c:pt>
              </c:strCache>
            </c:strRef>
          </c:cat>
          <c:val>
            <c:numRef>
              <c:f>'1'!$C$4:$C$9</c:f>
              <c:numCache>
                <c:formatCode>#,##0.0</c:formatCode>
                <c:ptCount val="6"/>
                <c:pt idx="0">
                  <c:v>238.676401</c:v>
                </c:pt>
                <c:pt idx="1">
                  <c:v>24.810238999999999</c:v>
                </c:pt>
                <c:pt idx="2">
                  <c:v>9.6019470000000009</c:v>
                </c:pt>
                <c:pt idx="3">
                  <c:v>5.6185129999999655</c:v>
                </c:pt>
                <c:pt idx="4">
                  <c:v>8.9997430000000005</c:v>
                </c:pt>
                <c:pt idx="5">
                  <c:v>1.4024739999999998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6883354314253041"/>
          <c:y val="0.23984796018144913"/>
          <c:w val="0.68603806185668759"/>
          <c:h val="0.65609034164847679"/>
        </c:manualLayout>
      </c:layout>
      <c:pie3DChart>
        <c:varyColors val="1"/>
        <c:ser>
          <c:idx val="0"/>
          <c:order val="0"/>
          <c:spPr>
            <a:ln>
              <a:solidFill>
                <a:schemeClr val="accent2">
                  <a:lumMod val="50000"/>
                </a:schemeClr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406400" h="368300"/>
              <a:bevelB w="57150" h="184150"/>
            </a:sp3d>
          </c:spPr>
          <c:explosion val="9"/>
          <c:dPt>
            <c:idx val="1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406400" h="368300"/>
                <a:bevelB w="57150" h="184150"/>
              </a:sp3d>
            </c:spPr>
          </c:dPt>
          <c:dPt>
            <c:idx val="3"/>
            <c:spPr>
              <a:solidFill>
                <a:schemeClr val="tx2">
                  <a:lumMod val="85000"/>
                  <a:lumOff val="1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406400" h="368300"/>
                <a:bevelB w="57150" h="184150"/>
              </a:sp3d>
            </c:spPr>
          </c:dPt>
          <c:dPt>
            <c:idx val="5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406400" h="368300"/>
                <a:bevelB w="57150" h="184150"/>
              </a:sp3d>
            </c:spPr>
          </c:dPt>
          <c:dLbls>
            <c:dLbl>
              <c:idx val="0"/>
              <c:layout>
                <c:manualLayout>
                  <c:x val="3.3330864989838654E-3"/>
                  <c:y val="-9.1333877382974202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/>
                      <a:t>О</a:t>
                    </a:r>
                    <a:r>
                      <a:rPr lang="ru-RU"/>
                      <a:t>світа </a:t>
                    </a:r>
                  </a:p>
                  <a:p>
                    <a:r>
                      <a:rPr lang="ru-RU"/>
                      <a:t>2 405,5 млн.грн. 26%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6.6569578489209065E-3"/>
                  <c:y val="-0.33418293301572843"/>
                </c:manualLayout>
              </c:layout>
              <c:tx>
                <c:rich>
                  <a:bodyPr/>
                  <a:lstStyle/>
                  <a:p>
                    <a:r>
                      <a:rPr lang="ru-RU" sz="1600" b="0"/>
                      <a:t>О</a:t>
                    </a:r>
                    <a:r>
                      <a:rPr lang="ru-RU"/>
                      <a:t>хорона здоров'я </a:t>
                    </a:r>
                  </a:p>
                  <a:p>
                    <a:r>
                      <a:rPr lang="ru-RU"/>
                      <a:t>1 408,6 млн.грн. 15%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0.13776121245032583"/>
                  <c:y val="-0.19117874971510915"/>
                </c:manualLayout>
              </c:layout>
              <c:tx>
                <c:rich>
                  <a:bodyPr/>
                  <a:lstStyle/>
                  <a:p>
                    <a:r>
                      <a:rPr lang="ru-RU" sz="1600" b="0"/>
                      <a:t>К</a:t>
                    </a:r>
                    <a:r>
                      <a:rPr lang="ru-RU"/>
                      <a:t>ультура </a:t>
                    </a:r>
                  </a:p>
                  <a:p>
                    <a:r>
                      <a:rPr lang="ru-RU"/>
                      <a:t>79,1 млн.грн. </a:t>
                    </a:r>
                  </a:p>
                  <a:p>
                    <a:r>
                      <a:rPr lang="ru-RU"/>
                      <a:t>1%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7.067394005216431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600" b="0"/>
                      <a:t>Ф</a:t>
                    </a:r>
                    <a:r>
                      <a:rPr lang="ru-RU"/>
                      <a:t>ізична культура і спорт</a:t>
                    </a:r>
                  </a:p>
                  <a:p>
                    <a:r>
                      <a:rPr lang="ru-RU"/>
                      <a:t>99,7 млн.грн. </a:t>
                    </a:r>
                  </a:p>
                  <a:p>
                    <a:r>
                      <a:rPr lang="ru-RU"/>
                      <a:t>1%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0.1945502266762108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600" b="0"/>
                      <a:t>С</a:t>
                    </a:r>
                    <a:r>
                      <a:rPr lang="ru-RU"/>
                      <a:t>оц.захист та соц.забезпечення 
компенсація пільгового проїзду </a:t>
                    </a:r>
                  </a:p>
                  <a:p>
                    <a:r>
                      <a:rPr lang="ru-RU"/>
                      <a:t>2 002,7 млн.грн. 22%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2.6078707246233852E-2"/>
                  <c:y val="-8.8342780681826494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/>
                      <a:t>Ж</a:t>
                    </a:r>
                    <a:r>
                      <a:rPr lang="ru-RU"/>
                      <a:t>итлово-комунальне  господарство </a:t>
                    </a:r>
                  </a:p>
                  <a:p>
                    <a:r>
                      <a:rPr lang="ru-RU"/>
                      <a:t>1 728,4 млн.грн. 19%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-5.4466358827731827E-2"/>
                  <c:y val="-0.1000657913155464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 err="1" smtClean="0"/>
                      <a:t>К</a:t>
                    </a:r>
                    <a:r>
                      <a:rPr lang="ru-RU" dirty="0" err="1" smtClean="0"/>
                      <a:t>ошти</a:t>
                    </a:r>
                    <a:r>
                      <a:rPr lang="ru-RU" dirty="0"/>
                      <a:t>, </a:t>
                    </a:r>
                    <a:r>
                      <a:rPr lang="ru-RU" dirty="0" err="1"/>
                      <a:t>що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передаються</a:t>
                    </a:r>
                    <a:r>
                      <a:rPr lang="ru-RU" dirty="0"/>
                      <a:t> до  держаного бюджету</a:t>
                    </a:r>
                  </a:p>
                  <a:p>
                    <a:r>
                      <a:rPr lang="ru-RU" dirty="0"/>
                      <a:t> 351,3 </a:t>
                    </a:r>
                    <a:r>
                      <a:rPr lang="ru-RU" dirty="0" err="1"/>
                      <a:t>млн.грн</a:t>
                    </a:r>
                    <a:r>
                      <a:rPr lang="ru-RU" dirty="0"/>
                      <a:t>. 4%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8.9218803763064708E-2"/>
                  <c:y val="-9.5244504648463346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/>
                      <a:t>Т</a:t>
                    </a:r>
                    <a:r>
                      <a:rPr lang="ru-RU"/>
                      <a:t>ранспорт </a:t>
                    </a:r>
                  </a:p>
                  <a:p>
                    <a:r>
                      <a:rPr lang="ru-RU"/>
                      <a:t>588,7 млн.грн. </a:t>
                    </a:r>
                  </a:p>
                  <a:p>
                    <a:r>
                      <a:rPr lang="ru-RU"/>
                      <a:t>6%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0.20428142406964028"/>
                  <c:y val="-6.2595116786872226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/>
                      <a:t>І</a:t>
                    </a:r>
                    <a:r>
                      <a:rPr lang="ru-RU"/>
                      <a:t>нші видатки 510,4 млн.грн. </a:t>
                    </a:r>
                  </a:p>
                  <a:p>
                    <a:r>
                      <a:rPr lang="ru-RU"/>
                      <a:t>6%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0.28555216102228165"/>
                  <c:y val="-5.6550285256259096E-2"/>
                </c:manualLayout>
              </c:layout>
              <c:showVal val="1"/>
              <c:showCatName val="1"/>
              <c:showPercent val="1"/>
              <c:separator>
</c:separator>
            </c:dLbl>
            <c:spPr>
              <a:solidFill>
                <a:srgbClr val="FFFFFF">
                  <a:alpha val="0"/>
                </a:srgbClr>
              </a:solidFill>
              <a:scene3d>
                <a:camera prst="orthographicFront"/>
                <a:lightRig rig="threePt" dir="t"/>
              </a:scene3d>
              <a:sp3d prstMaterial="flat"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CatName val="1"/>
            <c:showPercent val="1"/>
            <c:separator>
</c:separator>
            <c:showLeaderLines val="1"/>
            <c:leaderLines>
              <c:spPr>
                <a:ln w="6350" cap="rnd">
                  <a:bevel/>
                </a:ln>
              </c:spPr>
            </c:leaderLines>
          </c:dLbls>
          <c:cat>
            <c:strRef>
              <c:f>'з+с ф. функц.'!$A$1:$A$9</c:f>
              <c:strCache>
                <c:ptCount val="9"/>
                <c:pt idx="0">
                  <c:v>Освіта</c:v>
                </c:pt>
                <c:pt idx="1">
                  <c:v>Охорона здоров'я</c:v>
                </c:pt>
                <c:pt idx="2">
                  <c:v>Культура</c:v>
                </c:pt>
                <c:pt idx="3">
                  <c:v>Фізична культура і спорт</c:v>
                </c:pt>
                <c:pt idx="4">
                  <c:v>Соціальний захист та соціальне  забезпечення, 
компенсація пільгового проїзду</c:v>
                </c:pt>
                <c:pt idx="5">
                  <c:v>Житлово-комунальне  господарство</c:v>
                </c:pt>
                <c:pt idx="6">
                  <c:v>Кошти, що передаються до  держаного бюджету</c:v>
                </c:pt>
                <c:pt idx="7">
                  <c:v>Транспорт</c:v>
                </c:pt>
                <c:pt idx="8">
                  <c:v>Інші видатки</c:v>
                </c:pt>
              </c:strCache>
            </c:strRef>
          </c:cat>
          <c:val>
            <c:numRef>
              <c:f>'з+с ф. функц.'!$B$1:$B$9</c:f>
              <c:numCache>
                <c:formatCode>#,##0.0</c:formatCode>
                <c:ptCount val="9"/>
                <c:pt idx="0">
                  <c:v>2405.5</c:v>
                </c:pt>
                <c:pt idx="1">
                  <c:v>1408.6</c:v>
                </c:pt>
                <c:pt idx="2">
                  <c:v>79.099999999999994</c:v>
                </c:pt>
                <c:pt idx="3">
                  <c:v>99.7</c:v>
                </c:pt>
                <c:pt idx="4">
                  <c:v>2002.7</c:v>
                </c:pt>
                <c:pt idx="5">
                  <c:v>1728.4</c:v>
                </c:pt>
                <c:pt idx="6">
                  <c:v>351.3</c:v>
                </c:pt>
                <c:pt idx="7">
                  <c:v>588.70000000000005</c:v>
                </c:pt>
                <c:pt idx="8">
                  <c:v>510.4</c:v>
                </c:pt>
              </c:numCache>
            </c:numRef>
          </c:val>
        </c:ser>
        <c:dLbls>
          <c:showVal val="1"/>
          <c:showCatName val="1"/>
        </c:dLbls>
      </c:pie3DChart>
      <c:spPr>
        <a:effectLst>
          <a:outerShdw blurRad="50800" dist="50800" dir="5400000" algn="ctr" rotWithShape="0">
            <a:srgbClr val="DCFCEE"/>
          </a:outerShdw>
        </a:effectLst>
      </c:spPr>
    </c:plotArea>
    <c:plotVisOnly val="1"/>
  </c:chart>
  <c:spPr>
    <a:noFill/>
    <a:ln>
      <a:noFill/>
    </a:ln>
    <a:effectLst>
      <a:outerShdw blurRad="50800" dist="50800" dir="5400000" sx="1000" sy="1000" algn="ctr" rotWithShape="0">
        <a:srgbClr val="000000"/>
      </a:outerShdw>
    </a:effectLst>
    <a:scene3d>
      <a:camera prst="orthographicFront"/>
      <a:lightRig rig="threePt" dir="t"/>
    </a:scene3d>
    <a:sp3d prstMaterial="translucentPowder">
      <a:bevelT w="165100" prst="coolSlant"/>
      <a:bevelB w="63500" h="165100"/>
    </a:sp3d>
  </c:spPr>
  <c:txPr>
    <a:bodyPr/>
    <a:lstStyle/>
    <a:p>
      <a:pPr>
        <a:defRPr sz="16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>
        <c:manualLayout>
          <c:layoutTarget val="inner"/>
          <c:xMode val="edge"/>
          <c:yMode val="edge"/>
          <c:x val="4.2280079985944482E-3"/>
          <c:y val="6.3056056834525926E-4"/>
          <c:w val="0.99481140674872059"/>
          <c:h val="0.84577239165618257"/>
        </c:manualLayout>
      </c:layout>
      <c:barChart>
        <c:barDir val="col"/>
        <c:grouping val="clustered"/>
        <c:ser>
          <c:idx val="1"/>
          <c:order val="0"/>
          <c:tx>
            <c:strRef>
              <c:f>'Освіта (3)'!$C$3</c:f>
              <c:strCache>
                <c:ptCount val="1"/>
                <c:pt idx="0">
                  <c:v>2017 рік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'Освіта (3)'!$A$4:$A$18</c:f>
              <c:strCache>
                <c:ptCount val="5"/>
                <c:pt idx="0">
                  <c:v>Загальна середня освіта</c:v>
                </c:pt>
                <c:pt idx="1">
                  <c:v>Дошкільна освіта</c:v>
                </c:pt>
                <c:pt idx="2">
                  <c:v>Професійно-технічна освіта</c:v>
                </c:pt>
                <c:pt idx="3">
                  <c:v>Інші заклади та заходи</c:v>
                </c:pt>
                <c:pt idx="4">
                  <c:v>Школи естетичного виховання</c:v>
                </c:pt>
              </c:strCache>
            </c:strRef>
          </c:cat>
          <c:val>
            <c:numRef>
              <c:f>'Освіта (3)'!$C$4:$C$18</c:f>
              <c:numCache>
                <c:formatCode>General</c:formatCode>
                <c:ptCount val="5"/>
                <c:pt idx="0">
                  <c:v>1092.4000000000001</c:v>
                </c:pt>
                <c:pt idx="1">
                  <c:v>650.9</c:v>
                </c:pt>
                <c:pt idx="2">
                  <c:v>185.3</c:v>
                </c:pt>
                <c:pt idx="3">
                  <c:v>110.2</c:v>
                </c:pt>
                <c:pt idx="4">
                  <c:v>92.1</c:v>
                </c:pt>
              </c:numCache>
            </c:numRef>
          </c:val>
        </c:ser>
        <c:ser>
          <c:idx val="0"/>
          <c:order val="1"/>
          <c:tx>
            <c:strRef>
              <c:f>'Освіта (3)'!$D$3</c:f>
              <c:strCache>
                <c:ptCount val="1"/>
                <c:pt idx="0">
                  <c:v>2018 рік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2"/>
              <c:layout>
                <c:manualLayout>
                  <c:x val="2.3188243499684142E-2"/>
                  <c:y val="-2.3011556874965402E-3"/>
                </c:manualLayout>
              </c:layout>
              <c:showVal val="1"/>
            </c:dLbl>
            <c:dLbl>
              <c:idx val="3"/>
              <c:layout>
                <c:manualLayout>
                  <c:x val="2.3188243499684142E-2"/>
                  <c:y val="4.6023113749930804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'Освіта (3)'!$A$4:$A$18</c:f>
              <c:strCache>
                <c:ptCount val="5"/>
                <c:pt idx="0">
                  <c:v>Загальна середня освіта</c:v>
                </c:pt>
                <c:pt idx="1">
                  <c:v>Дошкільна освіта</c:v>
                </c:pt>
                <c:pt idx="2">
                  <c:v>Професійно-технічна освіта</c:v>
                </c:pt>
                <c:pt idx="3">
                  <c:v>Інші заклади та заходи</c:v>
                </c:pt>
                <c:pt idx="4">
                  <c:v>Школи естетичного виховання</c:v>
                </c:pt>
              </c:strCache>
            </c:strRef>
          </c:cat>
          <c:val>
            <c:numRef>
              <c:f>'Освіта (3)'!$D$4:$D$18</c:f>
              <c:numCache>
                <c:formatCode>General</c:formatCode>
                <c:ptCount val="5"/>
                <c:pt idx="0">
                  <c:v>1259.0999999999999</c:v>
                </c:pt>
                <c:pt idx="1">
                  <c:v>731.9</c:v>
                </c:pt>
                <c:pt idx="2">
                  <c:v>186.9</c:v>
                </c:pt>
                <c:pt idx="3">
                  <c:v>127.10000000000001</c:v>
                </c:pt>
                <c:pt idx="4">
                  <c:v>100.5</c:v>
                </c:pt>
              </c:numCache>
            </c:numRef>
          </c:val>
        </c:ser>
        <c:dLbls>
          <c:showVal val="1"/>
        </c:dLbls>
        <c:gapWidth val="75"/>
        <c:axId val="80068992"/>
        <c:axId val="80070528"/>
      </c:barChart>
      <c:catAx>
        <c:axId val="800689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0070528"/>
        <c:crosses val="autoZero"/>
        <c:auto val="1"/>
        <c:lblAlgn val="ctr"/>
        <c:lblOffset val="100"/>
      </c:catAx>
      <c:valAx>
        <c:axId val="80070528"/>
        <c:scaling>
          <c:orientation val="minMax"/>
        </c:scaling>
        <c:delete val="1"/>
        <c:axPos val="l"/>
        <c:numFmt formatCode="General" sourceLinked="1"/>
        <c:tickLblPos val="none"/>
        <c:crossAx val="80068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413489241679656"/>
          <c:y val="0.28792694138721125"/>
          <c:w val="0.20318894253385245"/>
          <c:h val="0.17449627339614046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CB72E6-4238-48E6-A919-FDDFA82C927F}" type="doc">
      <dgm:prSet loTypeId="urn:microsoft.com/office/officeart/2005/8/layout/radial4" loCatId="relationship" qsTypeId="urn:microsoft.com/office/officeart/2005/8/quickstyle/simple4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8BF0B178-7F1F-42D6-950A-DCBA5AF9FEE6}">
      <dgm:prSet phldrT="[Текст]"/>
      <dgm:spPr>
        <a:gradFill rotWithShape="0">
          <a:gsLst>
            <a:gs pos="0">
              <a:schemeClr val="bg2">
                <a:lumMod val="60000"/>
                <a:lumOff val="40000"/>
              </a:schemeClr>
            </a:gs>
            <a:gs pos="80000">
              <a:schemeClr val="accent1">
                <a:lumMod val="75000"/>
              </a:schemeClr>
            </a:gs>
            <a:gs pos="100000">
              <a:schemeClr val="accent1"/>
            </a:gs>
          </a:gsLst>
        </a:gradFill>
      </dgm:spPr>
      <dgm:t>
        <a:bodyPr/>
        <a:lstStyle/>
        <a:p>
          <a:r>
            <a:rPr lang="uk-UA" dirty="0" smtClean="0"/>
            <a:t>413,4 млн.грн.</a:t>
          </a:r>
          <a:endParaRPr lang="ru-RU" dirty="0"/>
        </a:p>
      </dgm:t>
    </dgm:pt>
    <dgm:pt modelId="{1646F128-566E-4A93-AEB4-1C8A90CC7CB9}" type="parTrans" cxnId="{24B8B56D-77AA-4816-87BE-3836C40B839D}">
      <dgm:prSet/>
      <dgm:spPr/>
      <dgm:t>
        <a:bodyPr/>
        <a:lstStyle/>
        <a:p>
          <a:endParaRPr lang="ru-RU"/>
        </a:p>
      </dgm:t>
    </dgm:pt>
    <dgm:pt modelId="{742B2E76-E8D1-456D-B1C8-6EB57030BFB4}" type="sibTrans" cxnId="{24B8B56D-77AA-4816-87BE-3836C40B839D}">
      <dgm:prSet/>
      <dgm:spPr/>
      <dgm:t>
        <a:bodyPr/>
        <a:lstStyle/>
        <a:p>
          <a:endParaRPr lang="ru-RU"/>
        </a:p>
      </dgm:t>
    </dgm:pt>
    <dgm:pt modelId="{5020B312-C5F9-40F5-9BCA-ED88492370D8}">
      <dgm:prSet phldrT="[Текст]" custT="1"/>
      <dgm:spPr>
        <a:gradFill rotWithShape="0">
          <a:gsLst>
            <a:gs pos="0">
              <a:schemeClr val="bg1">
                <a:lumMod val="50000"/>
              </a:schemeClr>
            </a:gs>
            <a:gs pos="80000">
              <a:schemeClr val="bg1">
                <a:lumMod val="65000"/>
              </a:schemeClr>
            </a:gs>
            <a:gs pos="100000">
              <a:schemeClr val="bg1">
                <a:lumMod val="85000"/>
              </a:schemeClr>
            </a:gs>
          </a:gsLst>
        </a:gradFill>
      </dgm:spPr>
      <dgm:t>
        <a:bodyPr/>
        <a:lstStyle/>
        <a:p>
          <a:pPr algn="ctr"/>
          <a:r>
            <a:rPr lang="uk-UA" sz="1400" dirty="0" smtClean="0"/>
            <a:t>Капітальний ремонт житлового фонду – 207,0 млн.грн.</a:t>
          </a:r>
          <a:endParaRPr lang="ru-RU" sz="1400" dirty="0"/>
        </a:p>
      </dgm:t>
    </dgm:pt>
    <dgm:pt modelId="{00C87818-0457-45B4-BFF9-76318486ED5B}" type="parTrans" cxnId="{F78C32C3-8082-4438-BA02-86DF69693BFC}">
      <dgm:prSet/>
      <dgm:spPr/>
      <dgm:t>
        <a:bodyPr/>
        <a:lstStyle/>
        <a:p>
          <a:endParaRPr lang="ru-RU"/>
        </a:p>
      </dgm:t>
    </dgm:pt>
    <dgm:pt modelId="{E5D4B2D8-DB15-468C-B9CE-97D191F47F02}" type="sibTrans" cxnId="{F78C32C3-8082-4438-BA02-86DF69693BFC}">
      <dgm:prSet/>
      <dgm:spPr/>
      <dgm:t>
        <a:bodyPr/>
        <a:lstStyle/>
        <a:p>
          <a:endParaRPr lang="ru-RU"/>
        </a:p>
      </dgm:t>
    </dgm:pt>
    <dgm:pt modelId="{49FE6818-72BA-491F-8599-7CDC8E8AE916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80000">
              <a:schemeClr val="bg2">
                <a:lumMod val="60000"/>
                <a:lumOff val="4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</a:gradFill>
      </dgm:spPr>
      <dgm:t>
        <a:bodyPr/>
        <a:lstStyle/>
        <a:p>
          <a:pPr algn="ctr"/>
          <a:r>
            <a:rPr lang="uk-UA" sz="1400" dirty="0" smtClean="0"/>
            <a:t>Капітальний ремонт ліфтів – </a:t>
          </a:r>
        </a:p>
        <a:p>
          <a:pPr algn="ctr"/>
          <a:r>
            <a:rPr lang="uk-UA" sz="1400" dirty="0" smtClean="0"/>
            <a:t>39,8 млн.грн.</a:t>
          </a:r>
          <a:endParaRPr lang="ru-RU" sz="1400" dirty="0"/>
        </a:p>
      </dgm:t>
    </dgm:pt>
    <dgm:pt modelId="{4207F69F-BFFF-4747-998F-0AB473933343}" type="parTrans" cxnId="{E39DCBC8-FC1A-42BD-AB20-5F004C1C8268}">
      <dgm:prSet/>
      <dgm:spPr/>
      <dgm:t>
        <a:bodyPr/>
        <a:lstStyle/>
        <a:p>
          <a:endParaRPr lang="ru-RU"/>
        </a:p>
      </dgm:t>
    </dgm:pt>
    <dgm:pt modelId="{38621D0D-BDB1-42BC-95CB-096E38D05A8C}" type="sibTrans" cxnId="{E39DCBC8-FC1A-42BD-AB20-5F004C1C8268}">
      <dgm:prSet/>
      <dgm:spPr/>
      <dgm:t>
        <a:bodyPr/>
        <a:lstStyle/>
        <a:p>
          <a:endParaRPr lang="ru-RU"/>
        </a:p>
      </dgm:t>
    </dgm:pt>
    <dgm:pt modelId="{BB41426E-5565-42C3-A065-B0C4FF6C0C1B}">
      <dgm:prSet phldrT="[Текст]" custT="1"/>
      <dgm:spPr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lumMod val="90000"/>
              </a:schemeClr>
            </a:gs>
            <a:gs pos="100000">
              <a:schemeClr val="accent1"/>
            </a:gs>
          </a:gsLst>
        </a:gradFill>
      </dgm:spPr>
      <dgm:t>
        <a:bodyPr/>
        <a:lstStyle/>
        <a:p>
          <a:pPr algn="ctr"/>
          <a:r>
            <a:rPr lang="uk-UA" sz="1400" dirty="0" smtClean="0"/>
            <a:t>Встановлення засобів обліку теплової енергії – 4,4 млн.грн.</a:t>
          </a:r>
          <a:endParaRPr lang="ru-RU" sz="1400" dirty="0"/>
        </a:p>
      </dgm:t>
    </dgm:pt>
    <dgm:pt modelId="{14521CD8-F62F-4353-A778-B6964E3D9529}" type="parTrans" cxnId="{32A3144B-559F-41C7-9AF9-09482A41D9EC}">
      <dgm:prSet/>
      <dgm:spPr/>
      <dgm:t>
        <a:bodyPr/>
        <a:lstStyle/>
        <a:p>
          <a:endParaRPr lang="ru-RU"/>
        </a:p>
      </dgm:t>
    </dgm:pt>
    <dgm:pt modelId="{3802CD11-4BDC-4D0A-A1DC-57E41D9FA838}" type="sibTrans" cxnId="{32A3144B-559F-41C7-9AF9-09482A41D9EC}">
      <dgm:prSet/>
      <dgm:spPr/>
      <dgm:t>
        <a:bodyPr/>
        <a:lstStyle/>
        <a:p>
          <a:endParaRPr lang="ru-RU"/>
        </a:p>
      </dgm:t>
    </dgm:pt>
    <dgm:pt modelId="{DE9A057D-FA81-4B58-938E-F76DC6FE51E9}">
      <dgm:prSet phldrT="[Текст]"/>
      <dgm:spPr/>
      <dgm:t>
        <a:bodyPr/>
        <a:lstStyle/>
        <a:p>
          <a:endParaRPr lang="ru-RU" dirty="0"/>
        </a:p>
      </dgm:t>
    </dgm:pt>
    <dgm:pt modelId="{92E31AAC-A827-40E6-9E12-6BDEF1B42F65}" type="parTrans" cxnId="{5EF68715-BC8D-4D93-95D5-3C1750CB7F36}">
      <dgm:prSet/>
      <dgm:spPr/>
      <dgm:t>
        <a:bodyPr/>
        <a:lstStyle/>
        <a:p>
          <a:endParaRPr lang="ru-RU"/>
        </a:p>
      </dgm:t>
    </dgm:pt>
    <dgm:pt modelId="{1C292450-2D18-4EC8-AF32-6EABEB375985}" type="sibTrans" cxnId="{5EF68715-BC8D-4D93-95D5-3C1750CB7F36}">
      <dgm:prSet/>
      <dgm:spPr/>
      <dgm:t>
        <a:bodyPr/>
        <a:lstStyle/>
        <a:p>
          <a:endParaRPr lang="ru-RU"/>
        </a:p>
      </dgm:t>
    </dgm:pt>
    <dgm:pt modelId="{7784FC36-B01C-4627-9EFA-B1401F94F9EC}">
      <dgm:prSet phldrT="[Текст]" custT="1"/>
      <dgm:spPr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lumMod val="90000"/>
              </a:schemeClr>
            </a:gs>
            <a:gs pos="100000">
              <a:schemeClr val="accent1"/>
            </a:gs>
          </a:gsLst>
        </a:gradFill>
      </dgm:spPr>
      <dgm:t>
        <a:bodyPr/>
        <a:lstStyle/>
        <a:p>
          <a:pPr algn="ctr"/>
          <a:r>
            <a:rPr lang="uk-UA" sz="1400" dirty="0" smtClean="0"/>
            <a:t>Капітальний ремонт будинків ОСББ – 162,2 млн.грн.*</a:t>
          </a:r>
          <a:endParaRPr lang="ru-RU" sz="1400" dirty="0"/>
        </a:p>
      </dgm:t>
    </dgm:pt>
    <dgm:pt modelId="{7E614951-A895-4C37-B3DF-F7E1C23134CE}" type="parTrans" cxnId="{236C89CB-AFCE-4F56-8D9A-78B173F638A9}">
      <dgm:prSet/>
      <dgm:spPr/>
      <dgm:t>
        <a:bodyPr/>
        <a:lstStyle/>
        <a:p>
          <a:endParaRPr lang="ru-RU"/>
        </a:p>
      </dgm:t>
    </dgm:pt>
    <dgm:pt modelId="{DF8628CF-9FDD-4C21-BCE9-017777F48B67}" type="sibTrans" cxnId="{236C89CB-AFCE-4F56-8D9A-78B173F638A9}">
      <dgm:prSet/>
      <dgm:spPr/>
      <dgm:t>
        <a:bodyPr/>
        <a:lstStyle/>
        <a:p>
          <a:endParaRPr lang="ru-RU"/>
        </a:p>
      </dgm:t>
    </dgm:pt>
    <dgm:pt modelId="{51BE90EC-649B-4F08-9168-83F4D7AC9A71}" type="pres">
      <dgm:prSet presAssocID="{78CB72E6-4238-48E6-A919-FDDFA82C927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151479-C8F0-4766-AA91-3DA8D92C57C4}" type="pres">
      <dgm:prSet presAssocID="{8BF0B178-7F1F-42D6-950A-DCBA5AF9FEE6}" presName="centerShape" presStyleLbl="node0" presStyleIdx="0" presStyleCnt="1"/>
      <dgm:spPr/>
      <dgm:t>
        <a:bodyPr/>
        <a:lstStyle/>
        <a:p>
          <a:endParaRPr lang="ru-RU"/>
        </a:p>
      </dgm:t>
    </dgm:pt>
    <dgm:pt modelId="{FD2B9C4A-098F-46D3-A253-FDEE78934455}" type="pres">
      <dgm:prSet presAssocID="{00C87818-0457-45B4-BFF9-76318486ED5B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8D5D2082-DAD6-4467-B3BC-C413E5BEE94B}" type="pres">
      <dgm:prSet presAssocID="{5020B312-C5F9-40F5-9BCA-ED88492370D8}" presName="node" presStyleLbl="node1" presStyleIdx="0" presStyleCnt="4" custRadScaleRad="105920" custRadScaleInc="-1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3D65E-6099-4886-A6A2-C6A695F91B9E}" type="pres">
      <dgm:prSet presAssocID="{7E614951-A895-4C37-B3DF-F7E1C23134CE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65801FB1-7C62-41AB-99D7-EE462B349472}" type="pres">
      <dgm:prSet presAssocID="{7784FC36-B01C-4627-9EFA-B1401F94F9E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E8E72-FEBB-4F2D-989D-1DDE651DD829}" type="pres">
      <dgm:prSet presAssocID="{4207F69F-BFFF-4747-998F-0AB473933343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8A385A4D-5BC5-4740-8568-14A25D51AF55}" type="pres">
      <dgm:prSet presAssocID="{49FE6818-72BA-491F-8599-7CDC8E8AE91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F189C9-3470-421D-9AFF-4FB841C9730F}" type="pres">
      <dgm:prSet presAssocID="{14521CD8-F62F-4353-A778-B6964E3D9529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DE1F2927-9841-4CCA-B01A-8B7C370F2389}" type="pres">
      <dgm:prSet presAssocID="{BB41426E-5565-42C3-A065-B0C4FF6C0C1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6C89CB-AFCE-4F56-8D9A-78B173F638A9}" srcId="{8BF0B178-7F1F-42D6-950A-DCBA5AF9FEE6}" destId="{7784FC36-B01C-4627-9EFA-B1401F94F9EC}" srcOrd="1" destOrd="0" parTransId="{7E614951-A895-4C37-B3DF-F7E1C23134CE}" sibTransId="{DF8628CF-9FDD-4C21-BCE9-017777F48B67}"/>
    <dgm:cxn modelId="{C383E432-DF30-48EB-B0ED-675358BB7132}" type="presOf" srcId="{8BF0B178-7F1F-42D6-950A-DCBA5AF9FEE6}" destId="{F8151479-C8F0-4766-AA91-3DA8D92C57C4}" srcOrd="0" destOrd="0" presId="urn:microsoft.com/office/officeart/2005/8/layout/radial4"/>
    <dgm:cxn modelId="{E39DCBC8-FC1A-42BD-AB20-5F004C1C8268}" srcId="{8BF0B178-7F1F-42D6-950A-DCBA5AF9FEE6}" destId="{49FE6818-72BA-491F-8599-7CDC8E8AE916}" srcOrd="2" destOrd="0" parTransId="{4207F69F-BFFF-4747-998F-0AB473933343}" sibTransId="{38621D0D-BDB1-42BC-95CB-096E38D05A8C}"/>
    <dgm:cxn modelId="{5EF68715-BC8D-4D93-95D5-3C1750CB7F36}" srcId="{78CB72E6-4238-48E6-A919-FDDFA82C927F}" destId="{DE9A057D-FA81-4B58-938E-F76DC6FE51E9}" srcOrd="1" destOrd="0" parTransId="{92E31AAC-A827-40E6-9E12-6BDEF1B42F65}" sibTransId="{1C292450-2D18-4EC8-AF32-6EABEB375985}"/>
    <dgm:cxn modelId="{8F0FD3E4-BECE-442B-9D70-562530AD7310}" type="presOf" srcId="{14521CD8-F62F-4353-A778-B6964E3D9529}" destId="{CDF189C9-3470-421D-9AFF-4FB841C9730F}" srcOrd="0" destOrd="0" presId="urn:microsoft.com/office/officeart/2005/8/layout/radial4"/>
    <dgm:cxn modelId="{CD2F58C8-5343-4B43-A56B-D3BD38483001}" type="presOf" srcId="{00C87818-0457-45B4-BFF9-76318486ED5B}" destId="{FD2B9C4A-098F-46D3-A253-FDEE78934455}" srcOrd="0" destOrd="0" presId="urn:microsoft.com/office/officeart/2005/8/layout/radial4"/>
    <dgm:cxn modelId="{9F0E03C9-118F-4E7D-9D79-6357D19F69CA}" type="presOf" srcId="{4207F69F-BFFF-4747-998F-0AB473933343}" destId="{1C8E8E72-FEBB-4F2D-989D-1DDE651DD829}" srcOrd="0" destOrd="0" presId="urn:microsoft.com/office/officeart/2005/8/layout/radial4"/>
    <dgm:cxn modelId="{32A3144B-559F-41C7-9AF9-09482A41D9EC}" srcId="{8BF0B178-7F1F-42D6-950A-DCBA5AF9FEE6}" destId="{BB41426E-5565-42C3-A065-B0C4FF6C0C1B}" srcOrd="3" destOrd="0" parTransId="{14521CD8-F62F-4353-A778-B6964E3D9529}" sibTransId="{3802CD11-4BDC-4D0A-A1DC-57E41D9FA838}"/>
    <dgm:cxn modelId="{CB656520-D89C-4FC1-A262-BBBFB8811ACF}" type="presOf" srcId="{49FE6818-72BA-491F-8599-7CDC8E8AE916}" destId="{8A385A4D-5BC5-4740-8568-14A25D51AF55}" srcOrd="0" destOrd="0" presId="urn:microsoft.com/office/officeart/2005/8/layout/radial4"/>
    <dgm:cxn modelId="{CB35A446-6D2B-4B57-9535-34BE4392AFC3}" type="presOf" srcId="{5020B312-C5F9-40F5-9BCA-ED88492370D8}" destId="{8D5D2082-DAD6-4467-B3BC-C413E5BEE94B}" srcOrd="0" destOrd="0" presId="urn:microsoft.com/office/officeart/2005/8/layout/radial4"/>
    <dgm:cxn modelId="{C251D718-A63B-4702-BD39-AE6666544FFB}" type="presOf" srcId="{BB41426E-5565-42C3-A065-B0C4FF6C0C1B}" destId="{DE1F2927-9841-4CCA-B01A-8B7C370F2389}" srcOrd="0" destOrd="0" presId="urn:microsoft.com/office/officeart/2005/8/layout/radial4"/>
    <dgm:cxn modelId="{900BAC9B-9352-40BF-9A01-57688031F8B1}" type="presOf" srcId="{78CB72E6-4238-48E6-A919-FDDFA82C927F}" destId="{51BE90EC-649B-4F08-9168-83F4D7AC9A71}" srcOrd="0" destOrd="0" presId="urn:microsoft.com/office/officeart/2005/8/layout/radial4"/>
    <dgm:cxn modelId="{24B8B56D-77AA-4816-87BE-3836C40B839D}" srcId="{78CB72E6-4238-48E6-A919-FDDFA82C927F}" destId="{8BF0B178-7F1F-42D6-950A-DCBA5AF9FEE6}" srcOrd="0" destOrd="0" parTransId="{1646F128-566E-4A93-AEB4-1C8A90CC7CB9}" sibTransId="{742B2E76-E8D1-456D-B1C8-6EB57030BFB4}"/>
    <dgm:cxn modelId="{B60B50A8-05A0-409F-9E8B-66C3CB083059}" type="presOf" srcId="{7E614951-A895-4C37-B3DF-F7E1C23134CE}" destId="{7C23D65E-6099-4886-A6A2-C6A695F91B9E}" srcOrd="0" destOrd="0" presId="urn:microsoft.com/office/officeart/2005/8/layout/radial4"/>
    <dgm:cxn modelId="{F78C32C3-8082-4438-BA02-86DF69693BFC}" srcId="{8BF0B178-7F1F-42D6-950A-DCBA5AF9FEE6}" destId="{5020B312-C5F9-40F5-9BCA-ED88492370D8}" srcOrd="0" destOrd="0" parTransId="{00C87818-0457-45B4-BFF9-76318486ED5B}" sibTransId="{E5D4B2D8-DB15-468C-B9CE-97D191F47F02}"/>
    <dgm:cxn modelId="{047FA404-D924-48A4-8EA6-5593C9A5DFF1}" type="presOf" srcId="{7784FC36-B01C-4627-9EFA-B1401F94F9EC}" destId="{65801FB1-7C62-41AB-99D7-EE462B349472}" srcOrd="0" destOrd="0" presId="urn:microsoft.com/office/officeart/2005/8/layout/radial4"/>
    <dgm:cxn modelId="{1606ED27-FC75-49E0-B929-6FAEE9144AF7}" type="presParOf" srcId="{51BE90EC-649B-4F08-9168-83F4D7AC9A71}" destId="{F8151479-C8F0-4766-AA91-3DA8D92C57C4}" srcOrd="0" destOrd="0" presId="urn:microsoft.com/office/officeart/2005/8/layout/radial4"/>
    <dgm:cxn modelId="{3979F9EC-D35F-4DC9-9A7F-EB9B6B0BA7F9}" type="presParOf" srcId="{51BE90EC-649B-4F08-9168-83F4D7AC9A71}" destId="{FD2B9C4A-098F-46D3-A253-FDEE78934455}" srcOrd="1" destOrd="0" presId="urn:microsoft.com/office/officeart/2005/8/layout/radial4"/>
    <dgm:cxn modelId="{B92210C0-27C4-4F13-8EAD-7788930ED7E6}" type="presParOf" srcId="{51BE90EC-649B-4F08-9168-83F4D7AC9A71}" destId="{8D5D2082-DAD6-4467-B3BC-C413E5BEE94B}" srcOrd="2" destOrd="0" presId="urn:microsoft.com/office/officeart/2005/8/layout/radial4"/>
    <dgm:cxn modelId="{856C9845-465E-48F1-AD01-4E8462BD1B41}" type="presParOf" srcId="{51BE90EC-649B-4F08-9168-83F4D7AC9A71}" destId="{7C23D65E-6099-4886-A6A2-C6A695F91B9E}" srcOrd="3" destOrd="0" presId="urn:microsoft.com/office/officeart/2005/8/layout/radial4"/>
    <dgm:cxn modelId="{2D336811-81F0-4308-800B-437094874895}" type="presParOf" srcId="{51BE90EC-649B-4F08-9168-83F4D7AC9A71}" destId="{65801FB1-7C62-41AB-99D7-EE462B349472}" srcOrd="4" destOrd="0" presId="urn:microsoft.com/office/officeart/2005/8/layout/radial4"/>
    <dgm:cxn modelId="{64FA80EF-AB18-46F1-8649-33F1A8910586}" type="presParOf" srcId="{51BE90EC-649B-4F08-9168-83F4D7AC9A71}" destId="{1C8E8E72-FEBB-4F2D-989D-1DDE651DD829}" srcOrd="5" destOrd="0" presId="urn:microsoft.com/office/officeart/2005/8/layout/radial4"/>
    <dgm:cxn modelId="{6872EABE-3C4B-4F78-A867-B7A3639D0730}" type="presParOf" srcId="{51BE90EC-649B-4F08-9168-83F4D7AC9A71}" destId="{8A385A4D-5BC5-4740-8568-14A25D51AF55}" srcOrd="6" destOrd="0" presId="urn:microsoft.com/office/officeart/2005/8/layout/radial4"/>
    <dgm:cxn modelId="{D85D2A63-9DFC-4229-AF6A-DA0398DD8C8B}" type="presParOf" srcId="{51BE90EC-649B-4F08-9168-83F4D7AC9A71}" destId="{CDF189C9-3470-421D-9AFF-4FB841C9730F}" srcOrd="7" destOrd="0" presId="urn:microsoft.com/office/officeart/2005/8/layout/radial4"/>
    <dgm:cxn modelId="{FFD96B3D-ADEA-4A68-870C-2409A05D14ED}" type="presParOf" srcId="{51BE90EC-649B-4F08-9168-83F4D7AC9A71}" destId="{DE1F2927-9841-4CCA-B01A-8B7C370F2389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151479-C8F0-4766-AA91-3DA8D92C57C4}">
      <dsp:nvSpPr>
        <dsp:cNvPr id="0" name=""/>
        <dsp:cNvSpPr/>
      </dsp:nvSpPr>
      <dsp:spPr>
        <a:xfrm>
          <a:off x="2814165" y="2099894"/>
          <a:ext cx="2004517" cy="2004517"/>
        </a:xfrm>
        <a:prstGeom prst="ellipse">
          <a:avLst/>
        </a:prstGeom>
        <a:gradFill rotWithShape="0">
          <a:gsLst>
            <a:gs pos="0">
              <a:schemeClr val="bg2">
                <a:lumMod val="60000"/>
                <a:lumOff val="40000"/>
              </a:schemeClr>
            </a:gs>
            <a:gs pos="80000">
              <a:schemeClr val="accent1">
                <a:lumMod val="75000"/>
              </a:schemeClr>
            </a:gs>
            <a:gs pos="100000">
              <a:schemeClr val="accent1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413,4 млн.грн.</a:t>
          </a:r>
          <a:endParaRPr lang="ru-RU" sz="2800" kern="1200" dirty="0"/>
        </a:p>
      </dsp:txBody>
      <dsp:txXfrm>
        <a:off x="2814165" y="2099894"/>
        <a:ext cx="2004517" cy="2004517"/>
      </dsp:txXfrm>
    </dsp:sp>
    <dsp:sp modelId="{FD2B9C4A-098F-46D3-A253-FDEE78934455}">
      <dsp:nvSpPr>
        <dsp:cNvPr id="0" name=""/>
        <dsp:cNvSpPr/>
      </dsp:nvSpPr>
      <dsp:spPr>
        <a:xfrm rot="11669220">
          <a:off x="1142145" y="2337104"/>
          <a:ext cx="1637640" cy="57128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5D2082-DAD6-4467-B3BC-C413E5BEE94B}">
      <dsp:nvSpPr>
        <dsp:cNvPr id="0" name=""/>
        <dsp:cNvSpPr/>
      </dsp:nvSpPr>
      <dsp:spPr>
        <a:xfrm>
          <a:off x="216034" y="1656195"/>
          <a:ext cx="1904291" cy="15234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bg1">
                <a:lumMod val="50000"/>
              </a:schemeClr>
            </a:gs>
            <a:gs pos="80000">
              <a:schemeClr val="bg1">
                <a:lumMod val="65000"/>
              </a:schemeClr>
            </a:gs>
            <a:gs pos="100000">
              <a:schemeClr val="bg1">
                <a:lumMod val="8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Капітальний ремонт житлового фонду – 207,0 млн.грн.</a:t>
          </a:r>
          <a:endParaRPr lang="ru-RU" sz="1400" kern="1200" dirty="0"/>
        </a:p>
      </dsp:txBody>
      <dsp:txXfrm>
        <a:off x="216034" y="1656195"/>
        <a:ext cx="1904291" cy="1523432"/>
      </dsp:txXfrm>
    </dsp:sp>
    <dsp:sp modelId="{7C23D65E-6099-4886-A6A2-C6A695F91B9E}">
      <dsp:nvSpPr>
        <dsp:cNvPr id="0" name=""/>
        <dsp:cNvSpPr/>
      </dsp:nvSpPr>
      <dsp:spPr>
        <a:xfrm rot="14700000">
          <a:off x="2294015" y="1152754"/>
          <a:ext cx="1493174" cy="57128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801FB1-7C62-41AB-99D7-EE462B349472}">
      <dsp:nvSpPr>
        <dsp:cNvPr id="0" name=""/>
        <dsp:cNvSpPr/>
      </dsp:nvSpPr>
      <dsp:spPr>
        <a:xfrm>
          <a:off x="1772935" y="44"/>
          <a:ext cx="1904291" cy="15234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lumMod val="90000"/>
              </a:schemeClr>
            </a:gs>
            <a:gs pos="100000">
              <a:schemeClr val="accent1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Капітальний ремонт будинків ОСББ – 162,2 млн.грн.*</a:t>
          </a:r>
          <a:endParaRPr lang="ru-RU" sz="1400" kern="1200" dirty="0"/>
        </a:p>
      </dsp:txBody>
      <dsp:txXfrm>
        <a:off x="1772935" y="44"/>
        <a:ext cx="1904291" cy="1523432"/>
      </dsp:txXfrm>
    </dsp:sp>
    <dsp:sp modelId="{1C8E8E72-FEBB-4F2D-989D-1DDE651DD829}">
      <dsp:nvSpPr>
        <dsp:cNvPr id="0" name=""/>
        <dsp:cNvSpPr/>
      </dsp:nvSpPr>
      <dsp:spPr>
        <a:xfrm rot="17700000">
          <a:off x="3845658" y="1152754"/>
          <a:ext cx="1493174" cy="57128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385A4D-5BC5-4740-8568-14A25D51AF55}">
      <dsp:nvSpPr>
        <dsp:cNvPr id="0" name=""/>
        <dsp:cNvSpPr/>
      </dsp:nvSpPr>
      <dsp:spPr>
        <a:xfrm>
          <a:off x="3955621" y="44"/>
          <a:ext cx="1904291" cy="15234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80000">
              <a:schemeClr val="bg2">
                <a:lumMod val="60000"/>
                <a:lumOff val="4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Капітальний ремонт ліфтів –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39,8 млн.грн.</a:t>
          </a:r>
          <a:endParaRPr lang="ru-RU" sz="1400" kern="1200" dirty="0"/>
        </a:p>
      </dsp:txBody>
      <dsp:txXfrm>
        <a:off x="3955621" y="44"/>
        <a:ext cx="1904291" cy="1523432"/>
      </dsp:txXfrm>
    </dsp:sp>
    <dsp:sp modelId="{CDF189C9-3470-421D-9AFF-4FB841C9730F}">
      <dsp:nvSpPr>
        <dsp:cNvPr id="0" name=""/>
        <dsp:cNvSpPr/>
      </dsp:nvSpPr>
      <dsp:spPr>
        <a:xfrm rot="20700000">
          <a:off x="4843035" y="2341382"/>
          <a:ext cx="1493174" cy="57128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1F2927-9841-4CCA-B01A-8B7C370F2389}">
      <dsp:nvSpPr>
        <dsp:cNvPr id="0" name=""/>
        <dsp:cNvSpPr/>
      </dsp:nvSpPr>
      <dsp:spPr>
        <a:xfrm>
          <a:off x="5358624" y="1672078"/>
          <a:ext cx="1904291" cy="15234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lumMod val="90000"/>
              </a:schemeClr>
            </a:gs>
            <a:gs pos="100000">
              <a:schemeClr val="accent1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Встановлення засобів обліку теплової енергії – 4,4 млн.грн.</a:t>
          </a:r>
          <a:endParaRPr lang="ru-RU" sz="1400" kern="1200" dirty="0"/>
        </a:p>
      </dsp:txBody>
      <dsp:txXfrm>
        <a:off x="5358624" y="1672078"/>
        <a:ext cx="1904291" cy="1523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0.11405</cdr:x>
      <cdr:y>0.01008</cdr:y>
    </cdr:from>
    <cdr:to>
      <cdr:x>0.92072</cdr:x>
      <cdr:y>0.14028</cdr:y>
    </cdr:to>
    <cdr:sp macro="" textlink="">
      <cdr:nvSpPr>
        <cdr:cNvPr id="2" name="TextBox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781051" y="47910"/>
          <a:ext cx="5524500" cy="6188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500" b="0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0.94068</cdr:x>
      <cdr:y>0.48988</cdr:y>
    </cdr:from>
    <cdr:to>
      <cdr:x>1</cdr:x>
      <cdr:y>0.60155</cdr:y>
    </cdr:to>
    <cdr:sp macro="" textlink="">
      <cdr:nvSpPr>
        <cdr:cNvPr id="2" name="TextBox 10"/>
        <cdr:cNvSpPr txBox="1"/>
      </cdr:nvSpPr>
      <cdr:spPr>
        <a:xfrm xmlns:a="http://schemas.openxmlformats.org/drawingml/2006/main">
          <a:off x="7992888" y="1080120"/>
          <a:ext cx="504056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uk-UA" sz="1000" dirty="0" smtClean="0"/>
            <a:t>2018</a:t>
          </a:r>
          <a:endParaRPr lang="ru-RU" sz="10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0.46445</cdr:x>
      <cdr:y>0.17647</cdr:y>
    </cdr:from>
    <cdr:to>
      <cdr:x>0.5835</cdr:x>
      <cdr:y>0.49905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1404664" y="432048"/>
          <a:ext cx="360047" cy="789763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0.20075</cdr:x>
      <cdr:y>0.61224</cdr:y>
    </cdr:from>
    <cdr:to>
      <cdr:x>0.30447</cdr:x>
      <cdr:y>0.68057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835696" y="2160239"/>
          <a:ext cx="948416" cy="24109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ru-RU" sz="1800" b="1" dirty="0">
              <a:solidFill>
                <a:schemeClr val="bg1"/>
              </a:solidFill>
            </a:rPr>
            <a:t>1292,2</a:t>
          </a:r>
        </a:p>
      </cdr:txBody>
    </cdr:sp>
  </cdr:relSizeAnchor>
  <cdr:relSizeAnchor xmlns:cdr="http://schemas.openxmlformats.org/drawingml/2006/chartDrawing">
    <cdr:from>
      <cdr:x>0.45275</cdr:x>
      <cdr:y>0.44898</cdr:y>
    </cdr:from>
    <cdr:to>
      <cdr:x>0.55514</cdr:x>
      <cdr:y>0.51669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139952" y="1584175"/>
          <a:ext cx="936255" cy="23890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</a:rPr>
            <a:t>1937,9</a:t>
          </a:r>
        </a:p>
      </cdr:txBody>
    </cdr:sp>
  </cdr:relSizeAnchor>
  <cdr:relSizeAnchor xmlns:cdr="http://schemas.openxmlformats.org/drawingml/2006/chartDrawing">
    <cdr:from>
      <cdr:x>0.56782</cdr:x>
      <cdr:y>0.42969</cdr:y>
    </cdr:from>
    <cdr:to>
      <cdr:x>0.67154</cdr:x>
      <cdr:y>0.50948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067175" y="1976810"/>
          <a:ext cx="742949" cy="3670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noAutofit/>
        </a:bodyPr>
        <a:lstStyle xmlns:a="http://schemas.openxmlformats.org/drawingml/2006/main"/>
        <a:p xmlns:a="http://schemas.openxmlformats.org/drawingml/2006/main">
          <a:pPr algn="ctr"/>
          <a:r>
            <a:rPr lang="ru-RU" sz="1400" b="1">
              <a:solidFill>
                <a:schemeClr val="bg1"/>
              </a:solidFill>
            </a:rPr>
            <a:t>2487,4</a:t>
          </a:r>
        </a:p>
      </cdr:txBody>
    </cdr:sp>
  </cdr:relSizeAnchor>
  <cdr:relSizeAnchor xmlns:cdr="http://schemas.openxmlformats.org/drawingml/2006/chartDrawing">
    <cdr:from>
      <cdr:x>0.70539</cdr:x>
      <cdr:y>0.4772</cdr:y>
    </cdr:from>
    <cdr:to>
      <cdr:x>0.80924</cdr:x>
      <cdr:y>0.54127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450131" y="1683738"/>
          <a:ext cx="949604" cy="226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>
          <a:noAutofit/>
        </a:bodyPr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</a:rPr>
            <a:t>3132,1</a:t>
          </a:r>
        </a:p>
      </cdr:txBody>
    </cdr:sp>
  </cdr:relSizeAnchor>
  <cdr:relSizeAnchor xmlns:cdr="http://schemas.openxmlformats.org/drawingml/2006/chartDrawing">
    <cdr:from>
      <cdr:x>0.23225</cdr:x>
      <cdr:y>0.14286</cdr:y>
    </cdr:from>
    <cdr:to>
      <cdr:x>0.49672</cdr:x>
      <cdr:y>0.30565</cdr:y>
    </cdr:to>
    <cdr:sp macro="" textlink="">
      <cdr:nvSpPr>
        <cdr:cNvPr id="13" name="Прямая соединительная линия 12"/>
        <cdr:cNvSpPr/>
      </cdr:nvSpPr>
      <cdr:spPr>
        <a:xfrm xmlns:a="http://schemas.openxmlformats.org/drawingml/2006/main" flipV="1">
          <a:off x="2123728" y="504055"/>
          <a:ext cx="2418247" cy="574388"/>
        </a:xfrm>
        <a:prstGeom xmlns:a="http://schemas.openxmlformats.org/drawingml/2006/main" prst="line">
          <a:avLst/>
        </a:prstGeom>
        <a:ln xmlns:a="http://schemas.openxmlformats.org/drawingml/2006/main" w="76200">
          <a:solidFill>
            <a:schemeClr val="bg1">
              <a:lumMod val="50000"/>
            </a:schemeClr>
          </a:solidFill>
          <a:headEnd type="oval"/>
          <a:tailEnd type="oval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</cdr:x>
      <cdr:y>0.14286</cdr:y>
    </cdr:from>
    <cdr:to>
      <cdr:x>0.7562</cdr:x>
      <cdr:y>0.18937</cdr:y>
    </cdr:to>
    <cdr:sp macro="" textlink="">
      <cdr:nvSpPr>
        <cdr:cNvPr id="15" name="Прямая соединительная линия 14"/>
        <cdr:cNvSpPr/>
      </cdr:nvSpPr>
      <cdr:spPr>
        <a:xfrm xmlns:a="http://schemas.openxmlformats.org/drawingml/2006/main">
          <a:off x="4572000" y="504055"/>
          <a:ext cx="2342677" cy="164112"/>
        </a:xfrm>
        <a:prstGeom xmlns:a="http://schemas.openxmlformats.org/drawingml/2006/main" prst="line">
          <a:avLst/>
        </a:prstGeom>
        <a:ln xmlns:a="http://schemas.openxmlformats.org/drawingml/2006/main" w="76200">
          <a:solidFill>
            <a:schemeClr val="bg1">
              <a:lumMod val="50000"/>
            </a:schemeClr>
          </a:solidFill>
          <a:headEnd type="oval"/>
          <a:tailEnd type="oval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0.31787</cdr:x>
      <cdr:y>0.42288</cdr:y>
    </cdr:from>
    <cdr:to>
      <cdr:x>0.43357</cdr:x>
      <cdr:y>0.61224</cdr:y>
    </cdr:to>
    <cdr:sp macro="" textlink="">
      <cdr:nvSpPr>
        <cdr:cNvPr id="17" name="Стрелка вправо 16"/>
        <cdr:cNvSpPr/>
      </cdr:nvSpPr>
      <cdr:spPr>
        <a:xfrm xmlns:a="http://schemas.openxmlformats.org/drawingml/2006/main">
          <a:off x="2906601" y="1492081"/>
          <a:ext cx="1057961" cy="668158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accent1">
                  <a:lumMod val="25000"/>
                </a:schemeClr>
              </a:solidFill>
            </a:rPr>
            <a:t>128,4%</a:t>
          </a:r>
          <a:endParaRPr lang="ru-RU" sz="1600" b="1" dirty="0">
            <a:solidFill>
              <a:schemeClr val="accent1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0.57025</cdr:x>
      <cdr:y>0.25581</cdr:y>
    </cdr:from>
    <cdr:to>
      <cdr:x>0.68062</cdr:x>
      <cdr:y>0.42857</cdr:y>
    </cdr:to>
    <cdr:sp macro="" textlink="">
      <cdr:nvSpPr>
        <cdr:cNvPr id="18" name="Стрелка вправо 17"/>
        <cdr:cNvSpPr/>
      </cdr:nvSpPr>
      <cdr:spPr>
        <a:xfrm xmlns:a="http://schemas.openxmlformats.org/drawingml/2006/main">
          <a:off x="5214347" y="902611"/>
          <a:ext cx="1009224" cy="609556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accent1">
                  <a:lumMod val="25000"/>
                </a:schemeClr>
              </a:solidFill>
            </a:rPr>
            <a:t>125,9%</a:t>
          </a:r>
          <a:endParaRPr lang="ru-RU" sz="1600" b="1" dirty="0">
            <a:solidFill>
              <a:schemeClr val="accent1">
                <a:lumMod val="25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0.23595</cdr:x>
      <cdr:y>0.3163</cdr:y>
    </cdr:from>
    <cdr:to>
      <cdr:x>0.43283</cdr:x>
      <cdr:y>0.44845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20319305">
          <a:off x="1146727" y="1307524"/>
          <a:ext cx="956822" cy="546309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5">
            <a:shade val="50000"/>
          </a:schemeClr>
        </a:lnRef>
        <a:fillRef xmlns:a="http://schemas.openxmlformats.org/drawingml/2006/main" idx="1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marL="0" indent="0" algn="ctr"/>
          <a:r>
            <a:rPr lang="ru-RU" sz="1200" b="1" dirty="0">
              <a:solidFill>
                <a:sysClr val="windowText" lastClr="000000"/>
              </a:solidFill>
              <a:latin typeface="+mn-lt"/>
              <a:ea typeface="Verdana" pitchFamily="34" charset="0"/>
              <a:cs typeface="Verdana" pitchFamily="34" charset="0"/>
            </a:rPr>
            <a:t>142,7%</a:t>
          </a:r>
        </a:p>
      </cdr:txBody>
    </cdr:sp>
  </cdr:relSizeAnchor>
  <cdr:relSizeAnchor xmlns:cdr="http://schemas.openxmlformats.org/drawingml/2006/chartDrawing">
    <cdr:from>
      <cdr:x>0.49863</cdr:x>
      <cdr:y>0.2306</cdr:y>
    </cdr:from>
    <cdr:to>
      <cdr:x>0.71207</cdr:x>
      <cdr:y>0.35377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20273165">
          <a:off x="2423378" y="953248"/>
          <a:ext cx="1037321" cy="509177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5">
            <a:shade val="50000"/>
          </a:schemeClr>
        </a:lnRef>
        <a:fillRef xmlns:a="http://schemas.openxmlformats.org/drawingml/2006/main" idx="1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ctr"/>
          <a:r>
            <a:rPr lang="ru-RU" sz="1200" b="1">
              <a:solidFill>
                <a:sysClr val="windowText" lastClr="000000"/>
              </a:solidFill>
              <a:latin typeface="+mn-lt"/>
              <a:ea typeface="Verdana" pitchFamily="34" charset="0"/>
              <a:cs typeface="Verdana" pitchFamily="34" charset="0"/>
            </a:rPr>
            <a:t>135,1%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0.18264</cdr:x>
      <cdr:y>0.3196</cdr:y>
    </cdr:from>
    <cdr:to>
      <cdr:x>0.39032</cdr:x>
      <cdr:y>0.46276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19339322">
          <a:off x="913923" y="1081653"/>
          <a:ext cx="1039239" cy="484504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5">
            <a:shade val="50000"/>
          </a:schemeClr>
        </a:lnRef>
        <a:fillRef xmlns:a="http://schemas.openxmlformats.org/drawingml/2006/main" idx="1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1200" b="1" dirty="0">
              <a:solidFill>
                <a:schemeClr val="accent1">
                  <a:lumMod val="25000"/>
                </a:schemeClr>
              </a:solidFill>
            </a:rPr>
            <a:t>112,4%</a:t>
          </a:r>
          <a:endParaRPr lang="ru-RU" sz="1200" b="1" dirty="0">
            <a:solidFill>
              <a:schemeClr val="accent1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0.54915</cdr:x>
      <cdr:y>0.08279</cdr:y>
    </cdr:from>
    <cdr:to>
      <cdr:x>0.77691</cdr:x>
      <cdr:y>0.23834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883303">
          <a:off x="2747976" y="280190"/>
          <a:ext cx="1139722" cy="526455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5">
            <a:shade val="50000"/>
          </a:schemeClr>
        </a:lnRef>
        <a:fillRef xmlns:a="http://schemas.openxmlformats.org/drawingml/2006/main" idx="1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1200" b="1" dirty="0">
              <a:solidFill>
                <a:schemeClr val="accent1">
                  <a:lumMod val="25000"/>
                </a:schemeClr>
              </a:solidFill>
            </a:rPr>
            <a:t>96,9%</a:t>
          </a:r>
          <a:endParaRPr lang="ru-RU" sz="1200" b="1" dirty="0">
            <a:solidFill>
              <a:schemeClr val="accent1">
                <a:lumMod val="25000"/>
              </a:schemeClr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0.27909</cdr:x>
      <cdr:y>0.25896</cdr:y>
    </cdr:from>
    <cdr:to>
      <cdr:x>0.42682</cdr:x>
      <cdr:y>0.43034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20319305">
          <a:off x="2551980" y="951004"/>
          <a:ext cx="1350858" cy="629378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marL="0" indent="0" algn="ctr"/>
          <a:r>
            <a:rPr lang="ru-RU" sz="1200" b="1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137,5%</a:t>
          </a:r>
        </a:p>
      </cdr:txBody>
    </cdr:sp>
  </cdr:relSizeAnchor>
  <cdr:relSizeAnchor xmlns:cdr="http://schemas.openxmlformats.org/drawingml/2006/chartDrawing">
    <cdr:from>
      <cdr:x>0.56954</cdr:x>
      <cdr:y>0.16454</cdr:y>
    </cdr:from>
    <cdr:to>
      <cdr:x>0.71542</cdr:x>
      <cdr:y>0.32793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20530980">
          <a:off x="5207874" y="604255"/>
          <a:ext cx="1333940" cy="600034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ctr"/>
          <a:r>
            <a:rPr lang="ru-RU" sz="1200" b="1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128%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0.2742</cdr:x>
      <cdr:y>0.26507</cdr:y>
    </cdr:from>
    <cdr:to>
      <cdr:x>0.43757</cdr:x>
      <cdr:y>0.45775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20319305">
          <a:off x="2123376" y="1137973"/>
          <a:ext cx="1265109" cy="827193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marL="0" indent="0" algn="ctr"/>
          <a:r>
            <a:rPr lang="ru-RU" sz="1200" b="1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111,9%</a:t>
          </a:r>
        </a:p>
      </cdr:txBody>
    </cdr:sp>
  </cdr:relSizeAnchor>
  <cdr:relSizeAnchor xmlns:cdr="http://schemas.openxmlformats.org/drawingml/2006/chartDrawing">
    <cdr:from>
      <cdr:x>0.57872</cdr:x>
      <cdr:y>0.14211</cdr:y>
    </cdr:from>
    <cdr:to>
      <cdr:x>0.74485</cdr:x>
      <cdr:y>0.32462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20530980">
          <a:off x="4481513" y="610077"/>
          <a:ext cx="1286488" cy="783559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ctr"/>
          <a:r>
            <a:rPr lang="ru-RU" sz="1200" b="1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100,7%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0.47225</cdr:x>
      <cdr:y>0.10811</cdr:y>
    </cdr:from>
    <cdr:to>
      <cdr:x>0.82941</cdr:x>
      <cdr:y>0.22046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84570" y="288032"/>
          <a:ext cx="3240360" cy="2993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Verdana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Verdana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Verdana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Verdana"/>
            </a:defRPr>
          </a:lvl9pPr>
        </a:lstStyle>
        <a:p xmlns:a="http://schemas.openxmlformats.org/drawingml/2006/main">
          <a:pPr algn="ctr"/>
          <a:r>
            <a:rPr lang="uk-UA" sz="1600" b="1" dirty="0" smtClean="0">
              <a:solidFill>
                <a:srgbClr val="422C16"/>
              </a:solidFill>
              <a:latin typeface="+mn-lt"/>
              <a:cs typeface="Times New Roman" pitchFamily="18" charset="0"/>
            </a:rPr>
            <a:t>+12,9% до 2017 року</a:t>
          </a:r>
          <a:endParaRPr lang="ru-RU" sz="1600" b="1" dirty="0">
            <a:solidFill>
              <a:srgbClr val="422C16"/>
            </a:solidFill>
            <a:latin typeface="+mn-lt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0.34952</cdr:x>
      <cdr:y>0.22178</cdr:y>
    </cdr:from>
    <cdr:to>
      <cdr:x>0.90243</cdr:x>
      <cdr:y>0.33414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547664" y="1224136"/>
          <a:ext cx="2448272" cy="6201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Verdana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Verdana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Verdana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Verdana"/>
            </a:defRPr>
          </a:lvl9pPr>
        </a:lstStyle>
        <a:p xmlns:a="http://schemas.openxmlformats.org/drawingml/2006/main">
          <a:pPr algn="ctr"/>
          <a:r>
            <a:rPr lang="uk-UA" sz="16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Times New Roman" pitchFamily="18" charset="0"/>
            </a:rPr>
            <a:t>+11,8% </a:t>
          </a:r>
        </a:p>
        <a:p xmlns:a="http://schemas.openxmlformats.org/drawingml/2006/main">
          <a:pPr algn="ctr"/>
          <a:r>
            <a:rPr lang="uk-UA" sz="16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Times New Roman" pitchFamily="18" charset="0"/>
            </a:rPr>
            <a:t>до 2017 року</a:t>
          </a:r>
          <a:endParaRPr lang="ru-RU" sz="1600" b="1" dirty="0">
            <a:solidFill>
              <a:schemeClr val="accent1">
                <a:lumMod val="25000"/>
              </a:schemeClr>
            </a:solidFill>
            <a:latin typeface="+mn-lt"/>
            <a:cs typeface="Times New Roman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0.44576</cdr:x>
      <cdr:y>0.40625</cdr:y>
    </cdr:from>
    <cdr:to>
      <cdr:x>0.71405</cdr:x>
      <cdr:y>0.53528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87624" y="936104"/>
          <a:ext cx="714811" cy="297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200" b="1" dirty="0" smtClean="0"/>
            <a:t>+1,2%</a:t>
          </a:r>
          <a:endParaRPr lang="ru-RU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91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E2663631-FF84-4F50-891F-CAFEB1726F7E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1312" tIns="45656" rIns="91312" bIns="4565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5659" cy="496491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CFB2AE89-6058-4FA5-A53C-820C60A66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FDB83-8D76-47E3-A414-3633D3D34BE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72A79-3548-48CF-B63D-5B1E39DD412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8A2BC-96AE-42AE-BA52-C3B3C47D0F3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86769-EA69-4563-A0F6-03B8849CCDB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A8B1E-BB82-4847-AE47-5783C5BDC49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444A2-216A-42CA-B575-5D953236090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5422E-5F7A-4BA4-AC71-F5B1069DE9C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E4D50-278C-4B46-B978-3E77411CD9C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D33CC-822E-41D1-89A6-4686F6D47D9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DDCB8-FCBD-4A17-AFFE-65060A4C70C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28A35-76D0-41EE-8019-5A4322979A1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5040E-7629-4CCA-AA72-4F8413A5777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708967-1BD6-4518-9773-05C89D0D0752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395288" y="548680"/>
            <a:ext cx="5832896" cy="2848570"/>
          </a:xfrm>
          <a:noFill/>
          <a:ln/>
        </p:spPr>
        <p:txBody>
          <a:bodyPr/>
          <a:lstStyle/>
          <a:p>
            <a:pPr algn="l"/>
            <a:r>
              <a:rPr lang="uk-U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Звіт про виконання бюджету міста Запоріжжя за 2018 рік</a:t>
            </a:r>
            <a:endParaRPr lang="es-ES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467544" y="5445224"/>
            <a:ext cx="4752528" cy="864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uk-UA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Департамент фінансової та бюджетної політики Запорізької міської ради</a:t>
            </a:r>
            <a:endParaRPr lang="es-ES" b="1" dirty="0">
              <a:solidFill>
                <a:schemeClr val="bg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58214" y="6643710"/>
            <a:ext cx="785786" cy="214290"/>
          </a:xfrm>
          <a:prstGeom prst="rect">
            <a:avLst/>
          </a:prstGeom>
          <a:solidFill>
            <a:srgbClr val="326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50006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Доходи </a:t>
            </a:r>
            <a:r>
              <a:rPr lang="ru-RU" sz="3200" b="1" dirty="0" err="1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спеціального</a:t>
            </a:r>
            <a:r>
              <a:rPr lang="ru-RU" sz="3200" b="1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фонду </a:t>
            </a:r>
            <a:r>
              <a:rPr lang="ru-RU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бюджету </a:t>
            </a:r>
            <a:endParaRPr lang="ru-RU" sz="3200" b="1" dirty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525344"/>
            <a:ext cx="755576" cy="3326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fld id="{81AA8B1E-BB82-4847-AE47-5783C5BDC490}" type="slidenum">
              <a:rPr lang="es-ES" b="1" smtClean="0"/>
              <a:pPr algn="ctr"/>
              <a:t>10</a:t>
            </a:fld>
            <a:endParaRPr lang="es-ES" b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1071546"/>
          <a:ext cx="878687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4984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Видатки бюджету</a:t>
            </a:r>
            <a:endParaRPr lang="ru-RU" sz="3200" b="1" dirty="0" smtClean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 bwMode="auto">
          <a:xfrm>
            <a:off x="8388424" y="6525344"/>
            <a:ext cx="755576" cy="332656"/>
          </a:xfrm>
          <a:prstGeom prst="rect">
            <a:avLst/>
          </a:prstGeom>
          <a:ln w="952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AA8B1E-BB82-4847-AE47-5783C5BDC490}" type="slidenum">
              <a:rPr kumimoji="0" lang="es-E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071546"/>
          <a:ext cx="885831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60232" y="620688"/>
            <a:ext cx="2376264" cy="432048"/>
          </a:xfrm>
          <a:prstGeom prst="rect">
            <a:avLst/>
          </a:prstGeom>
          <a:ln/>
          <a:effectLst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9 174,4 </a:t>
            </a:r>
            <a:r>
              <a:rPr lang="ru-RU" sz="2000" b="1" dirty="0" err="1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млн.грн</a:t>
            </a:r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7667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Освіта</a:t>
            </a:r>
            <a:endParaRPr lang="ru-RU" sz="3200" b="1" dirty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gray">
          <a:xfrm>
            <a:off x="107504" y="3501008"/>
            <a:ext cx="4427984" cy="324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Aft>
                <a:spcPts val="600"/>
              </a:spcAft>
            </a:pPr>
            <a:r>
              <a:rPr lang="uk-UA" sz="1400" b="1" dirty="0" smtClean="0">
                <a:solidFill>
                  <a:schemeClr val="accent1">
                    <a:lumMod val="25000"/>
                  </a:schemeClr>
                </a:solidFill>
                <a:latin typeface="Arial" charset="0"/>
                <a:cs typeface="Arial" charset="0"/>
              </a:rPr>
              <a:t>Загальна середня освіта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uk-UA" sz="1200" dirty="0" smtClean="0">
                <a:solidFill>
                  <a:schemeClr val="accent1">
                    <a:lumMod val="2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uk-UA" sz="1300" dirty="0" smtClean="0">
                <a:solidFill>
                  <a:schemeClr val="accent1">
                    <a:lumMod val="25000"/>
                  </a:schemeClr>
                </a:solidFill>
                <a:latin typeface="Arial" charset="0"/>
                <a:cs typeface="Arial" charset="0"/>
              </a:rPr>
              <a:t>збільшено кількість класів на 35 од. (1911 дітей), груп продовженого дня – на 34 од. (1075 дітей)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uk-UA" sz="1300" dirty="0" smtClean="0">
                <a:solidFill>
                  <a:schemeClr val="accent1">
                    <a:lumMod val="25000"/>
                  </a:schemeClr>
                </a:solidFill>
                <a:latin typeface="Arial" charset="0"/>
                <a:cs typeface="Arial" charset="0"/>
              </a:rPr>
              <a:t> велись роботи з капремонту (в т.ч. проектні) в 20-ти закладах, відремонтовані спортивні зали в школах №4 та 12, проведені поточні ремонти в 92-х закладах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uk-UA" sz="1300" dirty="0" smtClean="0">
                <a:solidFill>
                  <a:schemeClr val="accent1">
                    <a:lumMod val="25000"/>
                  </a:schemeClr>
                </a:solidFill>
                <a:latin typeface="Arial" charset="0"/>
                <a:cs typeface="Arial" charset="0"/>
              </a:rPr>
              <a:t> продовжувались роботи з реконструкції ліцею "</a:t>
            </a:r>
            <a:r>
              <a:rPr lang="uk-UA" sz="1300" dirty="0" err="1" smtClean="0">
                <a:solidFill>
                  <a:schemeClr val="accent1">
                    <a:lumMod val="25000"/>
                  </a:schemeClr>
                </a:solidFill>
                <a:latin typeface="Arial" charset="0"/>
                <a:cs typeface="Arial" charset="0"/>
              </a:rPr>
              <a:t>Перспектива”</a:t>
            </a:r>
            <a:r>
              <a:rPr lang="uk-UA" sz="1300" dirty="0" smtClean="0">
                <a:solidFill>
                  <a:schemeClr val="accent1">
                    <a:lumMod val="25000"/>
                  </a:schemeClr>
                </a:solidFill>
                <a:latin typeface="Arial" charset="0"/>
                <a:cs typeface="Arial" charset="0"/>
              </a:rPr>
              <a:t> та гімназії №28;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uk-UA" sz="1300" dirty="0" smtClean="0">
                <a:solidFill>
                  <a:schemeClr val="accent1">
                    <a:lumMod val="25000"/>
                  </a:schemeClr>
                </a:solidFill>
                <a:latin typeface="Arial" charset="0"/>
                <a:cs typeface="Arial" charset="0"/>
              </a:rPr>
              <a:t> в рамках реформи </a:t>
            </a:r>
            <a:r>
              <a:rPr lang="uk-UA" sz="1300" dirty="0" err="1" smtClean="0">
                <a:solidFill>
                  <a:schemeClr val="accent1">
                    <a:lumMod val="25000"/>
                  </a:schemeClr>
                </a:solidFill>
                <a:latin typeface="Arial" charset="0"/>
                <a:cs typeface="Arial" charset="0"/>
              </a:rPr>
              <a:t>“Нова</a:t>
            </a:r>
            <a:r>
              <a:rPr lang="uk-UA" sz="1300" dirty="0" smtClean="0">
                <a:solidFill>
                  <a:schemeClr val="accent1">
                    <a:lumMod val="25000"/>
                  </a:schemeClr>
                </a:solidFill>
                <a:latin typeface="Arial" charset="0"/>
                <a:cs typeface="Arial" charset="0"/>
              </a:rPr>
              <a:t> українська </a:t>
            </a:r>
            <a:r>
              <a:rPr lang="uk-UA" sz="1300" dirty="0" err="1" smtClean="0">
                <a:solidFill>
                  <a:schemeClr val="accent1">
                    <a:lumMod val="25000"/>
                  </a:schemeClr>
                </a:solidFill>
                <a:latin typeface="Arial" charset="0"/>
                <a:cs typeface="Arial" charset="0"/>
              </a:rPr>
              <a:t>школа”</a:t>
            </a:r>
            <a:r>
              <a:rPr lang="uk-UA" sz="1300" dirty="0" smtClean="0">
                <a:solidFill>
                  <a:schemeClr val="accent1">
                    <a:lumMod val="25000"/>
                  </a:schemeClr>
                </a:solidFill>
                <a:latin typeface="Arial" charset="0"/>
                <a:cs typeface="Arial" charset="0"/>
              </a:rPr>
              <a:t> для 270 початкових класів було придбано ноутбуки, дидактичні матеріали, сучасні меблі на суму 16,1 млн.грн.;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uk-UA" sz="1300" dirty="0" smtClean="0">
                <a:solidFill>
                  <a:schemeClr val="accent1">
                    <a:lumMod val="25000"/>
                  </a:schemeClr>
                </a:solidFill>
                <a:latin typeface="Arial" charset="0"/>
                <a:cs typeface="Arial" charset="0"/>
              </a:rPr>
              <a:t> встановлено 23 інтерактивні комплекси, </a:t>
            </a:r>
            <a:r>
              <a:rPr lang="uk-UA" sz="1300" dirty="0" err="1" smtClean="0">
                <a:solidFill>
                  <a:schemeClr val="accent1">
                    <a:lumMod val="25000"/>
                  </a:schemeClr>
                </a:solidFill>
                <a:latin typeface="Arial" charset="0"/>
                <a:cs typeface="Arial" charset="0"/>
              </a:rPr>
              <a:t>облаштовано</a:t>
            </a:r>
            <a:r>
              <a:rPr lang="uk-UA" sz="1300" dirty="0" smtClean="0">
                <a:solidFill>
                  <a:schemeClr val="accent1">
                    <a:lumMod val="25000"/>
                  </a:schemeClr>
                </a:solidFill>
                <a:latin typeface="Arial" charset="0"/>
                <a:cs typeface="Arial" charset="0"/>
              </a:rPr>
              <a:t> ресурсну кімнату у ЗОШ №1, кабінети української мови в школах з навчанням мовами нацменшин поповнено 52-ма ноутбуками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642918"/>
            <a:ext cx="8064896" cy="360040"/>
          </a:xfrm>
          <a:prstGeom prst="rect">
            <a:avLst/>
          </a:prstGeom>
          <a:ln/>
          <a:effectLst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Обсяг видатків – 2 405,5</a:t>
            </a:r>
            <a:r>
              <a:rPr lang="uk-UA" sz="20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000" b="1" dirty="0" err="1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млн.грн</a:t>
            </a: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або 97,5% плану</a:t>
            </a:r>
            <a:endParaRPr lang="ru-RU" sz="20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Содержимое 11"/>
          <p:cNvGraphicFramePr>
            <a:graphicFrameLocks noGrp="1"/>
          </p:cNvGraphicFramePr>
          <p:nvPr>
            <p:ph idx="1"/>
          </p:nvPr>
        </p:nvGraphicFramePr>
        <p:xfrm>
          <a:off x="71406" y="980728"/>
          <a:ext cx="907259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Номер слайда 3"/>
          <p:cNvSpPr txBox="1">
            <a:spLocks/>
          </p:cNvSpPr>
          <p:nvPr/>
        </p:nvSpPr>
        <p:spPr bwMode="auto">
          <a:xfrm>
            <a:off x="8388424" y="6525344"/>
            <a:ext cx="755576" cy="332656"/>
          </a:xfrm>
          <a:prstGeom prst="rect">
            <a:avLst/>
          </a:prstGeom>
          <a:ln w="952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AA8B1E-BB82-4847-AE47-5783C5BDC490}" type="slidenum">
              <a:rPr kumimoji="0" lang="es-E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gray">
          <a:xfrm>
            <a:off x="4499992" y="3501009"/>
            <a:ext cx="4536504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b="1" dirty="0" smtClean="0">
                <a:solidFill>
                  <a:schemeClr val="accent1">
                    <a:lumMod val="25000"/>
                  </a:schemeClr>
                </a:solidFill>
              </a:rPr>
              <a:t>Дошкільна освіта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uk-UA" sz="1400" b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uk-UA" sz="1300" dirty="0" smtClean="0">
                <a:solidFill>
                  <a:schemeClr val="accent1">
                    <a:lumMod val="25000"/>
                  </a:schemeClr>
                </a:solidFill>
              </a:rPr>
              <a:t>завершено реконструкцію ДНЗ №144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uk-UA" sz="1300" dirty="0" smtClean="0">
                <a:solidFill>
                  <a:schemeClr val="accent1">
                    <a:lumMod val="25000"/>
                  </a:schemeClr>
                </a:solidFill>
              </a:rPr>
              <a:t> велись роботи з капітального ремонту </a:t>
            </a:r>
            <a:r>
              <a:rPr lang="ru-RU" sz="1300" dirty="0" smtClean="0">
                <a:solidFill>
                  <a:schemeClr val="accent1">
                    <a:lumMod val="25000"/>
                  </a:schemeClr>
                </a:solidFill>
              </a:rPr>
              <a:t>(в т.ч. </a:t>
            </a:r>
            <a:r>
              <a:rPr lang="ru-RU" sz="1300" dirty="0" err="1" smtClean="0">
                <a:solidFill>
                  <a:schemeClr val="accent1">
                    <a:lumMod val="25000"/>
                  </a:schemeClr>
                </a:solidFill>
              </a:rPr>
              <a:t>проектні</a:t>
            </a:r>
            <a:r>
              <a:rPr lang="ru-RU" sz="1300" dirty="0" smtClean="0">
                <a:solidFill>
                  <a:schemeClr val="accent1">
                    <a:lumMod val="25000"/>
                  </a:schemeClr>
                </a:solidFill>
              </a:rPr>
              <a:t>) в 6-ти закладах, </a:t>
            </a:r>
            <a:r>
              <a:rPr lang="ru-RU" sz="1300" dirty="0" err="1" smtClean="0">
                <a:solidFill>
                  <a:schemeClr val="accent1">
                    <a:lumMod val="25000"/>
                  </a:schemeClr>
                </a:solidFill>
              </a:rPr>
              <a:t>проведені</a:t>
            </a:r>
            <a:r>
              <a:rPr lang="ru-RU" sz="13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uk-UA" sz="1300" dirty="0" smtClean="0">
                <a:solidFill>
                  <a:schemeClr val="accent1">
                    <a:lumMod val="25000"/>
                  </a:schemeClr>
                </a:solidFill>
              </a:rPr>
              <a:t>поточні ремонти в 71-закладі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uk-UA" sz="1300" dirty="0" smtClean="0">
                <a:solidFill>
                  <a:schemeClr val="accent1">
                    <a:lumMod val="25000"/>
                  </a:schemeClr>
                </a:solidFill>
              </a:rPr>
              <a:t> придбано і встановлено 8 тіньових навісів для 5-ти закладів, 64 одиниці побутової та </a:t>
            </a:r>
            <a:r>
              <a:rPr lang="uk-UA" sz="1300" dirty="0" err="1" smtClean="0">
                <a:solidFill>
                  <a:schemeClr val="accent1">
                    <a:lumMod val="25000"/>
                  </a:schemeClr>
                </a:solidFill>
              </a:rPr>
              <a:t>комп</a:t>
            </a:r>
            <a:r>
              <a:rPr lang="en-US" sz="1300" dirty="0" smtClean="0">
                <a:solidFill>
                  <a:schemeClr val="accent1">
                    <a:lumMod val="25000"/>
                  </a:schemeClr>
                </a:solidFill>
              </a:rPr>
              <a:t>’</a:t>
            </a:r>
            <a:r>
              <a:rPr lang="uk-UA" sz="1300" dirty="0" err="1" smtClean="0">
                <a:solidFill>
                  <a:schemeClr val="accent1">
                    <a:lumMod val="25000"/>
                  </a:schemeClr>
                </a:solidFill>
              </a:rPr>
              <a:t>ютерної</a:t>
            </a:r>
            <a:r>
              <a:rPr lang="uk-UA" sz="1300" dirty="0" smtClean="0">
                <a:solidFill>
                  <a:schemeClr val="accent1">
                    <a:lumMod val="25000"/>
                  </a:schemeClr>
                </a:solidFill>
              </a:rPr>
              <a:t> техніки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gray">
          <a:xfrm>
            <a:off x="4499992" y="5013176"/>
            <a:ext cx="4464496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Aft>
                <a:spcPts val="600"/>
              </a:spcAft>
            </a:pPr>
            <a:r>
              <a:rPr lang="ru-RU" sz="1400" b="1" dirty="0" err="1" smtClean="0">
                <a:solidFill>
                  <a:schemeClr val="accent1">
                    <a:lumMod val="25000"/>
                  </a:schemeClr>
                </a:solidFill>
              </a:rPr>
              <a:t>Профес</a:t>
            </a:r>
            <a:r>
              <a:rPr lang="uk-UA" sz="1400" b="1" dirty="0" err="1" smtClean="0">
                <a:solidFill>
                  <a:schemeClr val="accent1">
                    <a:lumMod val="25000"/>
                  </a:schemeClr>
                </a:solidFill>
              </a:rPr>
              <a:t>ійна</a:t>
            </a:r>
            <a:r>
              <a:rPr lang="uk-UA" sz="1400" b="1" dirty="0" smtClean="0">
                <a:solidFill>
                  <a:schemeClr val="accent1">
                    <a:lumMod val="25000"/>
                  </a:schemeClr>
                </a:solidFill>
              </a:rPr>
              <a:t> (професійно-технічна</a:t>
            </a:r>
            <a:r>
              <a:rPr lang="uk-UA" sz="1400" b="1" smtClean="0">
                <a:solidFill>
                  <a:schemeClr val="accent1">
                    <a:lumMod val="25000"/>
                  </a:schemeClr>
                </a:solidFill>
              </a:rPr>
              <a:t>) </a:t>
            </a:r>
            <a:r>
              <a:rPr lang="uk-UA" sz="1400" b="1" smtClean="0">
                <a:solidFill>
                  <a:schemeClr val="accent1">
                    <a:lumMod val="25000"/>
                  </a:schemeClr>
                </a:solidFill>
              </a:rPr>
              <a:t>освіта</a:t>
            </a:r>
            <a:endParaRPr lang="uk-UA" sz="14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uk-UA" sz="1300" dirty="0" smtClean="0">
                <a:solidFill>
                  <a:schemeClr val="accent1">
                    <a:lumMod val="25000"/>
                  </a:schemeClr>
                </a:solidFill>
              </a:rPr>
              <a:t> забезпечено виплату стипендій 4762 учням (в т.ч. 288 учням пільгових категорій)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uk-UA" sz="1300" dirty="0" smtClean="0">
                <a:solidFill>
                  <a:schemeClr val="accent1">
                    <a:lumMod val="25000"/>
                  </a:schemeClr>
                </a:solidFill>
              </a:rPr>
              <a:t> придбано обладнання, матеріали та устаткування для створення 2-х навчально-практичних центрів з підготовки робітників за професіями зварник, токар, фрезерувальник, верстатник широкого профілю та інші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571479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Охорона здоров</a:t>
            </a:r>
            <a:r>
              <a:rPr lang="en-US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endParaRPr lang="ru-RU" sz="3200" b="1" dirty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980728"/>
            <a:ext cx="482453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uk-UA" sz="1350" b="1" dirty="0" smtClean="0">
                <a:solidFill>
                  <a:schemeClr val="accent1">
                    <a:lumMod val="25000"/>
                  </a:schemeClr>
                </a:solidFill>
              </a:rPr>
              <a:t>Лікарні: 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uk-UA" sz="1350" dirty="0" smtClean="0">
                <a:solidFill>
                  <a:schemeClr val="accent1">
                    <a:lumMod val="25000"/>
                  </a:schemeClr>
                </a:solidFill>
              </a:rPr>
              <a:t>проводились роботи по реконструкції об</a:t>
            </a:r>
            <a:r>
              <a:rPr lang="en-US" sz="1350" dirty="0" smtClean="0">
                <a:solidFill>
                  <a:schemeClr val="accent1">
                    <a:lumMod val="25000"/>
                  </a:schemeClr>
                </a:solidFill>
              </a:rPr>
              <a:t>`</a:t>
            </a:r>
            <a:r>
              <a:rPr lang="uk-UA" sz="1350" dirty="0" err="1" smtClean="0">
                <a:solidFill>
                  <a:schemeClr val="accent1">
                    <a:lumMod val="25000"/>
                  </a:schemeClr>
                </a:solidFill>
              </a:rPr>
              <a:t>єктів</a:t>
            </a:r>
            <a:r>
              <a:rPr lang="uk-UA" sz="1350" dirty="0" smtClean="0">
                <a:solidFill>
                  <a:schemeClr val="accent1">
                    <a:lumMod val="25000"/>
                  </a:schemeClr>
                </a:solidFill>
              </a:rPr>
              <a:t> в 2-х лікарнях (Міська клінічна лікарня екстреної та швидкої медичної допомоги, дитяча лікарня №5)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uk-UA" sz="1350" dirty="0" smtClean="0">
                <a:solidFill>
                  <a:schemeClr val="accent1">
                    <a:lumMod val="25000"/>
                  </a:schemeClr>
                </a:solidFill>
              </a:rPr>
              <a:t>проводились капремонти в 5-ти закладах, завершено капітальний ремонт хірургічного та хірургічного гнійного відділень лікарні №2.  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350" dirty="0" err="1" smtClean="0">
                <a:solidFill>
                  <a:schemeClr val="accent1">
                    <a:lumMod val="25000"/>
                  </a:schemeClr>
                </a:solidFill>
              </a:rPr>
              <a:t>придбано</a:t>
            </a:r>
            <a:r>
              <a:rPr lang="ru-RU" sz="135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1350" dirty="0" err="1" smtClean="0">
                <a:solidFill>
                  <a:schemeClr val="accent1">
                    <a:lumMod val="25000"/>
                  </a:schemeClr>
                </a:solidFill>
              </a:rPr>
              <a:t>обладнання</a:t>
            </a:r>
            <a:r>
              <a:rPr lang="ru-RU" sz="1350" dirty="0" smtClean="0">
                <a:solidFill>
                  <a:schemeClr val="accent1">
                    <a:lumMod val="25000"/>
                  </a:schemeClr>
                </a:solidFill>
              </a:rPr>
              <a:t> на 63,5 млн.грн., в тому </a:t>
            </a:r>
            <a:r>
              <a:rPr lang="ru-RU" sz="1350" dirty="0" err="1" smtClean="0">
                <a:solidFill>
                  <a:schemeClr val="accent1">
                    <a:lumMod val="25000"/>
                  </a:schemeClr>
                </a:solidFill>
              </a:rPr>
              <a:t>числі</a:t>
            </a:r>
            <a:r>
              <a:rPr lang="ru-RU" sz="1350" dirty="0" smtClean="0">
                <a:solidFill>
                  <a:schemeClr val="accent1">
                    <a:lumMod val="25000"/>
                  </a:schemeClr>
                </a:solidFill>
              </a:rPr>
              <a:t>:</a:t>
            </a:r>
            <a:endParaRPr lang="uk-UA" sz="135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lvl="1" eaLnBrk="0" hangingPunct="0">
              <a:spcBef>
                <a:spcPts val="0"/>
              </a:spcBef>
              <a:spcAft>
                <a:spcPts val="0"/>
              </a:spcAft>
            </a:pPr>
            <a:r>
              <a:rPr lang="uk-UA" sz="1350" dirty="0" smtClean="0">
                <a:solidFill>
                  <a:schemeClr val="accent1">
                    <a:lumMod val="25000"/>
                  </a:schemeClr>
                </a:solidFill>
              </a:rPr>
              <a:t> 85 од. моніторів пацієнта</a:t>
            </a:r>
          </a:p>
          <a:p>
            <a:pPr lvl="1" eaLnBrk="0" hangingPunct="0">
              <a:spcBef>
                <a:spcPts val="0"/>
              </a:spcBef>
              <a:spcAft>
                <a:spcPts val="0"/>
              </a:spcAft>
            </a:pPr>
            <a:r>
              <a:rPr lang="uk-UA" sz="1350" dirty="0" smtClean="0">
                <a:solidFill>
                  <a:schemeClr val="accent1">
                    <a:lumMod val="25000"/>
                  </a:schemeClr>
                </a:solidFill>
              </a:rPr>
              <a:t>16 апаратів штучної вентиляції легенів</a:t>
            </a:r>
          </a:p>
          <a:p>
            <a:pPr lvl="1" eaLnBrk="0" hangingPunct="0">
              <a:spcBef>
                <a:spcPts val="0"/>
              </a:spcBef>
              <a:spcAft>
                <a:spcPts val="0"/>
              </a:spcAft>
            </a:pPr>
            <a:r>
              <a:rPr lang="uk-UA" sz="1350" dirty="0" smtClean="0">
                <a:solidFill>
                  <a:schemeClr val="accent1">
                    <a:lumMod val="25000"/>
                  </a:schemeClr>
                </a:solidFill>
              </a:rPr>
              <a:t> г</a:t>
            </a:r>
            <a:r>
              <a:rPr lang="ru-RU" sz="1350" dirty="0" err="1" smtClean="0">
                <a:solidFill>
                  <a:schemeClr val="accent1">
                    <a:lumMod val="25000"/>
                  </a:schemeClr>
                </a:solidFill>
              </a:rPr>
              <a:t>ольмієвий</a:t>
            </a:r>
            <a:r>
              <a:rPr lang="ru-RU" sz="1350" dirty="0" smtClean="0">
                <a:solidFill>
                  <a:schemeClr val="accent1">
                    <a:lumMod val="25000"/>
                  </a:schemeClr>
                </a:solidFill>
              </a:rPr>
              <a:t> лазер та </a:t>
            </a:r>
            <a:r>
              <a:rPr lang="ru-RU" sz="1350" dirty="0" err="1" smtClean="0">
                <a:solidFill>
                  <a:schemeClr val="accent1">
                    <a:lumMod val="25000"/>
                  </a:schemeClr>
                </a:solidFill>
              </a:rPr>
              <a:t>комп</a:t>
            </a:r>
            <a:r>
              <a:rPr lang="en-US" sz="1350" dirty="0" smtClean="0">
                <a:solidFill>
                  <a:schemeClr val="accent1">
                    <a:lumMod val="25000"/>
                  </a:schemeClr>
                </a:solidFill>
              </a:rPr>
              <a:t>`</a:t>
            </a:r>
            <a:r>
              <a:rPr lang="uk-UA" sz="1350" dirty="0" err="1" smtClean="0">
                <a:solidFill>
                  <a:schemeClr val="accent1">
                    <a:lumMod val="25000"/>
                  </a:schemeClr>
                </a:solidFill>
              </a:rPr>
              <a:t>ютерний</a:t>
            </a:r>
            <a:r>
              <a:rPr lang="uk-UA" sz="1350" dirty="0" smtClean="0">
                <a:solidFill>
                  <a:schemeClr val="accent1">
                    <a:lumMod val="25000"/>
                  </a:schemeClr>
                </a:solidFill>
              </a:rPr>
              <a:t> томограф</a:t>
            </a:r>
          </a:p>
          <a:p>
            <a:pPr lvl="1" eaLnBrk="0" hangingPunct="0">
              <a:spcBef>
                <a:spcPts val="0"/>
              </a:spcBef>
              <a:spcAft>
                <a:spcPts val="0"/>
              </a:spcAft>
            </a:pPr>
            <a:r>
              <a:rPr lang="uk-UA" sz="1350" dirty="0" smtClean="0">
                <a:solidFill>
                  <a:schemeClr val="accent1">
                    <a:lumMod val="25000"/>
                  </a:schemeClr>
                </a:solidFill>
              </a:rPr>
              <a:t> апарат УЗД з </a:t>
            </a:r>
            <a:r>
              <a:rPr lang="uk-UA" sz="1350" dirty="0" err="1" smtClean="0">
                <a:solidFill>
                  <a:schemeClr val="accent1">
                    <a:lumMod val="25000"/>
                  </a:schemeClr>
                </a:solidFill>
              </a:rPr>
              <a:t>доплерівським</a:t>
            </a:r>
            <a:r>
              <a:rPr lang="uk-UA" sz="1350" dirty="0" smtClean="0">
                <a:solidFill>
                  <a:schemeClr val="accent1">
                    <a:lumMod val="25000"/>
                  </a:schemeClr>
                </a:solidFill>
              </a:rPr>
              <a:t> каналом</a:t>
            </a:r>
          </a:p>
          <a:p>
            <a:pPr lvl="1" eaLnBrk="0" hangingPunct="0">
              <a:spcBef>
                <a:spcPts val="0"/>
              </a:spcBef>
              <a:spcAft>
                <a:spcPts val="0"/>
              </a:spcAft>
            </a:pPr>
            <a:r>
              <a:rPr lang="uk-UA" sz="135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uk-UA" sz="1350" dirty="0" err="1" smtClean="0">
                <a:solidFill>
                  <a:schemeClr val="accent1">
                    <a:lumMod val="25000"/>
                  </a:schemeClr>
                </a:solidFill>
              </a:rPr>
              <a:t>ві</a:t>
            </a:r>
            <a:r>
              <a:rPr lang="ru-RU" sz="1350" dirty="0" err="1" smtClean="0">
                <a:solidFill>
                  <a:schemeClr val="accent1">
                    <a:lumMod val="25000"/>
                  </a:schemeClr>
                </a:solidFill>
              </a:rPr>
              <a:t>деоендоскопічний</a:t>
            </a:r>
            <a:r>
              <a:rPr lang="ru-RU" sz="1350" dirty="0" smtClean="0">
                <a:solidFill>
                  <a:schemeClr val="accent1">
                    <a:lumMod val="25000"/>
                  </a:schemeClr>
                </a:solidFill>
              </a:rPr>
              <a:t> комплекс для </a:t>
            </a:r>
            <a:r>
              <a:rPr lang="ru-RU" sz="1350" dirty="0" err="1" smtClean="0">
                <a:solidFill>
                  <a:schemeClr val="accent1">
                    <a:lumMod val="25000"/>
                  </a:schemeClr>
                </a:solidFill>
              </a:rPr>
              <a:t>малоінвазивних</a:t>
            </a:r>
            <a:r>
              <a:rPr lang="ru-RU" sz="135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1350" dirty="0" err="1" smtClean="0">
                <a:solidFill>
                  <a:schemeClr val="accent1">
                    <a:lumMod val="25000"/>
                  </a:schemeClr>
                </a:solidFill>
              </a:rPr>
              <a:t>операцій</a:t>
            </a:r>
            <a:r>
              <a:rPr lang="ru-RU" sz="1350" dirty="0" smtClean="0">
                <a:solidFill>
                  <a:schemeClr val="accent1">
                    <a:lumMod val="25000"/>
                  </a:schemeClr>
                </a:solidFill>
              </a:rPr>
              <a:t> в </a:t>
            </a:r>
            <a:r>
              <a:rPr lang="ru-RU" sz="1350" dirty="0" err="1" smtClean="0">
                <a:solidFill>
                  <a:schemeClr val="accent1">
                    <a:lumMod val="25000"/>
                  </a:schemeClr>
                </a:solidFill>
              </a:rPr>
              <a:t>урології</a:t>
            </a:r>
            <a:r>
              <a:rPr lang="ru-RU" sz="135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uk-UA" sz="1350" dirty="0" smtClean="0">
                <a:solidFill>
                  <a:schemeClr val="accent1">
                    <a:lumMod val="25000"/>
                  </a:schemeClr>
                </a:solidFill>
              </a:rPr>
              <a:t>та інше обладнання</a:t>
            </a:r>
          </a:p>
          <a:p>
            <a:pPr algn="ctr" eaLnBrk="0" hangingPunct="0">
              <a:spcBef>
                <a:spcPts val="0"/>
              </a:spcBef>
              <a:spcAft>
                <a:spcPts val="0"/>
              </a:spcAft>
            </a:pPr>
            <a:r>
              <a:rPr lang="uk-UA" sz="1350" b="1" dirty="0" smtClean="0">
                <a:solidFill>
                  <a:schemeClr val="accent1">
                    <a:lumMod val="25000"/>
                  </a:schemeClr>
                </a:solidFill>
              </a:rPr>
              <a:t>Центри первинної медико-санітарної допомоги: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uk-UA" sz="1350" dirty="0" smtClean="0">
                <a:solidFill>
                  <a:schemeClr val="accent1">
                    <a:lumMod val="25000"/>
                  </a:schemeClr>
                </a:solidFill>
              </a:rPr>
              <a:t>забезпечено виробами медичного призначення 1377 осіб з інвалідністю та інших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uk-UA" sz="1350" dirty="0" smtClean="0">
                <a:solidFill>
                  <a:schemeClr val="accent1">
                    <a:lumMod val="25000"/>
                  </a:schemeClr>
                </a:solidFill>
              </a:rPr>
              <a:t>здійснювались роботи по реконструкції 4-х об’єктів та </a:t>
            </a:r>
            <a:r>
              <a:rPr lang="uk-UA" sz="1350" dirty="0" err="1" smtClean="0">
                <a:solidFill>
                  <a:schemeClr val="accent1">
                    <a:lumMod val="25000"/>
                  </a:schemeClr>
                </a:solidFill>
              </a:rPr>
              <a:t>термомодернізації</a:t>
            </a:r>
            <a:r>
              <a:rPr lang="uk-UA" sz="1350" dirty="0" smtClean="0">
                <a:solidFill>
                  <a:schemeClr val="accent1">
                    <a:lumMod val="25000"/>
                  </a:schemeClr>
                </a:solidFill>
              </a:rPr>
              <a:t> будівель 2-х закладів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uk-UA" sz="1350" dirty="0" smtClean="0">
                <a:solidFill>
                  <a:schemeClr val="accent1">
                    <a:lumMod val="25000"/>
                  </a:schemeClr>
                </a:solidFill>
              </a:rPr>
              <a:t>проводились капремонти в 4 центрах, завершено два капітальні ремонти в </a:t>
            </a:r>
            <a:r>
              <a:rPr lang="ru-RU" sz="1350" dirty="0" smtClean="0">
                <a:solidFill>
                  <a:schemeClr val="accent1">
                    <a:lumMod val="25000"/>
                  </a:schemeClr>
                </a:solidFill>
              </a:rPr>
              <a:t>КЗ "ЦПМСД №9"</a:t>
            </a:r>
            <a:r>
              <a:rPr lang="uk-UA" sz="1350" dirty="0" smtClean="0">
                <a:solidFill>
                  <a:schemeClr val="accent1">
                    <a:lumMod val="25000"/>
                  </a:schemeClr>
                </a:solidFill>
              </a:rPr>
              <a:t> амбулаторій №10 по </a:t>
            </a:r>
            <a:r>
              <a:rPr lang="uk-UA" sz="1350" dirty="0" err="1" smtClean="0">
                <a:solidFill>
                  <a:schemeClr val="accent1">
                    <a:lumMod val="25000"/>
                  </a:schemeClr>
                </a:solidFill>
              </a:rPr>
              <a:t>вул.Ладозька</a:t>
            </a:r>
            <a:r>
              <a:rPr lang="uk-UA" sz="1350" dirty="0" smtClean="0">
                <a:solidFill>
                  <a:schemeClr val="accent1">
                    <a:lumMod val="25000"/>
                  </a:schemeClr>
                </a:solidFill>
              </a:rPr>
              <a:t>,17 та №7 по  </a:t>
            </a:r>
            <a:r>
              <a:rPr lang="uk-UA" sz="1350" dirty="0" err="1" smtClean="0">
                <a:solidFill>
                  <a:schemeClr val="accent1">
                    <a:lumMod val="25000"/>
                  </a:schemeClr>
                </a:solidFill>
              </a:rPr>
              <a:t>вул.Істоміна</a:t>
            </a:r>
            <a:r>
              <a:rPr lang="uk-UA" sz="1350" dirty="0" smtClean="0">
                <a:solidFill>
                  <a:schemeClr val="accent1">
                    <a:lumMod val="25000"/>
                  </a:schemeClr>
                </a:solidFill>
              </a:rPr>
              <a:t>,17</a:t>
            </a:r>
          </a:p>
          <a:p>
            <a:pPr algn="ctr" eaLnBrk="0" hangingPunct="0">
              <a:spcBef>
                <a:spcPts val="0"/>
              </a:spcBef>
              <a:spcAft>
                <a:spcPts val="0"/>
              </a:spcAft>
            </a:pPr>
            <a:r>
              <a:rPr lang="uk-UA" sz="1350" b="1" dirty="0" smtClean="0">
                <a:solidFill>
                  <a:schemeClr val="accent1">
                    <a:lumMod val="25000"/>
                  </a:schemeClr>
                </a:solidFill>
              </a:rPr>
              <a:t>Інші заклади та заходи: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</a:pPr>
            <a:r>
              <a:rPr lang="uk-UA" sz="1350" dirty="0" smtClean="0">
                <a:solidFill>
                  <a:schemeClr val="accent1">
                    <a:lumMod val="25000"/>
                  </a:schemeClr>
                </a:solidFill>
              </a:rPr>
              <a:t> за програмою </a:t>
            </a:r>
            <a:r>
              <a:rPr lang="uk-UA" sz="1350" dirty="0" err="1" smtClean="0">
                <a:solidFill>
                  <a:schemeClr val="accent1">
                    <a:lumMod val="25000"/>
                  </a:schemeClr>
                </a:solidFill>
              </a:rPr>
              <a:t>“Доступні</a:t>
            </a:r>
            <a:r>
              <a:rPr lang="uk-UA" sz="1350" dirty="0" smtClean="0">
                <a:solidFill>
                  <a:schemeClr val="accent1">
                    <a:lumMod val="25000"/>
                  </a:schemeClr>
                </a:solidFill>
              </a:rPr>
              <a:t> ліки" забезпечено пільговими рецептами більш як 149,6 тис. хворих на серцево-судинні захворювання, бронхіальну астму і цукровий діабет II типу.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ru-RU" sz="135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642918"/>
            <a:ext cx="8064896" cy="360040"/>
          </a:xfrm>
          <a:prstGeom prst="rect">
            <a:avLst/>
          </a:prstGeom>
          <a:ln/>
          <a:effectLst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Обсяг видатків – 1 408,6</a:t>
            </a:r>
            <a:r>
              <a:rPr lang="uk-UA" sz="20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000" b="1" dirty="0" err="1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млн.грн</a:t>
            </a: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або 99,4% плану</a:t>
            </a:r>
            <a:endParaRPr lang="ru-RU" sz="20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4427984" cy="5519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3"/>
          <p:cNvSpPr txBox="1">
            <a:spLocks/>
          </p:cNvSpPr>
          <p:nvPr/>
        </p:nvSpPr>
        <p:spPr bwMode="auto">
          <a:xfrm>
            <a:off x="8388424" y="6525344"/>
            <a:ext cx="755576" cy="332656"/>
          </a:xfrm>
          <a:prstGeom prst="rect">
            <a:avLst/>
          </a:prstGeom>
          <a:ln w="952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AA8B1E-BB82-4847-AE47-5783C5BDC490}" type="slidenum">
              <a:rPr kumimoji="0" lang="es-E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захист</a:t>
            </a:r>
            <a:endParaRPr lang="ru-RU" sz="3200" b="1" dirty="0" err="1" smtClean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525344"/>
            <a:ext cx="755576" cy="332655"/>
          </a:xfr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fld id="{81AA8B1E-BB82-4847-AE47-5783C5BDC490}" type="slidenum">
              <a:rPr lang="es-ES" b="1" smtClean="0">
                <a:solidFill>
                  <a:schemeClr val="dk1"/>
                </a:solidFill>
                <a:latin typeface="+mn-lt"/>
                <a:cs typeface="+mn-cs"/>
              </a:rPr>
              <a:pPr algn="ctr"/>
              <a:t>14</a:t>
            </a:fld>
            <a:endParaRPr lang="es-ES" b="1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5" name="Содержимое 3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5904656"/>
          </a:xfr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endParaRPr lang="uk-UA" sz="1600" b="1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ДЕРЖАВНИЙ БЮДЖЕТ – 1 769,9 млн.грн. (94,4 % показників 2017 року):</a:t>
            </a:r>
          </a:p>
          <a:p>
            <a:pPr algn="just">
              <a:buNone/>
            </a:pPr>
            <a:endParaRPr lang="uk-UA" sz="1600" b="1" i="1" dirty="0" smtClean="0">
              <a:solidFill>
                <a:schemeClr val="tx2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uk-UA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Пільгами та житловими субсидіями охоплено більш ніж 113,9 тисяч домогосподарств, на що спрямовано </a:t>
            </a:r>
            <a:r>
              <a:rPr lang="uk-UA" sz="1600" b="1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1 050,1 </a:t>
            </a:r>
            <a:r>
              <a:rPr lang="uk-UA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млн.грн.;</a:t>
            </a: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uk-UA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Надано допомогу малозабезпеченим сім</a:t>
            </a:r>
            <a:r>
              <a:rPr lang="en-US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uk-UA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ям та сім</a:t>
            </a:r>
            <a:r>
              <a:rPr lang="en-US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uk-UA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ям з дітьми, дітям-інвалідам</a:t>
            </a:r>
            <a:r>
              <a:rPr lang="en-US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на суму  </a:t>
            </a:r>
            <a:r>
              <a:rPr lang="uk-UA" sz="1600" b="1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711,9</a:t>
            </a:r>
            <a:r>
              <a:rPr lang="uk-UA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млн.грн.;</a:t>
            </a: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uk-UA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Надано грошову компенсацію на придбання 3 квартир учаснику бойових дій та сім</a:t>
            </a:r>
            <a:r>
              <a:rPr lang="en-US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uk-UA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ям загиблих під час участі в АТО – </a:t>
            </a:r>
            <a:r>
              <a:rPr lang="uk-UA" sz="1600" b="1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4,5</a:t>
            </a:r>
            <a:r>
              <a:rPr lang="uk-UA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млн.грн.;</a:t>
            </a: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uk-UA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Надано допомогу на дітей-сиріт та дітей, позбавлених батьківського піклування –                  </a:t>
            </a:r>
            <a:r>
              <a:rPr lang="uk-UA" sz="1600" b="1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3,4</a:t>
            </a:r>
            <a:r>
              <a:rPr lang="uk-UA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млн.грн.</a:t>
            </a:r>
          </a:p>
          <a:p>
            <a:pPr>
              <a:buNone/>
            </a:pPr>
            <a:endParaRPr lang="uk-UA" sz="800" b="1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БЮДЖЕТ МІСТА  - 232,8 млн.грн. (97,7 % показників 2017 року):</a:t>
            </a:r>
          </a:p>
          <a:p>
            <a:pPr>
              <a:buNone/>
            </a:pPr>
            <a:endParaRPr lang="uk-UA" sz="1600" b="1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uk-UA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Направлено </a:t>
            </a:r>
            <a:r>
              <a:rPr lang="uk-UA" sz="1600" b="1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108,2</a:t>
            </a:r>
            <a:r>
              <a:rPr lang="uk-UA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млн.грн. на компенсацію пільгових перевезень окремих категорій громадян;</a:t>
            </a: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uk-UA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Направлено </a:t>
            </a:r>
            <a:r>
              <a:rPr lang="uk-UA" sz="1600" b="1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69,5</a:t>
            </a:r>
            <a:r>
              <a:rPr lang="uk-UA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млн.грн. на фінансування установ (заходів), що надають соціальні послуги населенню, в т.ч. оздоровлення  дітей;</a:t>
            </a: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uk-UA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Надано матеріальну допомогу 24,5 тисячам мешканцям міста на загальну суму –                                  </a:t>
            </a:r>
            <a:r>
              <a:rPr lang="uk-UA" sz="1600" b="1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37,7</a:t>
            </a:r>
            <a:r>
              <a:rPr lang="uk-UA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млн.грн.;</a:t>
            </a: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uk-UA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Надано фінансову підтримку внутрішньопереміщеним особам, організаціям ветеранів та інвалідів, забезпечено надання інших пільг  тощо на загальну суму </a:t>
            </a:r>
            <a:r>
              <a:rPr lang="uk-UA" sz="1600" b="1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17,4</a:t>
            </a:r>
            <a:r>
              <a:rPr lang="uk-UA" sz="1600" i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млн.грн.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620688"/>
            <a:ext cx="8424936" cy="360040"/>
          </a:xfrm>
          <a:prstGeom prst="rect">
            <a:avLst/>
          </a:prstGeom>
          <a:ln/>
          <a:effectLst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Обсяг видатків – 2 002,7</a:t>
            </a:r>
            <a:r>
              <a:rPr lang="uk-UA" sz="20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млн.грн</a:t>
            </a: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або 97,1 % плану</a:t>
            </a:r>
            <a:endParaRPr lang="ru-RU" sz="20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8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Благоустрій та розвиток інфраструктури</a:t>
            </a:r>
            <a:endParaRPr lang="ru-RU" sz="3200" b="1" dirty="0" err="1" smtClean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525344"/>
            <a:ext cx="755576" cy="332655"/>
          </a:xfr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fld id="{81AA8B1E-BB82-4847-AE47-5783C5BDC490}" type="slidenum">
              <a:rPr lang="es-ES" b="1" smtClean="0">
                <a:solidFill>
                  <a:schemeClr val="dk1"/>
                </a:solidFill>
                <a:latin typeface="+mn-lt"/>
                <a:cs typeface="+mn-cs"/>
              </a:rPr>
              <a:pPr algn="ctr"/>
              <a:t>15</a:t>
            </a:fld>
            <a:endParaRPr lang="es-ES" b="1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375248" y="1268760"/>
          <a:ext cx="67687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692696"/>
            <a:ext cx="8424936" cy="360040"/>
          </a:xfrm>
          <a:prstGeom prst="rect">
            <a:avLst/>
          </a:prstGeom>
          <a:ln/>
          <a:effectLst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Обсяг видатків – 747,3</a:t>
            </a:r>
            <a:r>
              <a:rPr lang="uk-UA" sz="20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млн.грн</a:t>
            </a: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або 96,8 % плану</a:t>
            </a:r>
            <a:endParaRPr lang="ru-RU" sz="20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2348880"/>
          <a:ext cx="266429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Стрелка вниз 7"/>
          <p:cNvSpPr/>
          <p:nvPr/>
        </p:nvSpPr>
        <p:spPr>
          <a:xfrm rot="10800000">
            <a:off x="1331640" y="2492896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54868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Благоустрій міста</a:t>
            </a:r>
            <a:endParaRPr lang="ru-RU" sz="3200" b="1" dirty="0" err="1" smtClean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525344"/>
            <a:ext cx="755576" cy="332655"/>
          </a:xfr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fld id="{81AA8B1E-BB82-4847-AE47-5783C5BDC490}" type="slidenum">
              <a:rPr lang="es-ES" b="1" smtClean="0">
                <a:solidFill>
                  <a:schemeClr val="dk1"/>
                </a:solidFill>
                <a:latin typeface="+mn-lt"/>
                <a:cs typeface="+mn-cs"/>
              </a:rPr>
              <a:pPr algn="ctr"/>
              <a:t>16</a:t>
            </a:fld>
            <a:endParaRPr lang="es-ES" b="1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48680"/>
            <a:ext cx="8424936" cy="360040"/>
          </a:xfrm>
          <a:prstGeom prst="rect">
            <a:avLst/>
          </a:prstGeom>
          <a:ln/>
          <a:effectLst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Обсяг видатків – 206,1</a:t>
            </a:r>
            <a:r>
              <a:rPr lang="uk-UA" sz="20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млн.грн</a:t>
            </a: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або 99,2% плану</a:t>
            </a:r>
            <a:endParaRPr lang="ru-RU" sz="20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0" y="836712"/>
          <a:ext cx="91440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07504" y="4221088"/>
            <a:ext cx="8856984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300" b="1" dirty="0" smtClean="0"/>
              <a:t>Забезпечено:</a:t>
            </a:r>
          </a:p>
          <a:p>
            <a:pPr>
              <a:buFontTx/>
              <a:buChar char="-"/>
            </a:pPr>
            <a:r>
              <a:rPr lang="uk-UA" sz="1000" dirty="0" smtClean="0"/>
              <a:t> </a:t>
            </a:r>
            <a:r>
              <a:rPr lang="uk-UA" sz="1200" dirty="0" smtClean="0"/>
              <a:t>освітлення міста (13 507,600 тис. кВт/год.);</a:t>
            </a:r>
          </a:p>
          <a:p>
            <a:pPr>
              <a:buFontTx/>
              <a:buChar char="-"/>
            </a:pPr>
            <a:r>
              <a:rPr lang="uk-UA" sz="1200" dirty="0" smtClean="0"/>
              <a:t> енергопостачання засобів регулювання дорожнього руху (597,854 тис. кВт/год.); </a:t>
            </a:r>
          </a:p>
          <a:p>
            <a:pPr>
              <a:buFontTx/>
              <a:buChar char="-"/>
            </a:pPr>
            <a:r>
              <a:rPr lang="uk-UA" sz="1200" dirty="0" smtClean="0"/>
              <a:t> енергопостачання, водопостачання та водовідведення пляжів,фонтанів, громадських вбиралень;  </a:t>
            </a:r>
          </a:p>
          <a:p>
            <a:pPr>
              <a:buFontTx/>
              <a:buChar char="-"/>
            </a:pPr>
            <a:r>
              <a:rPr lang="uk-UA" sz="1200" dirty="0" smtClean="0"/>
              <a:t> утримання 41,6 га парків, 9,9 га міських пляжів, 9 міських кладовищ (295,1 га), 38 фонтанів, 23 564 одиниць світлоточок;</a:t>
            </a:r>
          </a:p>
          <a:p>
            <a:pPr>
              <a:buFontTx/>
              <a:buChar char="-"/>
            </a:pPr>
            <a:r>
              <a:rPr lang="uk-UA" sz="1200" dirty="0" smtClean="0"/>
              <a:t> обслуговування 130 громадських вбиралень та мобільних туалетних кабін;</a:t>
            </a:r>
          </a:p>
          <a:p>
            <a:pPr>
              <a:buFontTx/>
              <a:buChar char="-"/>
            </a:pPr>
            <a:r>
              <a:rPr lang="uk-UA" sz="1200" dirty="0" smtClean="0"/>
              <a:t> знищення карантинних рослин на площі 537,2 тис.кв.м</a:t>
            </a:r>
          </a:p>
          <a:p>
            <a:pPr>
              <a:buFontTx/>
              <a:buChar char="-"/>
            </a:pPr>
            <a:r>
              <a:rPr lang="uk-UA" sz="1200" dirty="0" smtClean="0"/>
              <a:t> встановлення 6 од. дитячих та спортивних майданчиків;</a:t>
            </a:r>
          </a:p>
          <a:p>
            <a:pPr>
              <a:buFontTx/>
              <a:buChar char="-"/>
            </a:pPr>
            <a:r>
              <a:rPr lang="uk-UA" sz="1200" dirty="0" smtClean="0"/>
              <a:t> встановлення 4 звукових пристроїв супроводу та 963 од. засобів регулювання дорожнього руху (знаки);</a:t>
            </a:r>
          </a:p>
          <a:p>
            <a:pPr>
              <a:buFontTx/>
              <a:buChar char="-"/>
            </a:pPr>
            <a:r>
              <a:rPr lang="uk-UA" sz="1200" dirty="0" smtClean="0"/>
              <a:t> проведення капітального ремонту 27 шаф управління мережами зовнішнього освітлення;</a:t>
            </a:r>
          </a:p>
          <a:p>
            <a:pPr>
              <a:buFontTx/>
              <a:buChar char="-"/>
            </a:pPr>
            <a:r>
              <a:rPr lang="uk-UA" sz="1200" dirty="0" smtClean="0"/>
              <a:t> проведення капітального ремонту 16 мереж зовнішнього освітлення;</a:t>
            </a:r>
          </a:p>
          <a:p>
            <a:pPr>
              <a:buFontTx/>
              <a:buChar char="-"/>
            </a:pPr>
            <a:r>
              <a:rPr lang="uk-UA" sz="1200" dirty="0" smtClean="0"/>
              <a:t> капітальний ремонт тротуарів по Прибережній магістралі та в Олександрівському районі тощо. 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220072" y="112474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+14 % до виконання 2017 року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4807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Утримання та розвиток дорожньої інфраструктури</a:t>
            </a:r>
            <a:endParaRPr lang="ru-RU" sz="3200" b="1" dirty="0" err="1" smtClean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525344"/>
            <a:ext cx="755576" cy="332655"/>
          </a:xfr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fld id="{81AA8B1E-BB82-4847-AE47-5783C5BDC490}" type="slidenum">
              <a:rPr lang="es-ES" b="1" smtClean="0">
                <a:solidFill>
                  <a:schemeClr val="dk1"/>
                </a:solidFill>
                <a:latin typeface="+mn-lt"/>
                <a:cs typeface="+mn-cs"/>
              </a:rPr>
              <a:pPr algn="ctr"/>
              <a:t>17</a:t>
            </a:fld>
            <a:endParaRPr lang="es-ES" b="1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908720"/>
            <a:ext cx="8424936" cy="504056"/>
          </a:xfrm>
          <a:prstGeom prst="rect">
            <a:avLst/>
          </a:prstGeom>
          <a:ln/>
          <a:effectLst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Обсяг видатків – 488,5</a:t>
            </a:r>
            <a:r>
              <a:rPr lang="uk-UA" sz="20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млн.грн</a:t>
            </a: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або 96,9% плану </a:t>
            </a:r>
          </a:p>
          <a:p>
            <a:pPr algn="ctr">
              <a:defRPr/>
            </a:pP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т.ч. на внутрішньоквартальні проїзди) </a:t>
            </a:r>
            <a:endParaRPr lang="ru-RU" sz="16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69796244"/>
              </p:ext>
            </p:extLst>
          </p:nvPr>
        </p:nvGraphicFramePr>
        <p:xfrm>
          <a:off x="179512" y="1340768"/>
          <a:ext cx="626469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72200" y="1340768"/>
            <a:ext cx="28803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1400" u="sng" dirty="0" smtClean="0"/>
          </a:p>
          <a:p>
            <a:r>
              <a:rPr lang="uk-UA" sz="1400" u="sng" dirty="0" smtClean="0"/>
              <a:t>Утримувалися </a:t>
            </a:r>
          </a:p>
          <a:p>
            <a:r>
              <a:rPr lang="uk-UA" sz="1400" dirty="0" smtClean="0"/>
              <a:t>8 464 тис. кв. м. доріг та                          39 мостів;</a:t>
            </a:r>
          </a:p>
          <a:p>
            <a:r>
              <a:rPr lang="uk-UA" sz="1400" u="sng" dirty="0" smtClean="0"/>
              <a:t>Відремонтовано:</a:t>
            </a:r>
          </a:p>
          <a:p>
            <a:pPr>
              <a:buFontTx/>
              <a:buChar char="-"/>
            </a:pPr>
            <a:r>
              <a:rPr lang="uk-UA" sz="1400" dirty="0" smtClean="0"/>
              <a:t> 401,2 тис. кв. м. міських доріг;</a:t>
            </a:r>
          </a:p>
          <a:p>
            <a:pPr>
              <a:buFontTx/>
              <a:buChar char="-"/>
            </a:pPr>
            <a:r>
              <a:rPr lang="uk-UA" sz="1400" dirty="0" smtClean="0"/>
              <a:t> 18,1 тис. кв. м. тротуарів;</a:t>
            </a:r>
          </a:p>
          <a:p>
            <a:pPr>
              <a:buFontTx/>
              <a:buChar char="-"/>
            </a:pPr>
            <a:r>
              <a:rPr lang="uk-UA" sz="1400" dirty="0" smtClean="0"/>
              <a:t>  56,6 тис. кв. м. доріг приватного сектору.;</a:t>
            </a:r>
          </a:p>
          <a:p>
            <a:pPr>
              <a:buFontTx/>
              <a:buChar char="-"/>
            </a:pPr>
            <a:r>
              <a:rPr lang="uk-UA" sz="1400" dirty="0" smtClean="0"/>
              <a:t>144,2 тис. кв. м внутрішньоквартальних проїздів.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9592" y="4581128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/>
              <a:t>Обсяги виконаних робіт з поточного ремонту об</a:t>
            </a:r>
            <a:r>
              <a:rPr lang="en-US" sz="1400" dirty="0" smtClean="0"/>
              <a:t>’</a:t>
            </a:r>
            <a:r>
              <a:rPr lang="uk-UA" sz="1400" dirty="0" smtClean="0"/>
              <a:t>єктів дорожньої інфраструктури</a:t>
            </a:r>
            <a:r>
              <a:rPr lang="en-US" sz="1400" dirty="0" smtClean="0"/>
              <a:t> </a:t>
            </a:r>
            <a:r>
              <a:rPr lang="uk-UA" sz="1400" dirty="0" smtClean="0"/>
              <a:t>міста, тис.кв.м </a:t>
            </a:r>
            <a:endParaRPr lang="ru-RU" sz="1400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323528" y="4653136"/>
          <a:ext cx="8496944" cy="2204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16416" y="5517232"/>
            <a:ext cx="683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dirty="0" smtClean="0"/>
              <a:t>2017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64807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Житлово-комунальне господарство </a:t>
            </a:r>
            <a:endParaRPr lang="ru-RU" sz="3200" b="1" dirty="0" err="1" smtClean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525344"/>
            <a:ext cx="755576" cy="332655"/>
          </a:xfr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fld id="{81AA8B1E-BB82-4847-AE47-5783C5BDC490}" type="slidenum">
              <a:rPr lang="es-ES" b="1" smtClean="0">
                <a:solidFill>
                  <a:schemeClr val="dk1"/>
                </a:solidFill>
                <a:latin typeface="+mn-lt"/>
                <a:cs typeface="+mn-cs"/>
              </a:rPr>
              <a:pPr algn="ctr"/>
              <a:t>18</a:t>
            </a:fld>
            <a:endParaRPr lang="es-ES" b="1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548680"/>
            <a:ext cx="8424936" cy="360040"/>
          </a:xfrm>
          <a:prstGeom prst="rect">
            <a:avLst/>
          </a:prstGeom>
          <a:ln/>
          <a:effectLst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Обсяг видатків – 980,9</a:t>
            </a:r>
            <a:r>
              <a:rPr lang="uk-UA" sz="20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млн.грн</a:t>
            </a: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або 96,8 % плану</a:t>
            </a:r>
            <a:endParaRPr lang="ru-RU" sz="20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4"/>
          <p:cNvGraphicFramePr>
            <a:graphicFrameLocks/>
          </p:cNvGraphicFramePr>
          <p:nvPr/>
        </p:nvGraphicFramePr>
        <p:xfrm>
          <a:off x="0" y="1052736"/>
          <a:ext cx="860444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6119664" y="1052736"/>
          <a:ext cx="302433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020272" y="4149080"/>
            <a:ext cx="19077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*у 2017 році надано </a:t>
            </a:r>
            <a:endParaRPr lang="ru-RU" sz="1400" dirty="0" smtClean="0"/>
          </a:p>
          <a:p>
            <a:r>
              <a:rPr lang="uk-UA" sz="1400" dirty="0" smtClean="0"/>
              <a:t>субвенцію з державного бюджету на погашення різниці в тарифах на теплову енергію у розмірі  47,9 млн.грн.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08304" y="2276872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/>
              <a:t>-2,6%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625136" cy="50405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24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Капітальний ремонт житлового фонду міста </a:t>
            </a:r>
            <a:endParaRPr lang="ru-RU" sz="2400" b="1" dirty="0" err="1" smtClean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525344"/>
            <a:ext cx="755576" cy="332655"/>
          </a:xfr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fld id="{81AA8B1E-BB82-4847-AE47-5783C5BDC490}" type="slidenum">
              <a:rPr lang="es-ES" b="1" smtClean="0">
                <a:solidFill>
                  <a:schemeClr val="dk1"/>
                </a:solidFill>
                <a:latin typeface="+mn-lt"/>
                <a:cs typeface="+mn-cs"/>
              </a:rPr>
              <a:pPr algn="ctr"/>
              <a:t>19</a:t>
            </a:fld>
            <a:endParaRPr lang="es-ES" b="1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48680"/>
            <a:ext cx="8424936" cy="360040"/>
          </a:xfrm>
          <a:prstGeom prst="rect">
            <a:avLst/>
          </a:prstGeom>
          <a:ln/>
          <a:effectLst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Обсяг видатків – 413,4</a:t>
            </a:r>
            <a:r>
              <a:rPr lang="uk-UA" sz="20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млн.грн</a:t>
            </a: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або 93,9% плану</a:t>
            </a:r>
            <a:endParaRPr lang="ru-RU" sz="20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83568" y="1124744"/>
          <a:ext cx="763284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4653136"/>
            <a:ext cx="4067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</a:rPr>
              <a:t>За рахунок коштів бюджету міста проведено:</a:t>
            </a:r>
          </a:p>
          <a:p>
            <a:pPr>
              <a:buFont typeface="Wingdings" pitchFamily="2" charset="2"/>
              <a:buChar char="ü"/>
            </a:pPr>
            <a:r>
              <a:rPr lang="uk-UA" sz="1400" dirty="0" smtClean="0">
                <a:solidFill>
                  <a:schemeClr val="tx2">
                    <a:lumMod val="50000"/>
                  </a:schemeClr>
                </a:solidFill>
              </a:rPr>
              <a:t>малий капітальний ремонт  61 та модернізацію 54 ліфтів;</a:t>
            </a:r>
          </a:p>
          <a:p>
            <a:pPr>
              <a:buFont typeface="Wingdings" pitchFamily="2" charset="2"/>
              <a:buChar char="ü"/>
            </a:pPr>
            <a:r>
              <a:rPr lang="uk-UA" sz="1400" dirty="0" smtClean="0">
                <a:solidFill>
                  <a:schemeClr val="tx2">
                    <a:lumMod val="50000"/>
                  </a:schemeClr>
                </a:solidFill>
              </a:rPr>
              <a:t>вибірковий  капітальний ремонт  73 об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’</a:t>
            </a:r>
            <a:r>
              <a:rPr lang="uk-UA" sz="1400" dirty="0" smtClean="0">
                <a:solidFill>
                  <a:schemeClr val="tx2">
                    <a:lumMod val="50000"/>
                  </a:schemeClr>
                </a:solidFill>
              </a:rPr>
              <a:t>єктів;</a:t>
            </a:r>
          </a:p>
          <a:p>
            <a:pPr>
              <a:buFont typeface="Wingdings" pitchFamily="2" charset="2"/>
              <a:buChar char="ü"/>
            </a:pPr>
            <a:r>
              <a:rPr lang="uk-UA" sz="1400" dirty="0" smtClean="0">
                <a:solidFill>
                  <a:schemeClr val="tx2">
                    <a:lumMod val="50000"/>
                  </a:schemeClr>
                </a:solidFill>
              </a:rPr>
              <a:t>заміну  68,5 тис.п.м  інженерних мереж у                   108 будинках;</a:t>
            </a:r>
          </a:p>
          <a:p>
            <a:pPr>
              <a:buFont typeface="Wingdings" pitchFamily="2" charset="2"/>
              <a:buChar char="ü"/>
            </a:pPr>
            <a:r>
              <a:rPr lang="uk-UA" sz="1400" dirty="0" smtClean="0">
                <a:solidFill>
                  <a:schemeClr val="tx2">
                    <a:lumMod val="50000"/>
                  </a:schemeClr>
                </a:solidFill>
              </a:rPr>
              <a:t>ремонт  83,3 тис.кв.м покрівлі у 76 будинках та ін.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1960" y="5349895"/>
            <a:ext cx="49320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*</a:t>
            </a:r>
            <a:r>
              <a:rPr lang="uk-UA" sz="1400" dirty="0" smtClean="0">
                <a:solidFill>
                  <a:schemeClr val="tx2">
                    <a:lumMod val="50000"/>
                  </a:schemeClr>
                </a:solidFill>
              </a:rPr>
              <a:t>81 будинок ОСББ відремонтовано в рамках пілотного проекту проведення капітальних ремонтів спільного майна багатоквартирних будинків на умовах співфінансування, на реалізацію якого спрямовано                      41,1 млн.грн</a:t>
            </a:r>
            <a:r>
              <a:rPr lang="uk-UA" dirty="0" smtClean="0"/>
              <a:t>. 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 rot="18794606">
            <a:off x="-340165" y="1815371"/>
            <a:ext cx="2966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+12,9 % до виконання 2017 року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856984" cy="69269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3200" b="1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Соціально-економічний розвиток</a:t>
            </a:r>
            <a:endParaRPr lang="en-US" sz="3200" b="1" dirty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0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142984"/>
          <a:ext cx="8858312" cy="545030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945299"/>
                <a:gridCol w="3126463"/>
                <a:gridCol w="1786550"/>
              </a:tblGrid>
              <a:tr h="1376133">
                <a:tc>
                  <a:txBody>
                    <a:bodyPr/>
                    <a:lstStyle/>
                    <a:p>
                      <a:pPr algn="l"/>
                      <a:r>
                        <a:rPr lang="uk-UA" sz="2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Обсяг реалізації промислової продукції </a:t>
                      </a:r>
                      <a:r>
                        <a:rPr lang="uk-UA" sz="20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(січень-листопад 2018 року)</a:t>
                      </a:r>
                      <a:r>
                        <a:rPr lang="uk-UA" sz="20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endParaRPr lang="ru-RU" sz="2000" b="1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144,0 </a:t>
                      </a:r>
                      <a:r>
                        <a:rPr lang="uk-UA" sz="2400" b="1" dirty="0" err="1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млрд.грн</a:t>
                      </a:r>
                      <a:r>
                        <a:rPr lang="uk-UA" sz="2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.</a:t>
                      </a:r>
                      <a:endParaRPr lang="ru-RU" sz="2400" b="1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116,8%</a:t>
                      </a:r>
                      <a:endParaRPr lang="ru-RU" sz="2400" b="1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494942">
                <a:tc>
                  <a:txBody>
                    <a:bodyPr/>
                    <a:lstStyle/>
                    <a:p>
                      <a:pPr algn="l"/>
                      <a:r>
                        <a:rPr lang="uk-UA" sz="2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Середньомісячна заробітна плата штатних працівників </a:t>
                      </a:r>
                      <a:r>
                        <a:rPr lang="uk-UA" sz="20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(січень-вересень 2018 року)</a:t>
                      </a:r>
                      <a:endParaRPr lang="ru-RU" sz="2000" b="1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24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9 016,13 грн.</a:t>
                      </a:r>
                      <a:endParaRPr lang="ru-RU" sz="2400" b="1" kern="12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24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129,6%</a:t>
                      </a:r>
                      <a:endParaRPr lang="ru-RU" sz="2400" b="1" kern="12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79525">
                <a:tc>
                  <a:txBody>
                    <a:bodyPr/>
                    <a:lstStyle/>
                    <a:p>
                      <a:pPr algn="l"/>
                      <a:r>
                        <a:rPr lang="uk-UA" sz="2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Фонд оплати праці штатних працівників </a:t>
                      </a:r>
                      <a:r>
                        <a:rPr lang="uk-UA" sz="20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(січень-вересень 2018 року)</a:t>
                      </a:r>
                      <a:endParaRPr lang="ru-RU" sz="2000" b="1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18 166,2 </a:t>
                      </a:r>
                      <a:r>
                        <a:rPr lang="uk-UA" sz="2400" b="1" dirty="0" err="1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млн.грн</a:t>
                      </a:r>
                      <a:r>
                        <a:rPr lang="uk-UA" sz="2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.</a:t>
                      </a:r>
                      <a:endParaRPr lang="ru-RU" sz="2400" b="1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131,8%</a:t>
                      </a:r>
                      <a:endParaRPr lang="ru-RU" sz="2400" b="1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399701">
                <a:tc>
                  <a:txBody>
                    <a:bodyPr/>
                    <a:lstStyle/>
                    <a:p>
                      <a:pPr algn="l"/>
                      <a:r>
                        <a:rPr lang="uk-UA" sz="2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Експорт товарів (послуг) </a:t>
                      </a:r>
                    </a:p>
                    <a:p>
                      <a:pPr algn="l"/>
                      <a:r>
                        <a:rPr lang="uk-UA" sz="20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(січень-вересень 2018 року)</a:t>
                      </a:r>
                      <a:endParaRPr lang="ru-RU" sz="2000" b="1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2 422,0 </a:t>
                      </a:r>
                      <a:r>
                        <a:rPr lang="uk-UA" sz="2400" b="1" dirty="0" err="1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млн.дол.США</a:t>
                      </a:r>
                      <a:endParaRPr lang="ru-RU" sz="2400" b="1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128,4%</a:t>
                      </a:r>
                      <a:endParaRPr lang="ru-RU" sz="2400" b="1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6786578" y="642918"/>
            <a:ext cx="2357422" cy="919401"/>
          </a:xfrm>
          <a:prstGeom prst="wedgeRoundRectCallout">
            <a:avLst>
              <a:gd name="adj1" fmla="val -6903"/>
              <a:gd name="adj2" fmla="val 6174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Темп зростання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до минулорічного показника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525344"/>
            <a:ext cx="755576" cy="3326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fld id="{81AA8B1E-BB82-4847-AE47-5783C5BDC490}" type="slidenum">
              <a:rPr lang="es-ES" b="1" smtClean="0"/>
              <a:pPr algn="ctr"/>
              <a:t>2</a:t>
            </a:fld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8803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Утримання комунальних служб</a:t>
            </a:r>
            <a:endParaRPr lang="ru-RU" sz="3200" b="1" dirty="0" err="1" smtClean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525344"/>
            <a:ext cx="755576" cy="332655"/>
          </a:xfr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fld id="{81AA8B1E-BB82-4847-AE47-5783C5BDC490}" type="slidenum">
              <a:rPr lang="es-ES" b="1" smtClean="0">
                <a:solidFill>
                  <a:schemeClr val="dk1"/>
                </a:solidFill>
                <a:latin typeface="+mn-lt"/>
                <a:cs typeface="+mn-cs"/>
              </a:rPr>
              <a:pPr algn="ctr"/>
              <a:t>20</a:t>
            </a:fld>
            <a:endParaRPr lang="es-ES" b="1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692696"/>
            <a:ext cx="8424936" cy="360040"/>
          </a:xfrm>
          <a:prstGeom prst="rect">
            <a:avLst/>
          </a:prstGeom>
          <a:ln/>
          <a:effectLst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Обсяг видатків – 86,2</a:t>
            </a:r>
            <a:r>
              <a:rPr lang="uk-UA" sz="20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млн.грн</a:t>
            </a: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або 98,1% плану</a:t>
            </a:r>
            <a:endParaRPr lang="ru-RU" sz="20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835696" y="1196752"/>
            <a:ext cx="5554184" cy="1412875"/>
            <a:chOff x="2018" y="1433"/>
            <a:chExt cx="1868" cy="890"/>
          </a:xfrm>
          <a:solidFill>
            <a:schemeClr val="accent5">
              <a:lumMod val="50000"/>
              <a:alpha val="25000"/>
            </a:schemeClr>
          </a:solidFill>
        </p:grpSpPr>
        <p:sp>
          <p:nvSpPr>
            <p:cNvPr id="7" name="Oval 12"/>
            <p:cNvSpPr>
              <a:spLocks noChangeArrowheads="1"/>
            </p:cNvSpPr>
            <p:nvPr/>
          </p:nvSpPr>
          <p:spPr bwMode="gray">
            <a:xfrm>
              <a:off x="2018" y="1433"/>
              <a:ext cx="1868" cy="890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Oval 17"/>
            <p:cNvSpPr>
              <a:spLocks noChangeArrowheads="1"/>
            </p:cNvSpPr>
            <p:nvPr/>
          </p:nvSpPr>
          <p:spPr bwMode="gray">
            <a:xfrm>
              <a:off x="2284" y="1524"/>
              <a:ext cx="1382" cy="652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pPr algn="ctr"/>
              <a:r>
                <a:rPr lang="uk-UA" sz="2400" b="1" dirty="0" smtClean="0"/>
                <a:t>86,2</a:t>
              </a:r>
              <a:r>
                <a:rPr lang="uk-UA" sz="3600" b="1" dirty="0" smtClean="0"/>
                <a:t> </a:t>
              </a:r>
              <a:r>
                <a:rPr lang="uk-UA" sz="2400" b="1" dirty="0" smtClean="0"/>
                <a:t>млн.грн</a:t>
              </a:r>
              <a:r>
                <a:rPr lang="uk-UA" sz="3600" b="1" dirty="0" smtClean="0"/>
                <a:t>.</a:t>
              </a:r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179512" y="3356992"/>
            <a:ext cx="3180293" cy="2304255"/>
            <a:chOff x="566" y="2476"/>
            <a:chExt cx="935" cy="1189"/>
          </a:xfrm>
        </p:grpSpPr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566" y="2476"/>
              <a:ext cx="935" cy="954"/>
              <a:chOff x="610" y="1585"/>
              <a:chExt cx="1247" cy="1297"/>
            </a:xfrm>
          </p:grpSpPr>
          <p:sp>
            <p:nvSpPr>
              <p:cNvPr id="14" name="Oval 9"/>
              <p:cNvSpPr>
                <a:spLocks noChangeArrowheads="1"/>
              </p:cNvSpPr>
              <p:nvPr/>
            </p:nvSpPr>
            <p:spPr bwMode="gray">
              <a:xfrm>
                <a:off x="610" y="1585"/>
                <a:ext cx="1247" cy="1297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Text Box 11"/>
              <p:cNvSpPr txBox="1">
                <a:spLocks noChangeArrowheads="1"/>
              </p:cNvSpPr>
              <p:nvPr/>
            </p:nvSpPr>
            <p:spPr bwMode="gray">
              <a:xfrm>
                <a:off x="765" y="1737"/>
                <a:ext cx="958" cy="8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uk-UA" sz="1600" b="1" dirty="0" smtClean="0">
                    <a:solidFill>
                      <a:schemeClr val="bg1"/>
                    </a:solidFill>
                  </a:rPr>
                  <a:t>Муніципальна</a:t>
                </a:r>
                <a:r>
                  <a:rPr lang="ru-RU" sz="16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uk-UA" sz="1600" b="1" dirty="0" smtClean="0">
                    <a:solidFill>
                      <a:schemeClr val="bg1"/>
                    </a:solidFill>
                  </a:rPr>
                  <a:t>аварійна служба</a:t>
                </a:r>
              </a:p>
              <a:p>
                <a:pPr algn="ctr" eaLnBrk="0" hangingPunct="0"/>
                <a:endParaRPr lang="uk-UA" sz="1400" b="1" dirty="0" smtClean="0">
                  <a:solidFill>
                    <a:schemeClr val="accent3"/>
                  </a:solidFill>
                </a:endParaRPr>
              </a:p>
              <a:p>
                <a:pPr algn="ctr" eaLnBrk="0" hangingPunct="0"/>
                <a:r>
                  <a:rPr lang="uk-UA" sz="1200" b="1" i="1" dirty="0" smtClean="0">
                    <a:solidFill>
                      <a:schemeClr val="accent3"/>
                    </a:solidFill>
                  </a:rPr>
                  <a:t>(опрацьовано 73 тис. звернень громадян)</a:t>
                </a:r>
              </a:p>
            </p:txBody>
          </p:sp>
        </p:grpSp>
        <p:sp>
          <p:nvSpPr>
            <p:cNvPr id="11" name="Oval 12"/>
            <p:cNvSpPr>
              <a:spLocks noChangeArrowheads="1"/>
            </p:cNvSpPr>
            <p:nvPr/>
          </p:nvSpPr>
          <p:spPr bwMode="gray">
            <a:xfrm>
              <a:off x="629" y="3435"/>
              <a:ext cx="763" cy="23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899592" y="2780928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/>
              <a:t>55,9</a:t>
            </a:r>
            <a:r>
              <a:rPr lang="uk-UA" sz="1600" dirty="0" smtClean="0"/>
              <a:t> млн.грн.</a:t>
            </a:r>
            <a:endParaRPr lang="ru-RU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851920" y="4149080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25,0 </a:t>
            </a:r>
            <a:r>
              <a:rPr lang="uk-UA" sz="1600" b="1" dirty="0" smtClean="0"/>
              <a:t>млн.грн</a:t>
            </a:r>
            <a:r>
              <a:rPr lang="uk-UA" sz="1600" dirty="0" smtClean="0"/>
              <a:t>.</a:t>
            </a:r>
            <a:endParaRPr lang="ru-RU" sz="1600" dirty="0"/>
          </a:p>
        </p:txBody>
      </p:sp>
      <p:sp>
        <p:nvSpPr>
          <p:cNvPr id="36" name="Стрелка вправо 35"/>
          <p:cNvSpPr/>
          <p:nvPr/>
        </p:nvSpPr>
        <p:spPr>
          <a:xfrm rot="5400000">
            <a:off x="3995936" y="3212976"/>
            <a:ext cx="115212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6804248" y="2780928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/>
              <a:t>5,3</a:t>
            </a:r>
            <a:r>
              <a:rPr lang="uk-UA" sz="1600" dirty="0" smtClean="0"/>
              <a:t> млн.грн.</a:t>
            </a:r>
            <a:endParaRPr lang="ru-RU" sz="1600" dirty="0"/>
          </a:p>
        </p:txBody>
      </p: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5796136" y="3284984"/>
            <a:ext cx="3180293" cy="2317821"/>
            <a:chOff x="566" y="2476"/>
            <a:chExt cx="935" cy="1196"/>
          </a:xfrm>
        </p:grpSpPr>
        <p:sp>
          <p:nvSpPr>
            <p:cNvPr id="41" name="Oval 9"/>
            <p:cNvSpPr>
              <a:spLocks noChangeArrowheads="1"/>
            </p:cNvSpPr>
            <p:nvPr/>
          </p:nvSpPr>
          <p:spPr bwMode="gray">
            <a:xfrm>
              <a:off x="566" y="2476"/>
              <a:ext cx="935" cy="95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" name="Oval 12"/>
            <p:cNvSpPr>
              <a:spLocks noChangeArrowheads="1"/>
            </p:cNvSpPr>
            <p:nvPr/>
          </p:nvSpPr>
          <p:spPr bwMode="gray">
            <a:xfrm>
              <a:off x="693" y="3442"/>
              <a:ext cx="763" cy="23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sp>
        <p:nvSpPr>
          <p:cNvPr id="48" name="Text Box 30"/>
          <p:cNvSpPr txBox="1">
            <a:spLocks noChangeArrowheads="1"/>
          </p:cNvSpPr>
          <p:nvPr/>
        </p:nvSpPr>
        <p:spPr bwMode="gray">
          <a:xfrm>
            <a:off x="5796136" y="3501008"/>
            <a:ext cx="31669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1600" b="1" dirty="0" smtClean="0">
                <a:solidFill>
                  <a:schemeClr val="accent3"/>
                </a:solidFill>
              </a:rPr>
              <a:t>Контакт центр </a:t>
            </a:r>
          </a:p>
          <a:p>
            <a:pPr algn="ctr" eaLnBrk="0" hangingPunct="0"/>
            <a:r>
              <a:rPr lang="uk-UA" sz="1600" b="1" dirty="0" smtClean="0">
                <a:solidFill>
                  <a:schemeClr val="accent3"/>
                </a:solidFill>
              </a:rPr>
              <a:t>“15-80”</a:t>
            </a:r>
          </a:p>
          <a:p>
            <a:pPr algn="ctr" eaLnBrk="0" hangingPunct="0"/>
            <a:endParaRPr lang="uk-UA" sz="1400" b="1" i="1" dirty="0" smtClean="0">
              <a:solidFill>
                <a:schemeClr val="accent3"/>
              </a:solidFill>
            </a:endParaRPr>
          </a:p>
          <a:p>
            <a:pPr algn="ctr" eaLnBrk="0" hangingPunct="0"/>
            <a:r>
              <a:rPr lang="uk-UA" sz="1200" b="1" i="1" dirty="0" smtClean="0">
                <a:solidFill>
                  <a:schemeClr val="accent3"/>
                </a:solidFill>
              </a:rPr>
              <a:t>(прийнято 206,2 тис. </a:t>
            </a:r>
          </a:p>
          <a:p>
            <a:pPr algn="ctr" eaLnBrk="0" hangingPunct="0"/>
            <a:r>
              <a:rPr lang="uk-UA" sz="1200" b="1" i="1" dirty="0" smtClean="0">
                <a:solidFill>
                  <a:schemeClr val="accent3"/>
                </a:solidFill>
              </a:rPr>
              <a:t>звернень громадян)</a:t>
            </a:r>
          </a:p>
          <a:p>
            <a:pPr algn="ctr" eaLnBrk="0" hangingPunct="0"/>
            <a:endParaRPr lang="uk-UA" sz="1400" b="1" dirty="0" smtClean="0">
              <a:solidFill>
                <a:schemeClr val="accent3"/>
              </a:solidFill>
            </a:endParaRPr>
          </a:p>
        </p:txBody>
      </p:sp>
      <p:grpSp>
        <p:nvGrpSpPr>
          <p:cNvPr id="12" name="Group 26"/>
          <p:cNvGrpSpPr>
            <a:grpSpLocks/>
          </p:cNvGrpSpPr>
          <p:nvPr/>
        </p:nvGrpSpPr>
        <p:grpSpPr bwMode="auto">
          <a:xfrm>
            <a:off x="2771800" y="4581128"/>
            <a:ext cx="3672408" cy="1871452"/>
            <a:chOff x="2359" y="1488"/>
            <a:chExt cx="1196" cy="1088"/>
          </a:xfrm>
        </p:grpSpPr>
        <p:sp>
          <p:nvSpPr>
            <p:cNvPr id="22" name="Oval 28"/>
            <p:cNvSpPr>
              <a:spLocks noChangeArrowheads="1"/>
            </p:cNvSpPr>
            <p:nvPr/>
          </p:nvSpPr>
          <p:spPr bwMode="gray">
            <a:xfrm>
              <a:off x="2373" y="1488"/>
              <a:ext cx="1180" cy="1088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Text Box 30"/>
            <p:cNvSpPr txBox="1">
              <a:spLocks noChangeArrowheads="1"/>
            </p:cNvSpPr>
            <p:nvPr/>
          </p:nvSpPr>
          <p:spPr bwMode="gray">
            <a:xfrm>
              <a:off x="2359" y="1530"/>
              <a:ext cx="1196" cy="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uk-UA" sz="1600" b="1" dirty="0" smtClean="0">
                  <a:solidFill>
                    <a:schemeClr val="accent3"/>
                  </a:solidFill>
                </a:rPr>
                <a:t>Служба технічного обслуговування систем диспетчеризації ліфтів</a:t>
              </a:r>
            </a:p>
            <a:p>
              <a:pPr algn="ctr" eaLnBrk="0" hangingPunct="0"/>
              <a:endParaRPr lang="uk-UA" sz="1400" b="1" dirty="0" smtClean="0">
                <a:solidFill>
                  <a:schemeClr val="accent3"/>
                </a:solidFill>
              </a:endParaRPr>
            </a:p>
            <a:p>
              <a:pPr algn="ctr" eaLnBrk="0" hangingPunct="0"/>
              <a:r>
                <a:rPr lang="uk-UA" sz="1200" b="1" i="1" dirty="0" smtClean="0">
                  <a:solidFill>
                    <a:schemeClr val="accent3"/>
                  </a:solidFill>
                </a:rPr>
                <a:t>(на постійному обслуговуванні 3,8 тис. ліфтів, створено системи зв</a:t>
              </a:r>
              <a:r>
                <a:rPr lang="en-US" sz="1200" b="1" i="1" dirty="0" smtClean="0">
                  <a:solidFill>
                    <a:schemeClr val="accent3"/>
                  </a:solidFill>
                </a:rPr>
                <a:t>’</a:t>
              </a:r>
              <a:r>
                <a:rPr lang="uk-UA" sz="1200" b="1" i="1" dirty="0" smtClean="0">
                  <a:solidFill>
                    <a:schemeClr val="accent3"/>
                  </a:solidFill>
                </a:rPr>
                <a:t>язку типу </a:t>
              </a:r>
              <a:r>
                <a:rPr lang="en-US" sz="1200" b="1" i="1" dirty="0" smtClean="0">
                  <a:solidFill>
                    <a:schemeClr val="accent3"/>
                  </a:solidFill>
                </a:rPr>
                <a:t>GSM </a:t>
              </a:r>
              <a:r>
                <a:rPr lang="uk-UA" sz="1200" b="1" i="1" dirty="0" smtClean="0">
                  <a:solidFill>
                    <a:schemeClr val="accent3"/>
                  </a:solidFill>
                </a:rPr>
                <a:t>у </a:t>
              </a:r>
              <a:r>
                <a:rPr lang="en-US" sz="1200" b="1" i="1" dirty="0" smtClean="0">
                  <a:solidFill>
                    <a:schemeClr val="accent3"/>
                  </a:solidFill>
                </a:rPr>
                <a:t>56 </a:t>
              </a:r>
              <a:r>
                <a:rPr lang="uk-UA" sz="1200" b="1" i="1" dirty="0" smtClean="0">
                  <a:solidFill>
                    <a:schemeClr val="accent3"/>
                  </a:solidFill>
                </a:rPr>
                <a:t>буд.)</a:t>
              </a:r>
              <a:r>
                <a:rPr lang="en-US" sz="1200" b="1" i="1" dirty="0" smtClean="0">
                  <a:solidFill>
                    <a:schemeClr val="accent3"/>
                  </a:solidFill>
                </a:rPr>
                <a:t> </a:t>
              </a:r>
              <a:r>
                <a:rPr lang="uk-UA" sz="1200" b="1" i="1" dirty="0" smtClean="0">
                  <a:solidFill>
                    <a:schemeClr val="accent3"/>
                  </a:solidFill>
                </a:rPr>
                <a:t> </a:t>
              </a:r>
            </a:p>
          </p:txBody>
        </p:sp>
      </p:grpSp>
      <p:sp>
        <p:nvSpPr>
          <p:cNvPr id="28" name="Стрелка вправо 27"/>
          <p:cNvSpPr/>
          <p:nvPr/>
        </p:nvSpPr>
        <p:spPr>
          <a:xfrm rot="3627840">
            <a:off x="5148064" y="2996952"/>
            <a:ext cx="115212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6868332">
            <a:off x="2707934" y="2937596"/>
            <a:ext cx="1124325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4868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Капітальні вкладення в житлово-комунальне господарство </a:t>
            </a:r>
            <a:endParaRPr lang="ru-RU" sz="3200" b="1" dirty="0" err="1" smtClean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411760" y="1268760"/>
          <a:ext cx="6732240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525344"/>
            <a:ext cx="755576" cy="332655"/>
          </a:xfr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fld id="{81AA8B1E-BB82-4847-AE47-5783C5BDC490}" type="slidenum">
              <a:rPr lang="es-ES" b="1" smtClean="0">
                <a:solidFill>
                  <a:schemeClr val="dk1"/>
                </a:solidFill>
                <a:latin typeface="+mn-lt"/>
                <a:cs typeface="+mn-cs"/>
              </a:rPr>
              <a:pPr algn="ctr"/>
              <a:t>21</a:t>
            </a:fld>
            <a:endParaRPr lang="es-ES" b="1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908720"/>
            <a:ext cx="8424936" cy="360040"/>
          </a:xfrm>
          <a:prstGeom prst="rect">
            <a:avLst/>
          </a:prstGeom>
          <a:ln/>
          <a:effectLst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Обсяг видатків – 109,8</a:t>
            </a:r>
            <a:r>
              <a:rPr lang="uk-UA" sz="20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млн.грн</a:t>
            </a: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або 92,6% плану</a:t>
            </a:r>
            <a:endParaRPr lang="ru-RU" sz="20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484784"/>
            <a:ext cx="2232248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1100" b="1" dirty="0" smtClean="0"/>
              <a:t>Реконструйовано:</a:t>
            </a:r>
          </a:p>
          <a:p>
            <a:pPr lvl="0"/>
            <a:endParaRPr lang="uk-UA" sz="1100" b="1" dirty="0" smtClean="0"/>
          </a:p>
          <a:p>
            <a:pPr>
              <a:buFont typeface="Wingdings" pitchFamily="2" charset="2"/>
              <a:buChar char="ü"/>
            </a:pPr>
            <a:r>
              <a:rPr lang="uk-UA" sz="1100" dirty="0" smtClean="0"/>
              <a:t>3 черга реконструкції пішохідної частини проспекту Маяковського; </a:t>
            </a:r>
          </a:p>
          <a:p>
            <a:pPr lvl="0">
              <a:buFont typeface="Wingdings" pitchFamily="2" charset="2"/>
              <a:buChar char="ü"/>
            </a:pPr>
            <a:r>
              <a:rPr lang="uk-UA" sz="1100" dirty="0" smtClean="0"/>
              <a:t> сквер Театральний в Олександрівському районі; </a:t>
            </a:r>
          </a:p>
          <a:p>
            <a:pPr lvl="0">
              <a:buFont typeface="Wingdings" pitchFamily="2" charset="2"/>
              <a:buChar char="ü"/>
            </a:pPr>
            <a:r>
              <a:rPr lang="uk-UA" sz="1100" dirty="0" smtClean="0"/>
              <a:t>«Алею троянд» по                              вул. Я. Новицького;</a:t>
            </a:r>
          </a:p>
          <a:p>
            <a:pPr>
              <a:buFont typeface="Wingdings" pitchFamily="2" charset="2"/>
              <a:buChar char="ü"/>
            </a:pPr>
            <a:r>
              <a:rPr lang="uk-UA" sz="1100" dirty="0" smtClean="0"/>
              <a:t> водовод на території</a:t>
            </a:r>
          </a:p>
          <a:p>
            <a:r>
              <a:rPr lang="uk-UA" sz="1100" dirty="0" smtClean="0"/>
              <a:t>Дніпро ГЕС ;</a:t>
            </a:r>
          </a:p>
          <a:p>
            <a:pPr lvl="0">
              <a:buFont typeface="Wingdings" pitchFamily="2" charset="2"/>
              <a:buChar char="ü"/>
            </a:pPr>
            <a:r>
              <a:rPr lang="uk-UA" sz="1100" dirty="0" smtClean="0"/>
              <a:t>нежитлові приміщення під житлові по пр. Інженера Преображенського, 3,                      вул. Патріотичній, 64;</a:t>
            </a:r>
          </a:p>
          <a:p>
            <a:pPr>
              <a:buFont typeface="Wingdings" pitchFamily="2" charset="2"/>
              <a:buChar char="ü"/>
            </a:pPr>
            <a:r>
              <a:rPr lang="uk-UA" sz="1100" dirty="0" smtClean="0"/>
              <a:t>57 мереж зовнішнього освітлення.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869160"/>
            <a:ext cx="874846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100" b="1" dirty="0" smtClean="0"/>
              <a:t>Продовжувалися роботи з:</a:t>
            </a:r>
          </a:p>
          <a:p>
            <a:endParaRPr lang="uk-UA" sz="1100" dirty="0" smtClean="0"/>
          </a:p>
          <a:p>
            <a:pPr>
              <a:buFont typeface="Wingdings" pitchFamily="2" charset="2"/>
              <a:buChar char="ü"/>
            </a:pPr>
            <a:r>
              <a:rPr lang="uk-UA" sz="1100" dirty="0" smtClean="0"/>
              <a:t> реконструкції хлораторної ДВС-2 та котельні по вул. Задніпровська,7; </a:t>
            </a:r>
          </a:p>
          <a:p>
            <a:pPr>
              <a:buFont typeface="Wingdings" pitchFamily="2" charset="2"/>
              <a:buChar char="ü"/>
            </a:pPr>
            <a:r>
              <a:rPr lang="uk-UA" sz="1100" dirty="0" smtClean="0"/>
              <a:t> реконструкції парку ім. Гагаріна, парку ім. В.Я. Клімова, центральної алеї у сквері Ювілейному, зони відпочинку по                              вул. Л. Шмідта.</a:t>
            </a:r>
          </a:p>
          <a:p>
            <a:r>
              <a:rPr lang="uk-UA" sz="1100" dirty="0" smtClean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100" b="1" dirty="0" smtClean="0"/>
              <a:t>Розпочато проектування: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uk-UA" sz="1100" b="1" dirty="0" smtClean="0"/>
              <a:t> </a:t>
            </a:r>
            <a:r>
              <a:rPr lang="uk-UA" sz="1100" dirty="0" smtClean="0"/>
              <a:t>реконструкції площ Запорізької та Фестивальної, парку Дубовий гай та скверу по вул. Лізи Чайкіної  та ін.</a:t>
            </a:r>
            <a:endParaRPr lang="ru-RU" dirty="0" smtClean="0"/>
          </a:p>
          <a:p>
            <a:pPr lvl="0"/>
            <a:r>
              <a:rPr lang="uk-UA" dirty="0" smtClean="0"/>
              <a:t>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3204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Транспортне забезпечення та </a:t>
            </a:r>
            <a:r>
              <a:rPr lang="uk-UA" sz="3200" b="1" dirty="0" err="1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</a:t>
            </a:r>
            <a:r>
              <a:rPr lang="en-US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3200" b="1" dirty="0" err="1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язок</a:t>
            </a:r>
            <a:endParaRPr lang="ru-RU" sz="3200" b="1" dirty="0" err="1" smtClean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12" y="1340768"/>
          <a:ext cx="525658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525344"/>
            <a:ext cx="755576" cy="332655"/>
          </a:xfr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fld id="{81AA8B1E-BB82-4847-AE47-5783C5BDC490}" type="slidenum">
              <a:rPr lang="es-ES" b="1" smtClean="0">
                <a:solidFill>
                  <a:schemeClr val="dk1"/>
                </a:solidFill>
                <a:latin typeface="+mn-lt"/>
                <a:cs typeface="+mn-cs"/>
              </a:rPr>
              <a:pPr algn="ctr"/>
              <a:t>22</a:t>
            </a:fld>
            <a:endParaRPr lang="es-ES" b="1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692696"/>
            <a:ext cx="8424936" cy="360040"/>
          </a:xfrm>
          <a:prstGeom prst="rect">
            <a:avLst/>
          </a:prstGeom>
          <a:ln/>
          <a:effectLst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Обсяг видатків – 633,4</a:t>
            </a:r>
            <a:r>
              <a:rPr lang="uk-UA" sz="20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млн.грн</a:t>
            </a: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або 99,7% плану</a:t>
            </a:r>
            <a:endParaRPr lang="ru-RU" sz="20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2080" y="1412776"/>
            <a:ext cx="36724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err="1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itchFamily="18" charset="0"/>
              </a:rPr>
              <a:t>КП</a:t>
            </a:r>
            <a:r>
              <a:rPr lang="uk-UA" sz="14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uk-UA" sz="1400" b="1" dirty="0" err="1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itchFamily="18" charset="0"/>
              </a:rPr>
              <a:t>“Міжнародний</a:t>
            </a:r>
            <a:r>
              <a:rPr lang="uk-UA" sz="14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itchFamily="18" charset="0"/>
              </a:rPr>
              <a:t> аеропорт </a:t>
            </a:r>
            <a:r>
              <a:rPr lang="uk-UA" sz="1400" b="1" dirty="0" err="1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itchFamily="18" charset="0"/>
              </a:rPr>
              <a:t>Запоріжжя”</a:t>
            </a:r>
            <a:endParaRPr lang="uk-UA" sz="14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sz="1400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itchFamily="18" charset="0"/>
              </a:rPr>
              <a:t>Продовжено роботи з будівництва пасажирського терміналу, огородження та системи технічного нагляду по периметру аеропорту;</a:t>
            </a:r>
          </a:p>
          <a:p>
            <a:pPr>
              <a:buFont typeface="Wingdings" pitchFamily="2" charset="2"/>
              <a:buChar char="ü"/>
            </a:pPr>
            <a:r>
              <a:rPr lang="uk-UA" sz="1400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itchFamily="18" charset="0"/>
              </a:rPr>
              <a:t>Проведено капітальний ремонт злітно-посадкової смуги та переоснащено радіотехнічні засоби навігації та посадки аеродромного комплексу.</a:t>
            </a:r>
          </a:p>
          <a:p>
            <a:pPr>
              <a:buFont typeface="Wingdings" pitchFamily="2" charset="2"/>
              <a:buChar char="ü"/>
            </a:pPr>
            <a:endParaRPr lang="uk-UA" sz="14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Times New Roman" pitchFamily="18" charset="0"/>
            </a:endParaRPr>
          </a:p>
          <a:p>
            <a:r>
              <a:rPr lang="uk-UA" sz="14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itchFamily="18" charset="0"/>
              </a:rPr>
              <a:t>ЗКПМЕ </a:t>
            </a:r>
            <a:r>
              <a:rPr lang="uk-UA" sz="1400" b="1" dirty="0" err="1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itchFamily="18" charset="0"/>
              </a:rPr>
              <a:t>“Запоріжелектротранс”</a:t>
            </a:r>
            <a:endParaRPr lang="uk-UA" sz="14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sz="1400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itchFamily="18" charset="0"/>
              </a:rPr>
              <a:t>Придбано 50 автобусів великої місткості на умовах фінансового лізингу;</a:t>
            </a:r>
          </a:p>
          <a:p>
            <a:pPr>
              <a:buFont typeface="Wingdings" pitchFamily="2" charset="2"/>
              <a:buChar char="ü"/>
            </a:pPr>
            <a:r>
              <a:rPr lang="uk-UA" sz="1400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itchFamily="18" charset="0"/>
              </a:rPr>
              <a:t>Запроваджено систему моніторингу та диспетчеризації (GPS) на комунальному транспорті;</a:t>
            </a:r>
          </a:p>
          <a:p>
            <a:pPr>
              <a:buFont typeface="Wingdings" pitchFamily="2" charset="2"/>
              <a:buChar char="ü"/>
            </a:pPr>
            <a:r>
              <a:rPr lang="uk-UA" sz="1400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itchFamily="18" charset="0"/>
              </a:rPr>
              <a:t>придбано 12 трамваїв та продовжено роботи з капітального ремонту існуючого рухомого складу;</a:t>
            </a:r>
          </a:p>
          <a:p>
            <a:pPr>
              <a:buFont typeface="Wingdings" pitchFamily="2" charset="2"/>
              <a:buChar char="ü"/>
            </a:pPr>
            <a:r>
              <a:rPr lang="uk-UA" sz="1400" dirty="0" err="1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itchFamily="18" charset="0"/>
              </a:rPr>
              <a:t>Облаштовано</a:t>
            </a:r>
            <a:r>
              <a:rPr lang="uk-UA" sz="1400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itchFamily="18" charset="0"/>
              </a:rPr>
              <a:t> 17 тягових підстанцій системами моніторингу для їх захисту.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1124744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/>
              <a:t>На 355,6 млн.грн. більше ніж у 2017 році</a:t>
            </a: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725144"/>
            <a:ext cx="482453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err="1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itchFamily="18" charset="0"/>
              </a:rPr>
              <a:t>КП</a:t>
            </a:r>
            <a:r>
              <a:rPr lang="uk-UA" sz="14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itchFamily="18" charset="0"/>
              </a:rPr>
              <a:t> “ЦУІТ”</a:t>
            </a:r>
          </a:p>
          <a:p>
            <a:pPr>
              <a:buFont typeface="Wingdings" pitchFamily="2" charset="2"/>
              <a:buChar char="ü"/>
            </a:pPr>
            <a:r>
              <a:rPr lang="uk-UA" sz="1400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itchFamily="18" charset="0"/>
              </a:rPr>
              <a:t>Продовжено будівельні роботи для створення Ситуаційного командного центру;</a:t>
            </a:r>
          </a:p>
          <a:p>
            <a:pPr>
              <a:buFont typeface="Wingdings" pitchFamily="2" charset="2"/>
              <a:buChar char="ü"/>
            </a:pPr>
            <a:r>
              <a:rPr lang="uk-UA" sz="1400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itchFamily="18" charset="0"/>
              </a:rPr>
              <a:t>Створено 38 вузлів </a:t>
            </a:r>
            <a:r>
              <a:rPr lang="uk-UA" sz="1400" dirty="0" err="1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itchFamily="18" charset="0"/>
              </a:rPr>
              <a:t>відеоспостереження</a:t>
            </a:r>
            <a:r>
              <a:rPr lang="uk-UA" sz="1400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itchFamily="18" charset="0"/>
              </a:rPr>
              <a:t> та запроектовано ще 40;</a:t>
            </a:r>
          </a:p>
          <a:p>
            <a:pPr>
              <a:buFont typeface="Wingdings" pitchFamily="2" charset="2"/>
              <a:buChar char="ü"/>
            </a:pPr>
            <a:r>
              <a:rPr lang="uk-UA" sz="1400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itchFamily="18" charset="0"/>
              </a:rPr>
              <a:t> Проведено заходи для забезпечення розвитку та модернізації систем муніципального управління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0"/>
          <p:cNvSpPr txBox="1">
            <a:spLocks noChangeArrowheads="1"/>
          </p:cNvSpPr>
          <p:nvPr/>
        </p:nvSpPr>
        <p:spPr bwMode="auto">
          <a:xfrm>
            <a:off x="1115616" y="980728"/>
            <a:ext cx="5832896" cy="284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Дякуємо</a:t>
            </a:r>
            <a:r>
              <a:rPr kumimoji="0" lang="uk-UA" sz="48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за увагу!</a:t>
            </a:r>
            <a:endParaRPr kumimoji="0" lang="es-ES" sz="4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88424" y="6669360"/>
            <a:ext cx="755576" cy="188640"/>
          </a:xfrm>
          <a:prstGeom prst="rect">
            <a:avLst/>
          </a:prstGeom>
          <a:gradFill flip="none" rotWithShape="1">
            <a:gsLst>
              <a:gs pos="0">
                <a:srgbClr val="0097CC">
                  <a:shade val="30000"/>
                  <a:satMod val="115000"/>
                </a:srgbClr>
              </a:gs>
              <a:gs pos="50000">
                <a:srgbClr val="0097CC">
                  <a:shade val="67500"/>
                  <a:satMod val="115000"/>
                </a:srgbClr>
              </a:gs>
              <a:gs pos="100000">
                <a:srgbClr val="0097CC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863823"/>
          </a:xfrm>
        </p:spPr>
        <p:txBody>
          <a:bodyPr/>
          <a:lstStyle/>
          <a:p>
            <a:r>
              <a:rPr lang="ru-RU" sz="3200" b="1" dirty="0" err="1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Планові</a:t>
            </a:r>
            <a:r>
              <a:rPr lang="ru-RU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3200" b="1" dirty="0" err="1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фактичні</a:t>
            </a:r>
            <a:r>
              <a:rPr lang="ru-RU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показники</a:t>
            </a:r>
            <a:r>
              <a:rPr lang="ru-RU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виконання</a:t>
            </a:r>
            <a:r>
              <a:rPr lang="ru-RU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бюджету</a:t>
            </a:r>
            <a:endParaRPr lang="ru-RU" sz="3200" b="1" dirty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04" y="1052737"/>
          <a:ext cx="8928991" cy="5576862"/>
        </p:xfrm>
        <a:graphic>
          <a:graphicData uri="http://schemas.openxmlformats.org/drawingml/2006/table">
            <a:tbl>
              <a:tblPr/>
              <a:tblGrid>
                <a:gridCol w="1584176"/>
                <a:gridCol w="936104"/>
                <a:gridCol w="1080120"/>
                <a:gridCol w="1008112"/>
                <a:gridCol w="1080120"/>
                <a:gridCol w="1080120"/>
                <a:gridCol w="1080120"/>
                <a:gridCol w="1080119"/>
              </a:tblGrid>
              <a:tr h="1008111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noProof="0" dirty="0" smtClean="0"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Найменування показника</a:t>
                      </a:r>
                      <a:endParaRPr lang="uk-UA" sz="1400" b="1" i="0" u="none" strike="noStrike" noProof="0" dirty="0">
                        <a:solidFill>
                          <a:schemeClr val="accent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noProof="0" smtClean="0"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Факт </a:t>
                      </a:r>
                    </a:p>
                    <a:p>
                      <a:pPr algn="ctr" fontAlgn="ctr"/>
                      <a:r>
                        <a:rPr lang="uk-UA" sz="1400" b="1" i="0" u="none" strike="noStrike" noProof="0" smtClean="0"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2017 року</a:t>
                      </a:r>
                      <a:endParaRPr lang="uk-UA" sz="1400" b="1" i="0" u="none" strike="noStrike" noProof="0">
                        <a:solidFill>
                          <a:schemeClr val="accent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noProof="0" smtClean="0"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Затверд-жено при прийнятті бюджету</a:t>
                      </a:r>
                      <a:endParaRPr lang="uk-UA" sz="1400" b="1" i="0" u="none" strike="noStrike" noProof="0">
                        <a:solidFill>
                          <a:schemeClr val="accent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noProof="0" smtClean="0"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Зміни, внесені протягом року</a:t>
                      </a:r>
                      <a:endParaRPr lang="uk-UA" sz="1400" b="1" i="0" u="none" strike="noStrike" noProof="0">
                        <a:solidFill>
                          <a:schemeClr val="accent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noProof="0" smtClean="0"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Скориго-ваний план </a:t>
                      </a:r>
                      <a:r>
                        <a:rPr lang="uk-UA" sz="1100" b="1" i="0" u="none" strike="noStrike" noProof="0" smtClean="0"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(кошторисні призначення)</a:t>
                      </a:r>
                      <a:endParaRPr lang="uk-UA" sz="1100" b="1" i="0" u="none" strike="noStrike" noProof="0">
                        <a:solidFill>
                          <a:schemeClr val="accent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noProof="0" smtClean="0"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Виконання за 2018 рік</a:t>
                      </a:r>
                      <a:endParaRPr lang="uk-UA" sz="1400" b="1" i="0" u="none" strike="noStrike" noProof="0">
                        <a:solidFill>
                          <a:schemeClr val="accent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noProof="0" smtClean="0"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Виконання скориго-ваного плану</a:t>
                      </a:r>
                      <a:endParaRPr lang="uk-UA" sz="1400" b="1" i="0" u="none" strike="noStrike" noProof="0">
                        <a:solidFill>
                          <a:schemeClr val="accent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noProof="0" smtClean="0"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Відхилен-ня до </a:t>
                      </a:r>
                    </a:p>
                    <a:p>
                      <a:pPr algn="ctr" fontAlgn="ctr"/>
                      <a:r>
                        <a:rPr lang="uk-UA" sz="1400" b="1" i="0" u="none" strike="noStrike" noProof="0" smtClean="0"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2017 року</a:t>
                      </a:r>
                      <a:endParaRPr lang="uk-UA" sz="1400" b="1" i="0" u="none" strike="noStrike" noProof="0">
                        <a:solidFill>
                          <a:schemeClr val="accent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</a:tr>
              <a:tr h="295879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Доходи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7 997,9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7 896,2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780,3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8 676,5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8 651,9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99,7%</a:t>
                      </a:r>
                    </a:p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-24,6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+8,2%</a:t>
                      </a:r>
                    </a:p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+654,0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699">
                <a:tc>
                  <a:txBody>
                    <a:bodyPr/>
                    <a:lstStyle/>
                    <a:p>
                      <a:pPr algn="l" fontAlgn="b"/>
                      <a:r>
                        <a:rPr lang="uk-UA" sz="13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податки, збори, обов'язкові платежі</a:t>
                      </a:r>
                      <a:endParaRPr lang="uk-UA" sz="13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48754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4 368,2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4 642,2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332,6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4 974,8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5 023,8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101,0%</a:t>
                      </a:r>
                    </a:p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+49,0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+15%</a:t>
                      </a:r>
                    </a:p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+655,6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248">
                <a:tc>
                  <a:txBody>
                    <a:bodyPr/>
                    <a:lstStyle/>
                    <a:p>
                      <a:pPr algn="l" fontAlgn="b"/>
                      <a:r>
                        <a:rPr lang="uk-UA" sz="13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власні надходження бюджетних установ</a:t>
                      </a:r>
                      <a:endParaRPr lang="uk-UA" sz="13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48754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235,4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143,2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102,7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245,9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238,7 </a:t>
                      </a:r>
                      <a:endParaRPr lang="uk-UA" sz="1400" b="0" i="0" u="none" strike="noStrike" noProof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97,1%</a:t>
                      </a:r>
                    </a:p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-7,2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+1,4%</a:t>
                      </a:r>
                    </a:p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+3,3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612">
                <a:tc>
                  <a:txBody>
                    <a:bodyPr/>
                    <a:lstStyle/>
                    <a:p>
                      <a:pPr algn="l" fontAlgn="b"/>
                      <a:r>
                        <a:rPr lang="uk-UA" sz="13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трансферти з бюджетів інших рівнів</a:t>
                      </a:r>
                      <a:endParaRPr lang="uk-UA" sz="13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48754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3 394,3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3 110,8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345,0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3 455,8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3 389,4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98,1%</a:t>
                      </a:r>
                    </a:p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-66,4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-0,1%</a:t>
                      </a:r>
                    </a:p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</a:rPr>
                        <a:t>-4,9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79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Видатки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8 333,3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9 025,7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352,5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9 378,1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9 174,4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97,8%</a:t>
                      </a:r>
                    </a:p>
                    <a:p>
                      <a:pPr algn="ctr" fontAlgn="b"/>
                      <a:r>
                        <a:rPr lang="uk-UA" sz="1600" b="1" i="0" u="none" strike="noStrike" noProof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-203,7 </a:t>
                      </a:r>
                      <a:endParaRPr lang="uk-UA" sz="1600" b="1" i="0" u="none" strike="noStrike" noProof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+10,1%</a:t>
                      </a:r>
                    </a:p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+841,0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79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Кредитування</a:t>
                      </a:r>
                      <a:endParaRPr lang="uk-UA" sz="14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7,9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9,5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0,0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9,5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9,1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95,4 %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+15,2%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79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Дефіцит</a:t>
                      </a:r>
                      <a:endParaRPr lang="uk-UA" sz="14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343,4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1 138,9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-427,8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711,1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531,5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74,7% 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+54,8%</a:t>
                      </a:r>
                      <a:endParaRPr lang="uk-UA" sz="1600" b="1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02">
                <a:tc>
                  <a:txBody>
                    <a:bodyPr/>
                    <a:lstStyle/>
                    <a:p>
                      <a:pPr algn="l" fontAlgn="b"/>
                      <a:r>
                        <a:rPr lang="uk-UA" sz="13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місцеві запозичення</a:t>
                      </a:r>
                      <a:endParaRPr lang="uk-UA" sz="13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48754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 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1 138,9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-638,9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500,0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453,0 </a:t>
                      </a:r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uk-UA" sz="14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8054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зміна залишків коштів на рахунках бюджету міста та бюджетних установ</a:t>
                      </a:r>
                      <a:endParaRPr lang="uk-UA" sz="12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48754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343,4 </a:t>
                      </a:r>
                      <a:endParaRPr lang="uk-UA" sz="12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 </a:t>
                      </a:r>
                      <a:endParaRPr lang="uk-UA" sz="12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noProof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211,1 </a:t>
                      </a:r>
                      <a:endParaRPr lang="uk-UA" sz="1200" b="0" i="0" u="none" strike="noStrike" noProof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211,1 </a:t>
                      </a:r>
                      <a:endParaRPr lang="uk-UA" sz="12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noProof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78,5 </a:t>
                      </a:r>
                      <a:endParaRPr lang="uk-UA" sz="12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uk-UA" sz="1200" b="0" i="0" u="none" strike="noStrike" noProof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noProof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</a:rPr>
                        <a:t> </a:t>
                      </a:r>
                      <a:endParaRPr lang="uk-UA" sz="1200" b="0" i="0" u="none" strike="noStrike" noProof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</a:endParaRPr>
                    </a:p>
                  </a:txBody>
                  <a:tcPr marL="5417" marR="5417" marT="5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525344"/>
            <a:ext cx="755576" cy="3326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fld id="{81AA8B1E-BB82-4847-AE47-5783C5BDC490}" type="slidenum">
              <a:rPr lang="es-ES" b="1" smtClean="0"/>
              <a:pPr algn="ctr"/>
              <a:t>3</a:t>
            </a:fld>
            <a:endParaRPr lang="es-ES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12360" y="764704"/>
            <a:ext cx="1224136" cy="360040"/>
          </a:xfrm>
          <a:prstGeom prst="rect">
            <a:avLst/>
          </a:prstGeom>
          <a:ln/>
          <a:effectLst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млн.грн.</a:t>
            </a:r>
            <a:endParaRPr lang="ru-RU" sz="20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3"/>
            <a:ext cx="8784976" cy="50405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3200" b="1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доходів загального фонду </a:t>
            </a:r>
            <a:endParaRPr lang="ru-RU" sz="3200" b="1" dirty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214282" y="1071546"/>
          <a:ext cx="8534182" cy="5453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525344"/>
            <a:ext cx="755576" cy="3326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fld id="{81AA8B1E-BB82-4847-AE47-5783C5BDC490}" type="slidenum">
              <a:rPr lang="es-ES" b="1" smtClean="0"/>
              <a:pPr algn="ctr"/>
              <a:t>4</a:t>
            </a:fld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0" y="764705"/>
          <a:ext cx="9144000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03850" cy="50006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3200" b="1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Податок на доходи фізичних осіб</a:t>
            </a:r>
            <a:endParaRPr lang="ru-RU" sz="3200" b="1" dirty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525344"/>
            <a:ext cx="755576" cy="3326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fld id="{81AA8B1E-BB82-4847-AE47-5783C5BDC490}" type="slidenum">
              <a:rPr lang="es-ES" b="1" smtClean="0"/>
              <a:pPr algn="ctr"/>
              <a:t>5</a:t>
            </a:fld>
            <a:endParaRPr lang="es-ES" b="1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179512" y="3861048"/>
            <a:ext cx="8784976" cy="2808312"/>
          </a:xfrm>
          <a:prstGeom prst="rect">
            <a:avLst/>
          </a:prstGeom>
          <a:noFill/>
          <a:ln w="3175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7200" b="1" i="1" u="sng" strike="noStrike" kern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uLnTx/>
                <a:uFillTx/>
                <a:latin typeface="+mn-lt"/>
                <a:ea typeface="Arial Unicode MS" pitchFamily="34" charset="-128"/>
                <a:cs typeface="Arial Unicode MS" pitchFamily="34" charset="-128"/>
              </a:rPr>
              <a:t>Чинники, які вплинули на надходження податку: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3000" b="1" i="1" u="sng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uk-UA" sz="6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збільшення фонду оплати праці (18 166,2 млн.грн.) та середньомісячної заробітної плати  (9 016,13грн.) відповідно на 31,8% та 29,6% (інформація за 9 місяців 2018 року);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uk-UA" sz="6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проведення заходів, спрямованих на активізацію роботи з ліквідації заборгованості із заробітної плати, її легалізації, збільшення рівня заробітної плати, погашення податкової заборгованості тощо – мобілізовано 34,9 млн.грн.;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uk-UA" sz="6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збільшення надходження податку на доходи фізичних осіб з грошового забезпечення, грошових винагород та інших виплат, одержаних військовослужбовцями – на  14,7 млн.грн.;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uk-UA" sz="6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зростання надходжень податку за результатами річного декларування фізичних осіб – на 5,4 млн.грн. та з інших (ніж зарплата) доходів платників – на 14,0 млн.грн.</a:t>
            </a:r>
            <a:endParaRPr kumimoji="0" lang="uk-UA" sz="6400" b="0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68344" y="1484784"/>
            <a:ext cx="79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101% до плану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AutoShape 2"/>
          <p:cNvSpPr>
            <a:spLocks noChangeArrowheads="1"/>
          </p:cNvSpPr>
          <p:nvPr/>
        </p:nvSpPr>
        <p:spPr bwMode="auto">
          <a:xfrm>
            <a:off x="3371804" y="3501008"/>
            <a:ext cx="2496340" cy="1369862"/>
          </a:xfrm>
          <a:prstGeom prst="roundRect">
            <a:avLst>
              <a:gd name="adj" fmla="val 13745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Єдиний податок</a:t>
            </a:r>
          </a:p>
          <a:p>
            <a:pPr algn="ctr" eaLnBrk="0" hangingPunct="0"/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540,7 млн.грн. </a:t>
            </a: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(100,8% до плану)</a:t>
            </a:r>
            <a:endParaRPr lang="en-US" sz="1600" b="1" dirty="0">
              <a:solidFill>
                <a:schemeClr val="accent1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88067" name="AutoShape 3"/>
          <p:cNvSpPr>
            <a:spLocks noChangeArrowheads="1"/>
          </p:cNvSpPr>
          <p:nvPr/>
        </p:nvSpPr>
        <p:spPr bwMode="auto">
          <a:xfrm>
            <a:off x="395536" y="3501008"/>
            <a:ext cx="2592288" cy="1369862"/>
          </a:xfrm>
          <a:prstGeom prst="roundRect">
            <a:avLst>
              <a:gd name="adj" fmla="val 13745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Податок на майно </a:t>
            </a:r>
          </a:p>
          <a:p>
            <a:pPr algn="ctr" eaLnBrk="0" hangingPunct="0"/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894,2 млн.грн. </a:t>
            </a: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(100,8% до плану)</a:t>
            </a:r>
            <a:endParaRPr lang="en-US" sz="1600" b="1" dirty="0">
              <a:solidFill>
                <a:schemeClr val="accent1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88068" name="AutoShape 4"/>
          <p:cNvSpPr>
            <a:spLocks noChangeArrowheads="1"/>
          </p:cNvSpPr>
          <p:nvPr/>
        </p:nvSpPr>
        <p:spPr bwMode="auto">
          <a:xfrm>
            <a:off x="6228184" y="3501008"/>
            <a:ext cx="2520280" cy="1363728"/>
          </a:xfrm>
          <a:prstGeom prst="roundRect">
            <a:avLst>
              <a:gd name="adj" fmla="val 13745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Туристичний збір</a:t>
            </a:r>
          </a:p>
          <a:p>
            <a:pPr algn="ctr" eaLnBrk="0" hangingPunct="0"/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0,6 млн.грн. </a:t>
            </a:r>
          </a:p>
          <a:p>
            <a:pPr algn="ctr" eaLnBrk="0" hangingPunct="0"/>
            <a:endParaRPr lang="en-US" b="1" dirty="0">
              <a:solidFill>
                <a:schemeClr val="accent1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1115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3200" b="1" dirty="0" err="1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Місцеві</a:t>
            </a:r>
            <a:r>
              <a:rPr lang="ru-RU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податки</a:t>
            </a:r>
            <a:r>
              <a:rPr lang="ru-RU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3200" b="1" dirty="0" err="1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збори</a:t>
            </a:r>
            <a:endParaRPr lang="en-US" sz="3200" b="1" dirty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3779912" y="1772816"/>
            <a:ext cx="1703388" cy="1687512"/>
            <a:chOff x="3759200" y="1833563"/>
            <a:chExt cx="1703388" cy="1687512"/>
          </a:xfrm>
        </p:grpSpPr>
        <p:sp>
          <p:nvSpPr>
            <p:cNvPr id="88087" name="Oval 23"/>
            <p:cNvSpPr>
              <a:spLocks noChangeArrowheads="1"/>
            </p:cNvSpPr>
            <p:nvPr/>
          </p:nvSpPr>
          <p:spPr bwMode="gray">
            <a:xfrm>
              <a:off x="3759200" y="1833563"/>
              <a:ext cx="1703388" cy="168751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088" name="Oval 24"/>
            <p:cNvSpPr>
              <a:spLocks noChangeArrowheads="1"/>
            </p:cNvSpPr>
            <p:nvPr/>
          </p:nvSpPr>
          <p:spPr bwMode="gray">
            <a:xfrm>
              <a:off x="3759200" y="1833563"/>
              <a:ext cx="1703388" cy="168751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089" name="Oval 25"/>
            <p:cNvSpPr>
              <a:spLocks noChangeArrowheads="1"/>
            </p:cNvSpPr>
            <p:nvPr/>
          </p:nvSpPr>
          <p:spPr bwMode="gray">
            <a:xfrm>
              <a:off x="3870325" y="1944688"/>
              <a:ext cx="1481138" cy="146685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8090" name="Oval 26"/>
            <p:cNvSpPr>
              <a:spLocks noChangeArrowheads="1"/>
            </p:cNvSpPr>
            <p:nvPr/>
          </p:nvSpPr>
          <p:spPr bwMode="gray">
            <a:xfrm>
              <a:off x="3871913" y="1946275"/>
              <a:ext cx="1481137" cy="146685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8091" name="Oval 27"/>
            <p:cNvSpPr>
              <a:spLocks noChangeArrowheads="1"/>
            </p:cNvSpPr>
            <p:nvPr/>
          </p:nvSpPr>
          <p:spPr bwMode="gray">
            <a:xfrm>
              <a:off x="3943350" y="2016125"/>
              <a:ext cx="1333500" cy="1320800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3965575" y="2032000"/>
              <a:ext cx="1290638" cy="1324992"/>
              <a:chOff x="4166" y="1706"/>
              <a:chExt cx="1252" cy="1252"/>
            </a:xfrm>
          </p:grpSpPr>
          <p:sp>
            <p:nvSpPr>
              <p:cNvPr id="88093" name="Oval 2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8094" name="Oval 3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8095" name="Oval 3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8096" name="Oval 3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88103" name="Text Box 39"/>
            <p:cNvSpPr txBox="1">
              <a:spLocks noChangeArrowheads="1"/>
            </p:cNvSpPr>
            <p:nvPr/>
          </p:nvSpPr>
          <p:spPr bwMode="gray">
            <a:xfrm>
              <a:off x="4005509" y="2505075"/>
              <a:ext cx="122982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uk-UA" sz="2400" b="1" dirty="0" smtClean="0">
                  <a:solidFill>
                    <a:srgbClr val="000000"/>
                  </a:solidFill>
                </a:rPr>
                <a:t>37,67%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6565994" y="1772816"/>
            <a:ext cx="1703387" cy="1687512"/>
            <a:chOff x="6221413" y="1833563"/>
            <a:chExt cx="1703387" cy="1687512"/>
          </a:xfrm>
        </p:grpSpPr>
        <p:sp>
          <p:nvSpPr>
            <p:cNvPr id="88072" name="Oval 8"/>
            <p:cNvSpPr>
              <a:spLocks noChangeArrowheads="1"/>
            </p:cNvSpPr>
            <p:nvPr/>
          </p:nvSpPr>
          <p:spPr bwMode="gray">
            <a:xfrm>
              <a:off x="6221413" y="1833563"/>
              <a:ext cx="1703387" cy="168751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073" name="Oval 9"/>
            <p:cNvSpPr>
              <a:spLocks noChangeArrowheads="1"/>
            </p:cNvSpPr>
            <p:nvPr/>
          </p:nvSpPr>
          <p:spPr bwMode="gray">
            <a:xfrm>
              <a:off x="6221413" y="1833563"/>
              <a:ext cx="1703387" cy="168751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8074" name="Oval 10"/>
            <p:cNvSpPr>
              <a:spLocks noChangeArrowheads="1"/>
            </p:cNvSpPr>
            <p:nvPr/>
          </p:nvSpPr>
          <p:spPr bwMode="gray">
            <a:xfrm>
              <a:off x="6332538" y="1944688"/>
              <a:ext cx="1481137" cy="146685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8075" name="Oval 11"/>
            <p:cNvSpPr>
              <a:spLocks noChangeArrowheads="1"/>
            </p:cNvSpPr>
            <p:nvPr/>
          </p:nvSpPr>
          <p:spPr bwMode="gray">
            <a:xfrm>
              <a:off x="6357938" y="1952625"/>
              <a:ext cx="1481137" cy="146685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8076" name="Oval 12"/>
            <p:cNvSpPr>
              <a:spLocks noChangeArrowheads="1"/>
            </p:cNvSpPr>
            <p:nvPr/>
          </p:nvSpPr>
          <p:spPr bwMode="gray">
            <a:xfrm>
              <a:off x="6411913" y="2016125"/>
              <a:ext cx="1335087" cy="1320800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6435725" y="2032000"/>
              <a:ext cx="1292225" cy="1277938"/>
              <a:chOff x="4166" y="1706"/>
              <a:chExt cx="1252" cy="1252"/>
            </a:xfrm>
          </p:grpSpPr>
          <p:sp>
            <p:nvSpPr>
              <p:cNvPr id="88098" name="Oval 34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8099" name="Oval 35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8100" name="Oval 36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8101" name="Oval 37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88104" name="Text Box 40"/>
            <p:cNvSpPr txBox="1">
              <a:spLocks noChangeArrowheads="1"/>
            </p:cNvSpPr>
            <p:nvPr/>
          </p:nvSpPr>
          <p:spPr bwMode="gray">
            <a:xfrm>
              <a:off x="6558242" y="2505075"/>
              <a:ext cx="105830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uk-UA" sz="2400" b="1" dirty="0" smtClean="0">
                  <a:solidFill>
                    <a:srgbClr val="000000"/>
                  </a:solidFill>
                </a:rPr>
                <a:t>0,04%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2915816" y="980728"/>
            <a:ext cx="3384376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accent1">
                    <a:lumMod val="25000"/>
                  </a:schemeClr>
                </a:solidFill>
              </a:rPr>
              <a:t>1 435,5 </a:t>
            </a:r>
            <a:r>
              <a:rPr lang="uk-UA" sz="2800" b="1" dirty="0" err="1" smtClean="0">
                <a:solidFill>
                  <a:schemeClr val="accent1">
                    <a:lumMod val="25000"/>
                  </a:schemeClr>
                </a:solidFill>
              </a:rPr>
              <a:t>млн.грн</a:t>
            </a:r>
            <a:r>
              <a:rPr lang="uk-UA" sz="2800" b="1" dirty="0" smtClean="0">
                <a:solidFill>
                  <a:schemeClr val="accent1">
                    <a:lumMod val="25000"/>
                  </a:schemeClr>
                </a:solidFill>
              </a:rPr>
              <a:t>.</a:t>
            </a:r>
            <a:endParaRPr lang="ru-RU" sz="28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922392" y="1772816"/>
            <a:ext cx="1703388" cy="1687513"/>
            <a:chOff x="1295400" y="1828800"/>
            <a:chExt cx="1703388" cy="1687513"/>
          </a:xfrm>
        </p:grpSpPr>
        <p:sp>
          <p:nvSpPr>
            <p:cNvPr id="88077" name="Oval 13"/>
            <p:cNvSpPr>
              <a:spLocks noChangeArrowheads="1"/>
            </p:cNvSpPr>
            <p:nvPr/>
          </p:nvSpPr>
          <p:spPr bwMode="gray">
            <a:xfrm>
              <a:off x="1295400" y="1828800"/>
              <a:ext cx="1703388" cy="168751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078" name="Oval 14"/>
            <p:cNvSpPr>
              <a:spLocks noChangeArrowheads="1"/>
            </p:cNvSpPr>
            <p:nvPr/>
          </p:nvSpPr>
          <p:spPr bwMode="gray">
            <a:xfrm>
              <a:off x="1295400" y="1828800"/>
              <a:ext cx="1703388" cy="168751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079" name="Oval 15"/>
            <p:cNvSpPr>
              <a:spLocks noChangeArrowheads="1"/>
            </p:cNvSpPr>
            <p:nvPr/>
          </p:nvSpPr>
          <p:spPr bwMode="gray">
            <a:xfrm>
              <a:off x="1406525" y="1938338"/>
              <a:ext cx="1481138" cy="146685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8080" name="Oval 16"/>
            <p:cNvSpPr>
              <a:spLocks noChangeArrowheads="1"/>
            </p:cNvSpPr>
            <p:nvPr/>
          </p:nvSpPr>
          <p:spPr bwMode="gray">
            <a:xfrm>
              <a:off x="1428728" y="1928802"/>
              <a:ext cx="1481137" cy="146685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8081" name="Oval 17"/>
            <p:cNvSpPr>
              <a:spLocks noChangeArrowheads="1"/>
            </p:cNvSpPr>
            <p:nvPr/>
          </p:nvSpPr>
          <p:spPr bwMode="gray">
            <a:xfrm>
              <a:off x="1571604" y="2428868"/>
              <a:ext cx="1143008" cy="519351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ru-RU"/>
            </a:p>
          </p:txBody>
        </p:sp>
        <p:grpSp>
          <p:nvGrpSpPr>
            <p:cNvPr id="2" name="Group 18"/>
            <p:cNvGrpSpPr>
              <a:grpSpLocks/>
            </p:cNvGrpSpPr>
            <p:nvPr/>
          </p:nvGrpSpPr>
          <p:grpSpPr bwMode="auto">
            <a:xfrm>
              <a:off x="1500166" y="2071678"/>
              <a:ext cx="1290638" cy="1206500"/>
              <a:chOff x="4166" y="1706"/>
              <a:chExt cx="1252" cy="1252"/>
            </a:xfrm>
          </p:grpSpPr>
          <p:sp>
            <p:nvSpPr>
              <p:cNvPr id="88083" name="Oval 1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8084" name="Oval 2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8085" name="Oval 2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8086" name="Oval 22"/>
              <p:cNvSpPr>
                <a:spLocks noChangeArrowheads="1"/>
              </p:cNvSpPr>
              <p:nvPr/>
            </p:nvSpPr>
            <p:spPr bwMode="gray">
              <a:xfrm>
                <a:off x="4280" y="1805"/>
                <a:ext cx="110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 dirty="0"/>
              </a:p>
            </p:txBody>
          </p:sp>
        </p:grpSp>
        <p:sp>
          <p:nvSpPr>
            <p:cNvPr id="44" name="Прямоугольник 43"/>
            <p:cNvSpPr/>
            <p:nvPr/>
          </p:nvSpPr>
          <p:spPr>
            <a:xfrm>
              <a:off x="1571604" y="2500306"/>
              <a:ext cx="11521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uk-UA" sz="2400" b="1" dirty="0" smtClean="0">
                  <a:solidFill>
                    <a:srgbClr val="000000"/>
                  </a:solidFill>
                </a:rPr>
                <a:t>62,29</a:t>
              </a:r>
              <a:r>
                <a:rPr lang="uk-UA" b="1" dirty="0" smtClean="0">
                  <a:solidFill>
                    <a:srgbClr val="000000"/>
                  </a:solidFill>
                </a:rPr>
                <a:t>%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4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525344"/>
            <a:ext cx="755576" cy="3326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fld id="{81AA8B1E-BB82-4847-AE47-5783C5BDC490}" type="slidenum">
              <a:rPr lang="es-ES" b="1" smtClean="0"/>
              <a:pPr algn="ctr"/>
              <a:t>6</a:t>
            </a:fld>
            <a:endParaRPr lang="es-ES" b="1" dirty="0"/>
          </a:p>
        </p:txBody>
      </p:sp>
      <p:grpSp>
        <p:nvGrpSpPr>
          <p:cNvPr id="46" name="Группа 45"/>
          <p:cNvGrpSpPr/>
          <p:nvPr/>
        </p:nvGrpSpPr>
        <p:grpSpPr>
          <a:xfrm>
            <a:off x="179512" y="5301208"/>
            <a:ext cx="2088232" cy="1279934"/>
            <a:chOff x="1115612" y="1853395"/>
            <a:chExt cx="2604512" cy="1684598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1115612" y="1853395"/>
              <a:ext cx="2604512" cy="1684598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Скругленный прямоугольник 4"/>
            <p:cNvSpPr/>
            <p:nvPr/>
          </p:nvSpPr>
          <p:spPr>
            <a:xfrm>
              <a:off x="1295234" y="1948169"/>
              <a:ext cx="2245269" cy="150758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uk-UA" b="1" kern="1200" cap="none" spc="0" dirty="0">
                  <a:ln w="900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cs typeface="Times New Roman" pitchFamily="18" charset="0"/>
                </a:rPr>
                <a:t>Плата за землю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b="1" kern="1200" cap="none" spc="0" dirty="0" smtClean="0">
                  <a:ln w="900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cs typeface="Times New Roman" pitchFamily="18" charset="0"/>
                </a:rPr>
                <a:t>8</a:t>
              </a:r>
              <a:r>
                <a:rPr lang="uk-UA" b="1" kern="1200" cap="none" spc="0" dirty="0" smtClean="0">
                  <a:ln w="900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cs typeface="Times New Roman" pitchFamily="18" charset="0"/>
                </a:rPr>
                <a:t>42,7 </a:t>
              </a:r>
              <a:r>
                <a:rPr lang="uk-UA" b="1" kern="1200" cap="none" spc="0" dirty="0" err="1" smtClean="0">
                  <a:ln w="900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cs typeface="Times New Roman" pitchFamily="18" charset="0"/>
                </a:rPr>
                <a:t>млн.грн</a:t>
              </a:r>
              <a:r>
                <a:rPr lang="uk-UA" b="1" kern="1200" cap="none" spc="0" dirty="0">
                  <a:ln w="900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cs typeface="Times New Roman" pitchFamily="18" charset="0"/>
                </a:rPr>
                <a:t>.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uk-UA" b="1" kern="1200" cap="none" spc="0" dirty="0">
                  <a:ln w="900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cs typeface="Times New Roman" pitchFamily="18" charset="0"/>
                </a:rPr>
                <a:t> </a:t>
              </a:r>
              <a:r>
                <a:rPr lang="uk-UA" b="1" kern="1200" cap="none" spc="0" dirty="0" smtClean="0">
                  <a:ln w="900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cs typeface="Times New Roman" pitchFamily="18" charset="0"/>
                </a:rPr>
                <a:t>(100,7%)</a:t>
              </a:r>
              <a:endParaRPr lang="ru-RU" b="1" kern="1200" cap="none" spc="0" dirty="0">
                <a:ln w="900" cmpd="sng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Times New Roman" pitchFamily="18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2411760" y="5301208"/>
            <a:ext cx="2808312" cy="1296145"/>
            <a:chOff x="5321842" y="1885711"/>
            <a:chExt cx="2645232" cy="1657865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50" name="Скругленный прямоугольник 49"/>
            <p:cNvSpPr/>
            <p:nvPr/>
          </p:nvSpPr>
          <p:spPr>
            <a:xfrm>
              <a:off x="5321842" y="1885711"/>
              <a:ext cx="2645232" cy="1657865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" name="Скругленный прямоугольник 4"/>
            <p:cNvSpPr/>
            <p:nvPr/>
          </p:nvSpPr>
          <p:spPr>
            <a:xfrm>
              <a:off x="5482158" y="1977815"/>
              <a:ext cx="2324599" cy="148483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uk-UA" sz="1700" b="1" kern="1200" cap="none" spc="0" dirty="0">
                  <a:ln w="900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cs typeface="Times New Roman" pitchFamily="18" charset="0"/>
                </a:rPr>
                <a:t>Податок на нерухоме майно, відмінне від земельної ділянки  </a:t>
              </a:r>
              <a:endParaRPr lang="uk-UA" sz="1700" b="1" kern="1200" cap="none" spc="0" dirty="0" smtClean="0">
                <a:ln w="900" cmpd="sng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Times New Roman" pitchFamily="18" charset="0"/>
              </a:endParaRP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700" b="1" kern="1200" cap="none" spc="0" dirty="0" smtClean="0">
                  <a:ln w="900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cs typeface="Times New Roman" pitchFamily="18" charset="0"/>
                </a:rPr>
                <a:t>4</a:t>
              </a:r>
              <a:r>
                <a:rPr lang="uk-UA" sz="1700" b="1" kern="1200" cap="none" spc="0" dirty="0" smtClean="0">
                  <a:ln w="900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cs typeface="Times New Roman" pitchFamily="18" charset="0"/>
                </a:rPr>
                <a:t>6,2 </a:t>
              </a:r>
              <a:r>
                <a:rPr lang="uk-UA" sz="1700" b="1" kern="1200" cap="none" spc="0" dirty="0" err="1" smtClean="0">
                  <a:ln w="900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cs typeface="Times New Roman" pitchFamily="18" charset="0"/>
                </a:rPr>
                <a:t>млн.грн</a:t>
              </a:r>
              <a:r>
                <a:rPr lang="uk-UA" sz="1700" b="1" kern="1200" cap="none" spc="0" dirty="0">
                  <a:ln w="900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cs typeface="Times New Roman" pitchFamily="18" charset="0"/>
                </a:rPr>
                <a:t>. </a:t>
              </a:r>
              <a:r>
                <a:rPr lang="uk-UA" sz="1700" b="1" kern="1200" cap="none" spc="0" dirty="0" smtClean="0">
                  <a:ln w="900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cs typeface="Times New Roman" pitchFamily="18" charset="0"/>
                </a:rPr>
                <a:t>(103,1%)</a:t>
              </a:r>
              <a:endParaRPr lang="ru-RU" sz="1700" b="1" kern="1200" cap="none" spc="0" dirty="0">
                <a:ln w="900" cmpd="sng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Times New Roman" pitchFamily="18" charset="0"/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5364088" y="5301208"/>
            <a:ext cx="2088231" cy="1260983"/>
            <a:chOff x="2639111" y="4166791"/>
            <a:chExt cx="3845417" cy="1260983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53" name="Скругленный прямоугольник 52"/>
            <p:cNvSpPr/>
            <p:nvPr/>
          </p:nvSpPr>
          <p:spPr>
            <a:xfrm>
              <a:off x="2639111" y="4166791"/>
              <a:ext cx="3845417" cy="1260983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4" name="Скругленный прямоугольник 4"/>
            <p:cNvSpPr/>
            <p:nvPr/>
          </p:nvSpPr>
          <p:spPr>
            <a:xfrm>
              <a:off x="2904312" y="4238799"/>
              <a:ext cx="3447617" cy="1080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uk-UA" b="1" kern="1200" cap="none" spc="0" dirty="0">
                  <a:ln w="900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cs typeface="Times New Roman" pitchFamily="18" charset="0"/>
                </a:rPr>
                <a:t>Транспортний податок  </a:t>
              </a:r>
              <a:r>
                <a:rPr lang="en-US" b="1" kern="1200" cap="none" spc="0" dirty="0" smtClean="0">
                  <a:ln w="900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cs typeface="Times New Roman" pitchFamily="18" charset="0"/>
                </a:rPr>
                <a:t>5,</a:t>
              </a:r>
              <a:r>
                <a:rPr lang="uk-UA" b="1" kern="1200" cap="none" spc="0" dirty="0" smtClean="0">
                  <a:ln w="900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cs typeface="Times New Roman" pitchFamily="18" charset="0"/>
                </a:rPr>
                <a:t>2млн.грн.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uk-UA" b="1" kern="1200" cap="none" spc="0" dirty="0" smtClean="0">
                  <a:ln w="900" cmpd="sng">
                    <a:noFill/>
                    <a:prstDash val="solid"/>
                  </a:ln>
                  <a:solidFill>
                    <a:schemeClr val="bg2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cs typeface="Times New Roman" pitchFamily="18" charset="0"/>
                </a:rPr>
                <a:t> (100,3%)</a:t>
              </a:r>
              <a:endParaRPr lang="ru-RU" b="1" kern="1200" cap="none" spc="0" dirty="0">
                <a:ln w="900" cmpd="sng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Times New Roman" pitchFamily="18" charset="0"/>
              </a:endParaRPr>
            </a:p>
          </p:txBody>
        </p:sp>
      </p:grpSp>
      <p:cxnSp>
        <p:nvCxnSpPr>
          <p:cNvPr id="56" name="Прямая со стрелкой 55"/>
          <p:cNvCxnSpPr>
            <a:stCxn id="88067" idx="2"/>
            <a:endCxn id="47" idx="0"/>
          </p:cNvCxnSpPr>
          <p:nvPr/>
        </p:nvCxnSpPr>
        <p:spPr>
          <a:xfrm flipH="1">
            <a:off x="1223628" y="4870870"/>
            <a:ext cx="468052" cy="43033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88067" idx="2"/>
            <a:endCxn id="50" idx="0"/>
          </p:cNvCxnSpPr>
          <p:nvPr/>
        </p:nvCxnSpPr>
        <p:spPr>
          <a:xfrm>
            <a:off x="1691680" y="4870870"/>
            <a:ext cx="2124236" cy="43033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88067" idx="2"/>
            <a:endCxn id="53" idx="0"/>
          </p:cNvCxnSpPr>
          <p:nvPr/>
        </p:nvCxnSpPr>
        <p:spPr>
          <a:xfrm>
            <a:off x="1691680" y="4870870"/>
            <a:ext cx="4716524" cy="43033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/>
          <p:nvPr/>
        </p:nvGraphicFramePr>
        <p:xfrm>
          <a:off x="4283968" y="2060848"/>
          <a:ext cx="4860032" cy="47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Податок на майно</a:t>
            </a:r>
            <a:endParaRPr lang="ru-RU" sz="3200" b="1" dirty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504" y="4437112"/>
            <a:ext cx="4536504" cy="213516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Зменшення на 27,4 </a:t>
            </a:r>
            <a:r>
              <a:rPr lang="uk-UA" sz="1400" dirty="0" err="1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млн.грн</a:t>
            </a:r>
            <a:r>
              <a:rPr lang="uk-UA" sz="1400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. або на 3,1%, що пояснюється перерахуванням до бюджету у 2017 році значних сум плати за землю в рахунок майбутніх зобов’язань та втратами в результаті надання державою пільги (у вигляді зниження на 75% ставки земельного податку) для земельних ділянок залізниць у межах смуг відведення та гірничодобувних підприємств на суму близько 15,0 </a:t>
            </a:r>
            <a:r>
              <a:rPr lang="uk-UA" sz="1400" dirty="0" err="1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млн.грн</a:t>
            </a:r>
            <a:r>
              <a:rPr lang="uk-UA" sz="1400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.</a:t>
            </a:r>
            <a:endParaRPr lang="ru-RU" sz="14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525344"/>
            <a:ext cx="755576" cy="3326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fld id="{81AA8B1E-BB82-4847-AE47-5783C5BDC490}" type="slidenum">
              <a:rPr lang="es-ES" b="1" smtClean="0"/>
              <a:pPr algn="ctr"/>
              <a:t>7</a:t>
            </a:fld>
            <a:endParaRPr lang="es-ES" b="1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500404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39552" y="692696"/>
            <a:ext cx="3384376" cy="360040"/>
          </a:xfrm>
          <a:prstGeom prst="rect">
            <a:avLst/>
          </a:prstGeom>
          <a:ln/>
          <a:effectLst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Плата за землю</a:t>
            </a:r>
            <a:endParaRPr lang="ru-RU" sz="20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60032" y="692696"/>
            <a:ext cx="4104456" cy="360040"/>
          </a:xfrm>
          <a:prstGeom prst="rect">
            <a:avLst/>
          </a:prstGeom>
          <a:ln/>
          <a:effectLst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Надходження податку на майно</a:t>
            </a:r>
            <a:endParaRPr lang="ru-RU" sz="20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32040" y="1196752"/>
            <a:ext cx="3960440" cy="172819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Збільшення  в порівнянні з 2017 роком на 12,0 </a:t>
            </a:r>
            <a:r>
              <a:rPr lang="uk-UA" sz="1400" dirty="0" err="1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млн.грн</a:t>
            </a:r>
            <a:r>
              <a:rPr lang="uk-UA" sz="1400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. (на 35,1%) обумовлено появою нових платників (понад 1400 осіб) та підвищенням розміру мінімальної заробітної плати, прив’язку до якого мають ставки даного податку.</a:t>
            </a:r>
            <a:endParaRPr lang="ru-RU" sz="1400" dirty="0">
              <a:solidFill>
                <a:schemeClr val="accent1">
                  <a:lumMod val="25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uk-UA" i="1" dirty="0" smtClean="0"/>
              <a:t/>
            </a:r>
            <a:br>
              <a:rPr lang="uk-UA" i="1" dirty="0" smtClean="0"/>
            </a:br>
            <a:r>
              <a:rPr lang="uk-UA" i="1" dirty="0" smtClean="0"/>
              <a:t/>
            </a:r>
            <a:br>
              <a:rPr lang="uk-UA" i="1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18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58204" cy="6143668"/>
          </a:xfr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buNone/>
            </a:pPr>
            <a:endParaRPr lang="uk-UA" sz="4000" b="1" cap="small" dirty="0" smtClean="0">
              <a:solidFill>
                <a:srgbClr val="C00000"/>
              </a:solidFill>
              <a:effectLst>
                <a:outerShdw blurRad="50800" dist="50800" dir="600000" algn="ctr" rotWithShape="0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endParaRPr lang="uk-UA" sz="4000" b="1" cap="small" dirty="0" smtClean="0">
              <a:solidFill>
                <a:srgbClr val="C00000"/>
              </a:solidFill>
              <a:effectLst>
                <a:outerShdw blurRad="50800" dist="50800" dir="600000" algn="ctr" rotWithShape="0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endParaRPr lang="uk-UA" sz="4000" b="1" cap="small" dirty="0" smtClean="0">
              <a:solidFill>
                <a:srgbClr val="C00000"/>
              </a:solidFill>
              <a:effectLst>
                <a:outerShdw blurRad="50800" dist="50800" dir="600000" algn="ctr" rotWithShape="0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endParaRPr lang="uk-UA" sz="4000" b="1" cap="small" dirty="0" smtClean="0">
              <a:solidFill>
                <a:srgbClr val="C00000"/>
              </a:solidFill>
              <a:effectLst>
                <a:outerShdw blurRad="50800" dist="50800" dir="600000" algn="ctr" rotWithShape="0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endParaRPr lang="uk-UA" sz="4000" b="1" cap="small" dirty="0" smtClean="0">
              <a:solidFill>
                <a:srgbClr val="C00000"/>
              </a:solidFill>
              <a:effectLst>
                <a:outerShdw blurRad="50800" dist="50800" dir="600000" algn="ctr" rotWithShape="0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endParaRPr lang="uk-UA" sz="4000" b="1" cap="small" dirty="0" smtClean="0">
              <a:solidFill>
                <a:srgbClr val="C00000"/>
              </a:solidFill>
              <a:effectLst>
                <a:outerShdw blurRad="50800" dist="50800" dir="600000" algn="ctr" rotWithShape="0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endParaRPr lang="uk-UA" sz="4000" b="1" cap="small" dirty="0" smtClean="0">
              <a:solidFill>
                <a:srgbClr val="C00000"/>
              </a:solidFill>
              <a:effectLst>
                <a:outerShdw blurRad="50800" dist="50800" dir="600000" algn="ctr" rotWithShape="0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endParaRPr lang="uk-UA" sz="4000" b="1" cap="small" dirty="0" smtClean="0">
              <a:solidFill>
                <a:srgbClr val="C00000"/>
              </a:solidFill>
              <a:effectLst>
                <a:outerShdw blurRad="50800" dist="50800" dir="600000" algn="ctr" rotWithShape="0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endParaRPr lang="uk-UA" sz="4000" b="1" cap="small" dirty="0" smtClean="0">
              <a:solidFill>
                <a:srgbClr val="C00000"/>
              </a:solidFill>
              <a:effectLst>
                <a:outerShdw blurRad="50800" dist="50800" dir="600000" algn="ctr" rotWithShape="0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endParaRPr lang="uk-UA" sz="4000" b="1" cap="small" dirty="0" smtClean="0">
              <a:solidFill>
                <a:srgbClr val="C00000"/>
              </a:solidFill>
              <a:effectLst>
                <a:outerShdw blurRad="50800" dist="50800" dir="600000" algn="ctr" rotWithShape="0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r>
              <a:rPr lang="uk-UA" sz="4000" b="1" cap="small" dirty="0" smtClean="0">
                <a:solidFill>
                  <a:srgbClr val="C00000"/>
                </a:solidFill>
                <a:effectLst>
                  <a:outerShdw blurRad="50800" dist="50800" dir="600000" algn="ctr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	</a:t>
            </a:r>
            <a:endParaRPr lang="ru-RU" sz="4000" b="1" cap="small" dirty="0">
              <a:solidFill>
                <a:srgbClr val="C00000"/>
              </a:solidFill>
              <a:effectLst>
                <a:outerShdw blurRad="50800" dist="50800" dir="600000" algn="ctr" rotWithShape="0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51520" y="260648"/>
            <a:ext cx="847811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endParaRPr lang="uk-UA" sz="3600" b="1" dirty="0" smtClean="0">
              <a:ln w="1905">
                <a:solidFill>
                  <a:srgbClr val="951F38"/>
                </a:solidFill>
              </a:ln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DFKai-SB" pitchFamily="65" charset="-120"/>
              <a:cs typeface="+mj-cs"/>
            </a:endParaRPr>
          </a:p>
          <a:p>
            <a:pPr algn="ctr" eaLnBrk="0" hangingPunct="0"/>
            <a:endParaRPr lang="uk-UA" sz="3600" b="1" dirty="0" smtClean="0">
              <a:ln w="1905">
                <a:solidFill>
                  <a:srgbClr val="951F38"/>
                </a:solidFill>
              </a:ln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DFKai-SB" pitchFamily="65" charset="-120"/>
              <a:cs typeface="+mj-cs"/>
            </a:endParaRPr>
          </a:p>
          <a:p>
            <a:pPr algn="ctr" eaLnBrk="0" hangingPunct="0"/>
            <a:endParaRPr lang="uk-UA" sz="3600" b="1" dirty="0" smtClean="0">
              <a:ln w="1905">
                <a:solidFill>
                  <a:srgbClr val="951F38"/>
                </a:solidFill>
              </a:ln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DFKai-SB" pitchFamily="65" charset="-120"/>
              <a:cs typeface="+mj-cs"/>
            </a:endParaRPr>
          </a:p>
          <a:p>
            <a:pPr algn="ctr" eaLnBrk="0" hangingPunct="0"/>
            <a:endParaRPr lang="uk-UA" sz="3600" b="1" dirty="0" smtClean="0">
              <a:ln w="1905">
                <a:solidFill>
                  <a:srgbClr val="951F38"/>
                </a:solidFill>
              </a:ln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DFKai-SB" pitchFamily="65" charset="-120"/>
              <a:cs typeface="+mj-cs"/>
            </a:endParaRPr>
          </a:p>
          <a:p>
            <a:pPr algn="ctr" eaLnBrk="0" hangingPunct="0"/>
            <a:endParaRPr lang="uk-UA" sz="3600" b="1" dirty="0" smtClean="0">
              <a:ln w="1905">
                <a:solidFill>
                  <a:srgbClr val="951F38"/>
                </a:solidFill>
              </a:ln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DFKai-SB" pitchFamily="65" charset="-120"/>
              <a:cs typeface="+mj-cs"/>
            </a:endParaRPr>
          </a:p>
          <a:p>
            <a:pPr algn="ctr" eaLnBrk="0" hangingPunct="0"/>
            <a:endParaRPr lang="uk-UA" sz="3600" b="1" dirty="0" smtClean="0">
              <a:ln w="1905">
                <a:solidFill>
                  <a:srgbClr val="951F38"/>
                </a:solidFill>
              </a:ln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DFKai-SB" pitchFamily="65" charset="-120"/>
              <a:cs typeface="+mj-cs"/>
            </a:endParaRPr>
          </a:p>
          <a:p>
            <a:pPr algn="ctr" eaLnBrk="0" hangingPunct="0"/>
            <a:endParaRPr lang="uk-UA" sz="3600" b="1" dirty="0" smtClean="0">
              <a:ln w="1905">
                <a:solidFill>
                  <a:srgbClr val="951F38"/>
                </a:solidFill>
              </a:ln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DFKai-SB" pitchFamily="65" charset="-120"/>
              <a:cs typeface="+mj-cs"/>
            </a:endParaRPr>
          </a:p>
          <a:p>
            <a:pPr algn="ctr" eaLnBrk="0" hangingPunct="0"/>
            <a:endParaRPr lang="uk-UA" sz="3600" b="1" dirty="0" smtClean="0">
              <a:ln w="1905">
                <a:solidFill>
                  <a:srgbClr val="951F38"/>
                </a:solidFill>
              </a:ln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DFKai-SB" pitchFamily="65" charset="-120"/>
              <a:cs typeface="+mj-cs"/>
            </a:endParaRPr>
          </a:p>
          <a:p>
            <a:pPr algn="ctr" eaLnBrk="0" hangingPunct="0"/>
            <a:endParaRPr lang="uk-UA" sz="3600" b="1" dirty="0" smtClean="0">
              <a:ln w="1905">
                <a:solidFill>
                  <a:srgbClr val="951F38"/>
                </a:solidFill>
              </a:ln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DFKai-SB" pitchFamily="65" charset="-120"/>
              <a:cs typeface="+mj-cs"/>
            </a:endParaRPr>
          </a:p>
          <a:p>
            <a:pPr algn="ctr" eaLnBrk="0" hangingPunct="0"/>
            <a:endParaRPr lang="uk-UA" sz="3600" b="1" dirty="0" smtClean="0">
              <a:ln w="1905">
                <a:solidFill>
                  <a:srgbClr val="951F38"/>
                </a:solidFill>
              </a:ln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DFKai-SB" pitchFamily="65" charset="-120"/>
              <a:cs typeface="+mj-cs"/>
            </a:endParaRPr>
          </a:p>
          <a:p>
            <a:pPr algn="ctr" eaLnBrk="0" hangingPunct="0"/>
            <a:endParaRPr lang="uk-UA" sz="3600" b="1" dirty="0" smtClean="0">
              <a:ln w="1905">
                <a:solidFill>
                  <a:srgbClr val="951F38"/>
                </a:solidFill>
              </a:ln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DFKai-SB" pitchFamily="65" charset="-120"/>
              <a:cs typeface="+mj-cs"/>
            </a:endParaRPr>
          </a:p>
          <a:p>
            <a:pPr algn="ctr" eaLnBrk="0" hangingPunct="0"/>
            <a:endParaRPr lang="uk-UA" sz="3600" b="1" dirty="0" smtClean="0">
              <a:ln w="1905">
                <a:solidFill>
                  <a:srgbClr val="951F38"/>
                </a:solidFill>
              </a:ln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DFKai-SB" pitchFamily="65" charset="-120"/>
              <a:cs typeface="+mj-cs"/>
            </a:endParaRPr>
          </a:p>
          <a:p>
            <a:pPr algn="ctr" eaLnBrk="0" hangingPunct="0"/>
            <a:endParaRPr lang="uk-UA" sz="3600" b="1" dirty="0" smtClean="0">
              <a:ln w="1905">
                <a:solidFill>
                  <a:srgbClr val="951F38"/>
                </a:solidFill>
              </a:ln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DFKai-SB" pitchFamily="65" charset="-120"/>
              <a:cs typeface="+mj-cs"/>
            </a:endParaRPr>
          </a:p>
          <a:p>
            <a:pPr algn="ctr" eaLnBrk="0" hangingPunct="0"/>
            <a:endParaRPr lang="uk-UA" sz="3600" b="1" dirty="0" smtClean="0">
              <a:ln w="1905">
                <a:solidFill>
                  <a:srgbClr val="951F38"/>
                </a:solidFill>
              </a:ln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DFKai-SB" pitchFamily="65" charset="-120"/>
              <a:cs typeface="+mj-cs"/>
            </a:endParaRPr>
          </a:p>
          <a:p>
            <a:pPr algn="ctr" eaLnBrk="0" hangingPunct="0"/>
            <a:endParaRPr lang="uk-UA" sz="3600" b="1" dirty="0" smtClean="0">
              <a:ln w="1905">
                <a:solidFill>
                  <a:srgbClr val="951F38"/>
                </a:solidFill>
              </a:ln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DFKai-SB" pitchFamily="65" charset="-120"/>
              <a:cs typeface="+mj-cs"/>
            </a:endParaRPr>
          </a:p>
          <a:p>
            <a:pPr algn="ctr" eaLnBrk="0" hangingPunct="0"/>
            <a:endParaRPr lang="uk-UA" sz="3600" b="1" dirty="0" smtClean="0">
              <a:ln w="1905">
                <a:solidFill>
                  <a:srgbClr val="951F38"/>
                </a:solidFill>
              </a:ln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DFKai-SB" pitchFamily="65" charset="-120"/>
              <a:cs typeface="+mj-cs"/>
            </a:endParaRPr>
          </a:p>
          <a:p>
            <a:pPr algn="ctr" eaLnBrk="0" hangingPunct="0"/>
            <a:endParaRPr lang="uk-UA" sz="3600" b="1" dirty="0" smtClean="0">
              <a:ln w="1905">
                <a:solidFill>
                  <a:srgbClr val="951F38"/>
                </a:solidFill>
              </a:ln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DFKai-SB" pitchFamily="65" charset="-120"/>
              <a:cs typeface="+mj-cs"/>
            </a:endParaRPr>
          </a:p>
          <a:p>
            <a:pPr algn="ctr" eaLnBrk="0" hangingPunct="0"/>
            <a:endParaRPr lang="uk-UA" sz="3600" b="1" dirty="0" smtClean="0">
              <a:ln w="1905">
                <a:solidFill>
                  <a:srgbClr val="951F38"/>
                </a:solidFill>
              </a:ln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DFKai-SB" pitchFamily="65" charset="-120"/>
              <a:cs typeface="+mj-cs"/>
            </a:endParaRPr>
          </a:p>
          <a:p>
            <a:pPr algn="ctr" eaLnBrk="0" hangingPunct="0"/>
            <a:endParaRPr lang="uk-UA" sz="3600" b="1" dirty="0" smtClean="0">
              <a:ln w="1905">
                <a:solidFill>
                  <a:srgbClr val="951F38"/>
                </a:solidFill>
              </a:ln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DFKai-SB" pitchFamily="65" charset="-120"/>
              <a:cs typeface="+mj-cs"/>
            </a:endParaRPr>
          </a:p>
          <a:p>
            <a:pPr algn="ctr"/>
            <a:r>
              <a:rPr lang="uk-UA" sz="3200" b="1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Єдиний податок </a:t>
            </a:r>
          </a:p>
        </p:txBody>
      </p:sp>
      <p:sp>
        <p:nvSpPr>
          <p:cNvPr id="5124" name="AutoShape 4" descr="Картинки по запросу картинка малий бізне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6" name="AutoShape 6" descr="Картинки по запросу картинка малий бізне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8" name="AutoShape 8" descr="Картинки по запросу картинка малий бізне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0" name="AutoShape 10" descr="Картинки по запросу картинка малий бізне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525344"/>
            <a:ext cx="755576" cy="3326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fld id="{81AA8B1E-BB82-4847-AE47-5783C5BDC490}" type="slidenum">
              <a:rPr lang="es-ES" b="1" smtClean="0"/>
              <a:pPr algn="ctr"/>
              <a:t>8</a:t>
            </a:fld>
            <a:endParaRPr lang="es-ES" b="1" dirty="0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0" y="620688"/>
          <a:ext cx="914400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179512" y="3861048"/>
            <a:ext cx="8856984" cy="2736304"/>
          </a:xfrm>
          <a:prstGeom prst="roundRect">
            <a:avLst/>
          </a:prstGeom>
          <a:solidFill>
            <a:schemeClr val="lt1">
              <a:alpha val="4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</a:rPr>
              <a:t>Фактори зростання: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v"/>
            </a:pPr>
            <a:r>
              <a:rPr lang="uk-UA" sz="1600" dirty="0" smtClean="0">
                <a:solidFill>
                  <a:schemeClr val="accent1">
                    <a:lumMod val="25000"/>
                  </a:schemeClr>
                </a:solidFill>
              </a:rPr>
              <a:t> зростання ставок для платників І та ІІ груп через збільшення розміру МЗП, прожиткового мінімуму.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v"/>
            </a:pPr>
            <a:r>
              <a:rPr lang="uk-UA" sz="1600" dirty="0" smtClean="0">
                <a:solidFill>
                  <a:schemeClr val="accent1">
                    <a:lumMod val="25000"/>
                  </a:schemeClr>
                </a:solidFill>
              </a:rPr>
              <a:t> збільшення кількості платників: фізичних </a:t>
            </a:r>
            <a:r>
              <a:rPr lang="uk-UA" sz="1600" dirty="0">
                <a:solidFill>
                  <a:schemeClr val="accent1">
                    <a:lumMod val="25000"/>
                  </a:schemeClr>
                </a:solidFill>
              </a:rPr>
              <a:t>осіб </a:t>
            </a:r>
            <a:r>
              <a:rPr lang="uk-UA" sz="1600" dirty="0" smtClean="0">
                <a:solidFill>
                  <a:schemeClr val="accent1">
                    <a:lumMod val="25000"/>
                  </a:schemeClr>
                </a:solidFill>
              </a:rPr>
              <a:t>- на 9,1% (</a:t>
            </a:r>
            <a:r>
              <a:rPr lang="uk-UA" sz="1600" dirty="0" err="1" smtClean="0">
                <a:solidFill>
                  <a:schemeClr val="accent1">
                    <a:lumMod val="25000"/>
                  </a:schemeClr>
                </a:solidFill>
              </a:rPr>
              <a:t>на</a:t>
            </a:r>
            <a:r>
              <a:rPr lang="uk-UA" sz="1600" dirty="0" smtClean="0">
                <a:solidFill>
                  <a:schemeClr val="accent1">
                    <a:lumMod val="25000"/>
                  </a:schemeClr>
                </a:solidFill>
              </a:rPr>
              <a:t> початок 2018 року </a:t>
            </a:r>
            <a:r>
              <a:rPr lang="uk-UA" sz="1600" dirty="0">
                <a:solidFill>
                  <a:schemeClr val="accent1">
                    <a:lumMod val="25000"/>
                  </a:schemeClr>
                </a:solidFill>
              </a:rPr>
              <a:t>їх кількість становила </a:t>
            </a:r>
            <a:r>
              <a:rPr lang="uk-UA" sz="1600" dirty="0" smtClean="0">
                <a:solidFill>
                  <a:schemeClr val="accent1">
                    <a:lumMod val="25000"/>
                  </a:schemeClr>
                </a:solidFill>
              </a:rPr>
              <a:t>22</a:t>
            </a:r>
            <a:r>
              <a:rPr lang="uk-UA" sz="1600" dirty="0">
                <a:solidFill>
                  <a:schemeClr val="accent1">
                    <a:lumMod val="25000"/>
                  </a:schemeClr>
                </a:solidFill>
              </a:rPr>
              <a:t> </a:t>
            </a:r>
            <a:r>
              <a:rPr lang="uk-UA" sz="1600" dirty="0" smtClean="0">
                <a:solidFill>
                  <a:schemeClr val="accent1">
                    <a:lumMod val="25000"/>
                  </a:schemeClr>
                </a:solidFill>
              </a:rPr>
              <a:t>182 </a:t>
            </a:r>
            <a:r>
              <a:rPr lang="uk-UA" sz="1600" dirty="0">
                <a:solidFill>
                  <a:schemeClr val="accent1">
                    <a:lumMod val="25000"/>
                  </a:schemeClr>
                </a:solidFill>
              </a:rPr>
              <a:t>особи, </a:t>
            </a:r>
            <a:r>
              <a:rPr lang="uk-UA" sz="1600" dirty="0" smtClean="0">
                <a:solidFill>
                  <a:schemeClr val="accent1">
                    <a:lumMod val="25000"/>
                  </a:schemeClr>
                </a:solidFill>
              </a:rPr>
              <a:t>на кінець </a:t>
            </a:r>
            <a:r>
              <a:rPr lang="uk-UA" sz="1600" dirty="0">
                <a:solidFill>
                  <a:schemeClr val="accent1">
                    <a:lumMod val="25000"/>
                  </a:schemeClr>
                </a:solidFill>
              </a:rPr>
              <a:t>– </a:t>
            </a:r>
            <a:r>
              <a:rPr lang="uk-UA" sz="1600" dirty="0" smtClean="0">
                <a:solidFill>
                  <a:schemeClr val="accent1">
                    <a:lumMod val="25000"/>
                  </a:schemeClr>
                </a:solidFill>
              </a:rPr>
              <a:t>24</a:t>
            </a:r>
            <a:r>
              <a:rPr lang="uk-UA" sz="1600" dirty="0">
                <a:solidFill>
                  <a:schemeClr val="accent1">
                    <a:lumMod val="25000"/>
                  </a:schemeClr>
                </a:solidFill>
              </a:rPr>
              <a:t> </a:t>
            </a:r>
            <a:r>
              <a:rPr lang="uk-UA" sz="1600" dirty="0" smtClean="0">
                <a:solidFill>
                  <a:schemeClr val="accent1">
                    <a:lumMod val="25000"/>
                  </a:schemeClr>
                </a:solidFill>
              </a:rPr>
              <a:t>197) та юридичних осіб – на 4,0% (4 906 та 5102 відповідно). 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v"/>
            </a:pPr>
            <a:r>
              <a:rPr lang="uk-UA" sz="1600" dirty="0" smtClean="0">
                <a:solidFill>
                  <a:schemeClr val="accent1">
                    <a:lumMod val="25000"/>
                  </a:schemeClr>
                </a:solidFill>
              </a:rPr>
              <a:t>коливання впродовж року показника індексу інфляції (станом на 01.01.2019 року - 109,8%), який супроводжувався поступовим підвищенням загального рівня цін на товари і послуги та вплинув на зростання обсягу доходів та відповідно відрахування єдиного податку платниками ІІІ групи – фізичними особами – підприємцями та юридичними особами.</a:t>
            </a:r>
            <a:endParaRPr lang="ru-RU" sz="1600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6768752" cy="64294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3200" b="1" dirty="0" err="1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Акцизний податок</a:t>
            </a:r>
            <a:endParaRPr lang="ru-RU" sz="3200" b="1" dirty="0" err="1" smtClean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0" name="AutoShape 4" descr="Картинки по запросу картинки акцизний подато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Картинки по запросу картинки акцизний подато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4" name="AutoShape 8" descr="Картинки по запросу картинки акцизний подато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827584" y="1071546"/>
            <a:ext cx="8102134" cy="2304256"/>
          </a:xfrm>
        </p:spPr>
        <p:txBody>
          <a:bodyPr/>
          <a:lstStyle/>
          <a:p>
            <a:pPr algn="just">
              <a:buNone/>
            </a:pPr>
            <a:r>
              <a:rPr lang="uk-UA" sz="2400" dirty="0" smtClean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uk-UA" sz="1800" dirty="0" smtClean="0">
                <a:solidFill>
                  <a:schemeClr val="accent1">
                    <a:lumMod val="25000"/>
                  </a:schemeClr>
                </a:solidFill>
              </a:rPr>
              <a:t>В порівнянні з 2017 роком зростання на 1,9 млн.грн. або на 0,7%, що пояснюється збільшенням перерахувань роздрібного акцизу на 3,5 </a:t>
            </a:r>
            <a:r>
              <a:rPr lang="uk-UA" sz="1800" dirty="0" err="1" smtClean="0">
                <a:solidFill>
                  <a:schemeClr val="accent1">
                    <a:lumMod val="25000"/>
                  </a:schemeClr>
                </a:solidFill>
              </a:rPr>
              <a:t>млн.грн</a:t>
            </a:r>
            <a:r>
              <a:rPr lang="uk-UA" sz="1800" dirty="0" smtClean="0">
                <a:solidFill>
                  <a:schemeClr val="accent1">
                    <a:lumMod val="25000"/>
                  </a:schemeClr>
                </a:solidFill>
              </a:rPr>
              <a:t>. (зріст податку з реалізації алкогольних напоїв - на 10,8 </a:t>
            </a:r>
            <a:r>
              <a:rPr lang="uk-UA" sz="1800" dirty="0" err="1" smtClean="0">
                <a:solidFill>
                  <a:schemeClr val="accent1">
                    <a:lumMod val="25000"/>
                  </a:schemeClr>
                </a:solidFill>
              </a:rPr>
              <a:t>млн.грн</a:t>
            </a:r>
            <a:r>
              <a:rPr lang="uk-UA" sz="1800" dirty="0" smtClean="0">
                <a:solidFill>
                  <a:schemeClr val="accent1">
                    <a:lumMod val="25000"/>
                  </a:schemeClr>
                </a:solidFill>
              </a:rPr>
              <a:t>., поряд з цим, суттєве зниження від продажу тютюнових виробів - на 7,3 </a:t>
            </a:r>
            <a:r>
              <a:rPr lang="uk-UA" sz="1800" dirty="0" err="1" smtClean="0">
                <a:solidFill>
                  <a:schemeClr val="accent1">
                    <a:lumMod val="25000"/>
                  </a:schemeClr>
                </a:solidFill>
              </a:rPr>
              <a:t>млн.грн</a:t>
            </a:r>
            <a:r>
              <a:rPr lang="uk-UA" sz="1800" dirty="0" smtClean="0">
                <a:solidFill>
                  <a:schemeClr val="accent1">
                    <a:lumMod val="25000"/>
                  </a:schemeClr>
                </a:solidFill>
              </a:rPr>
              <a:t>.) та зменшенням надходжень частини загальнодержавного акцизу з виробленого та ввезеного пального - на 1,6 </a:t>
            </a:r>
            <a:r>
              <a:rPr lang="uk-UA" sz="1800" dirty="0" err="1" smtClean="0">
                <a:solidFill>
                  <a:schemeClr val="accent1">
                    <a:lumMod val="25000"/>
                  </a:schemeClr>
                </a:solidFill>
              </a:rPr>
              <a:t>млн.грн</a:t>
            </a:r>
            <a:r>
              <a:rPr lang="uk-UA" sz="1800" dirty="0" smtClean="0">
                <a:solidFill>
                  <a:schemeClr val="accent1">
                    <a:lumMod val="25000"/>
                  </a:schemeClr>
                </a:solidFill>
              </a:rPr>
              <a:t>. </a:t>
            </a:r>
            <a:endParaRPr lang="ru-RU" sz="18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algn="ctr">
              <a:buNone/>
            </a:pPr>
            <a:endParaRPr lang="ru-RU" sz="2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0232" y="571480"/>
            <a:ext cx="2483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278,8 млн.грн.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2" name="Содержимое 6" descr="Ð¨Ð°Ð±Ð»Ð¾Ð½ Ð¾ÑÐ¾ÑÐ¼Ð»ÐµÐ½Ð¸Ñ Ð»Ð¾Ð³Ð¾ÑÐ¸Ð¿ Ð²ÐµÐºÑÐ¾Ñ ÐÐÐ¡ Ð±ÐµÐ½Ð·Ð¸Ð½. Ð±ÐµÐ½Ð·Ð¸Ð½Ð° Ð¸Ð»Ð¸ Ð´Ð¸Ð·ÐµÐ»ÑÐ½Ð¾Ð³Ð¾ ÑÐ¾Ð¿Ð»Ð¸Ð²Ð° Ð·Ð½Ð°ÑÐ¾Ðº â ÑÑÐ¾ÐºÐ¾Ð²ÑÐ¹ Ð²ÐµÐºÑÐ¾Ñ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484784"/>
            <a:ext cx="125963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Рисунок 12" descr="ÐÐ°ÑÑÐ¸Ð½ÐºÐ¸ Ð¿Ð¾ Ð·Ð°Ð¿ÑÐ¾ÑÑ Ð·Ð½Ð°ÑÐ¾Ðº Ð±Ð¾ÐºÐ°Ð» Ð²Ð¸Ð½Ð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140968"/>
            <a:ext cx="792088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pic>
        <p:nvPicPr>
          <p:cNvPr id="14" name="Рисунок 13" descr="ÐÐ°ÑÐºÐ° ÑÐ¸Ð³Ð°ÑÐµÑ â ÑÑÐ¾ÐºÐ¾Ð²ÑÐ¹ Ð²ÐµÐºÑÐ¾Ñ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4797152"/>
            <a:ext cx="1080120" cy="13681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sp>
        <p:nvSpPr>
          <p:cNvPr id="1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525344"/>
            <a:ext cx="755576" cy="3326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fld id="{81AA8B1E-BB82-4847-AE47-5783C5BDC490}" type="slidenum">
              <a:rPr lang="es-ES" b="1" smtClean="0"/>
              <a:pPr algn="ctr"/>
              <a:t>9</a:t>
            </a:fld>
            <a:endParaRPr lang="es-ES" b="1" dirty="0"/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1187624" y="2564904"/>
          <a:ext cx="7743825" cy="4293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8986</TotalTime>
  <Words>2156</Words>
  <Application>Microsoft Office PowerPoint</Application>
  <PresentationFormat>Экран (4:3)</PresentationFormat>
  <Paragraphs>477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Diseño predeterminado</vt:lpstr>
      <vt:lpstr>Звіт про виконання бюджету міста Запоріжжя за 2018 рік</vt:lpstr>
      <vt:lpstr>Соціально-економічний розвиток</vt:lpstr>
      <vt:lpstr>Планові та фактичні показники виконання бюджету</vt:lpstr>
      <vt:lpstr>Структура доходів загального фонду </vt:lpstr>
      <vt:lpstr>Податок на доходи фізичних осіб</vt:lpstr>
      <vt:lpstr>Місцеві податки та збори</vt:lpstr>
      <vt:lpstr>Податок на майно</vt:lpstr>
      <vt:lpstr>   </vt:lpstr>
      <vt:lpstr>Акцизний податок</vt:lpstr>
      <vt:lpstr>Доходи спеціального фонду бюджету </vt:lpstr>
      <vt:lpstr>Видатки бюджету</vt:lpstr>
      <vt:lpstr>Освіта</vt:lpstr>
      <vt:lpstr>Охорона здоров’я</vt:lpstr>
      <vt:lpstr>Соціальний захист</vt:lpstr>
      <vt:lpstr>Благоустрій та розвиток інфраструктури</vt:lpstr>
      <vt:lpstr>Благоустрій міста</vt:lpstr>
      <vt:lpstr>Утримання та розвиток дорожньої інфраструктури</vt:lpstr>
      <vt:lpstr>Житлово-комунальне господарство </vt:lpstr>
      <vt:lpstr>Капітальний ремонт житлового фонду міста </vt:lpstr>
      <vt:lpstr>Утримання комунальних служб</vt:lpstr>
      <vt:lpstr>Капітальні вкладення в житлово-комунальне господарство </vt:lpstr>
      <vt:lpstr>Транспортне забезпечення та зв’язок</vt:lpstr>
      <vt:lpstr>Слайд 23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Тимошенко</cp:lastModifiedBy>
  <cp:revision>818</cp:revision>
  <dcterms:created xsi:type="dcterms:W3CDTF">2010-05-23T14:28:12Z</dcterms:created>
  <dcterms:modified xsi:type="dcterms:W3CDTF">2019-02-25T08:58:17Z</dcterms:modified>
</cp:coreProperties>
</file>