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300" r:id="rId5"/>
    <p:sldId id="330" r:id="rId6"/>
    <p:sldId id="339" r:id="rId7"/>
    <p:sldId id="341" r:id="rId8"/>
    <p:sldId id="342" r:id="rId9"/>
    <p:sldId id="371" r:id="rId10"/>
    <p:sldId id="307" r:id="rId11"/>
    <p:sldId id="332" r:id="rId12"/>
    <p:sldId id="309" r:id="rId13"/>
    <p:sldId id="370" r:id="rId14"/>
    <p:sldId id="369" r:id="rId15"/>
    <p:sldId id="379" r:id="rId16"/>
    <p:sldId id="380" r:id="rId17"/>
    <p:sldId id="351" r:id="rId18"/>
    <p:sldId id="334" r:id="rId19"/>
    <p:sldId id="374" r:id="rId20"/>
    <p:sldId id="375" r:id="rId21"/>
    <p:sldId id="360" r:id="rId22"/>
    <p:sldId id="376" r:id="rId23"/>
    <p:sldId id="377" r:id="rId24"/>
    <p:sldId id="364" r:id="rId25"/>
    <p:sldId id="378" r:id="rId26"/>
    <p:sldId id="355" r:id="rId27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66FF"/>
    <a:srgbClr val="996600"/>
    <a:srgbClr val="35C9C2"/>
    <a:srgbClr val="2B166E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77" autoAdjust="0"/>
    <p:restoredTop sz="948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in\&#1044;&#1054;&#1061;&#1054;&#1044;&#1048;\&#1044;&#1110;&#1072;&#1075;&#1088;&#1072;&#1084;&#1080;%20&#1076;&#1086;%20&#1042;&#1080;&#1082;&#1086;&#1085;&#1072;&#1085;&#1085;&#1103;%20&#1073;&#1102;&#1076;&#1078;&#1077;&#1090;&#1091;%20&#1079;&#1072;%202017%20&#1088;&#1110;&#108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mh\&#1053;&#1072;&#1083;&#1080;&#1074;&#1072;&#1081;&#1082;&#1086;\&#1050;&#1072;&#1090;&#1103;%20&#1044;&#1060;&#1041;&#1055;\&#1047;&#1074;&#1110;&#1090;%202017\100102%20&#1089;&#1088;&#1072;&#1074;&#1085;&#1077;&#1085;&#1080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mh\&#1053;&#1072;&#1083;&#1080;&#1074;&#1072;&#1081;&#1082;&#1086;\&#1050;&#1072;&#1090;&#1103;%20&#1044;&#1060;&#1041;&#1055;\&#1047;&#1074;&#1110;&#1090;%202017\100102%20&#1089;&#1088;&#1072;&#1074;&#1085;&#1077;&#1085;&#1080;&#1077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0.117.1.2\fmh\&#1053;&#1072;&#1083;&#1080;&#1074;&#1072;&#1081;&#1082;&#1086;\&#1050;&#1072;&#1090;&#1103;%20&#1044;&#1060;&#1041;&#1055;\&#1058;&#1072;&#1073;&#1083;&#1080;&#1094;&#1110;,%20&#1110;&#1085;&#1092;&#1086;&#1088;&#1084;&#1072;&#1094;&#1110;&#1103;,%20&#1089;&#1083;&#1091;&#1078;&#1073;&#1086;&#1074;&#1110;\&#1076;&#1086;&#1088;&#1086;&#1075;&#1080;%202015-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mh\&#1053;&#1072;&#1083;&#1080;&#1074;&#1072;&#1081;&#1082;&#1086;\&#1050;&#1072;&#1090;&#1103;%20&#1044;&#1060;&#1041;&#1055;\&#1047;&#1074;&#1110;&#1090;%202017\10020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17.1.2\fin\&#1044;&#1054;&#1061;&#1054;&#1044;&#1048;\&#1044;&#1110;&#1072;&#1075;&#1088;&#1072;&#1084;&#1080;%20&#1076;&#1086;%20&#1042;&#1080;&#1082;&#1086;&#1085;&#1072;&#1085;&#1085;&#1103;%20&#1073;&#1102;&#1076;&#1078;&#1077;&#1090;&#1091;%20&#1079;&#1072;%202017%20&#1088;&#111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h10\&#1089;&#1077;&#1090;&#1077;&#1074;&#1072;&#1103;\&#1047;&#1040;&#1052;&#1056;&#1048;&#1050;&#1048;&#1058;\&#1044;&#1030;&#1040;&#1043;&#1056;&#1040;&#1052;&#1048;\&#1044;&#1110;&#1072;&#1075;&#1088;&#1072;&#1084;&#1080;%20&#1076;&#1086;%20&#1042;&#1080;&#1082;&#1086;&#1085;&#1072;&#1085;&#1085;&#1103;%20&#1073;&#1102;&#1076;&#1078;&#1077;&#1090;&#1091;%20&#1079;&#1072;%202017%20&#1088;&#111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manager\BUDZHET\2018\&#1044;&#1086;&#1074;&#1110;&#1076;&#1082;&#1072;%20&#1087;&#1088;&#1086;%20&#1074;&#1080;&#1082;&#1086;&#1085;&#1072;&#1085;&#1085;&#1103;%20&#1073;&#1102;&#1076;&#1078;&#1077;&#1090;&#1091;\&#1072;&#1085;&#1072;&#1083;&#1080;&#1079;%20&#1085;&#1072;%2001.01.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manager\BUDZHET\2018\&#1044;&#1086;&#1074;&#1110;&#1076;&#1082;&#1072;%20&#1087;&#1088;&#1086;%20&#1074;&#1080;&#1082;&#1086;&#1085;&#1072;&#1085;&#1085;&#1103;%20&#1073;&#1102;&#1076;&#1078;&#1077;&#1090;&#1091;\&#1072;&#1085;&#1072;&#1083;&#1080;&#1079;%20&#1085;&#1072;%2001.01.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manager\BUDZHET\2018\&#1044;&#1086;&#1074;&#1110;&#1076;&#1082;&#1072;%20&#1087;&#1088;&#1086;%20&#1074;&#1080;&#1082;&#1086;&#1085;&#1072;&#1085;&#1085;&#1103;%20&#1073;&#1102;&#1076;&#1078;&#1077;&#1090;&#1091;\&#1072;&#1085;&#1072;&#1083;&#1080;&#1079;%20&#1085;&#1072;%2001.01.2018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117.1.2\manager\KULT\2018%20&#1088;&#1110;&#1082;\&#1042;&#1080;&#1082;&#1086;&#1085;&#1072;&#1085;&#1085;&#1103;\&#1047;&#1074;&#1110;&#1090;%20&#1079;&#1072;%202017%20&#1088;&#1110;&#1082;\&#1058;&#1072;&#1073;&#1083;&#1080;&#1094;&#1110;%20&#1090;&#1072;%20&#1076;&#1110;&#1086;&#1075;&#1088;&#1072;&#1084;&#1080;%20&#1076;&#1086;%20&#1087;&#1088;&#1077;&#1079;&#1077;&#1085;&#1090;&#1072;&#1094;&#1110;&#1111;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0.117.1.2\manager\KULT\2018%20&#1088;&#1110;&#1082;\&#1042;&#1080;&#1082;&#1086;&#1085;&#1072;&#1085;&#1085;&#1103;\&#1047;&#1074;&#1110;&#1090;%20&#1079;&#1072;%202017%20&#1088;&#1110;&#1082;\&#1058;&#1072;&#1073;&#1083;&#1080;&#1094;&#1110;%20&#1090;&#1072;%20&#1076;&#1110;&#1086;&#1075;&#1088;&#1072;&#1084;&#1080;%20&#1076;&#1086;%20&#1087;&#1088;&#1077;&#1079;&#1077;&#1085;&#1090;&#1072;&#1094;&#1110;&#111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051211940638382"/>
          <c:y val="8.7667075453154886E-2"/>
          <c:w val="0.56823289147854095"/>
          <c:h val="0.8814894854987626"/>
        </c:manualLayout>
      </c:layout>
      <c:pieChart>
        <c:varyColors val="1"/>
        <c:ser>
          <c:idx val="0"/>
          <c:order val="0"/>
          <c:tx>
            <c:strRef>
              <c:f>'Структура ЗФ (2)'!$C$4</c:f>
              <c:strCache>
                <c:ptCount val="1"/>
                <c:pt idx="0">
                  <c:v>Факт за 2017 рік</c:v>
                </c:pt>
              </c:strCache>
            </c:strRef>
          </c:tx>
          <c:explosion val="10"/>
          <c:dPt>
            <c:idx val="1"/>
            <c:explosion val="9"/>
          </c:dPt>
          <c:dPt>
            <c:idx val="2"/>
            <c:explosion val="21"/>
          </c:dPt>
          <c:dPt>
            <c:idx val="3"/>
            <c:explosion val="17"/>
          </c:dPt>
          <c:dPt>
            <c:idx val="4"/>
            <c:explosion val="37"/>
          </c:dPt>
          <c:dPt>
            <c:idx val="5"/>
            <c:explosion val="22"/>
          </c:dPt>
          <c:dPt>
            <c:idx val="6"/>
            <c:explosion val="4"/>
          </c:dPt>
          <c:dPt>
            <c:idx val="7"/>
            <c:explosion val="19"/>
          </c:dPt>
          <c:dPt>
            <c:idx val="8"/>
            <c:explosion val="28"/>
          </c:dPt>
          <c:dLbls>
            <c:dLbl>
              <c:idx val="0"/>
              <c:layout>
                <c:manualLayout>
                  <c:x val="-0.15107538556322087"/>
                  <c:y val="-8.148133113414748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 err="1"/>
                      <a:t>одаток</a:t>
                    </a:r>
                    <a:r>
                      <a:rPr lang="ru-RU" dirty="0"/>
                      <a:t> на доходи </a:t>
                    </a:r>
                    <a:r>
                      <a:rPr lang="ru-RU" dirty="0" err="1"/>
                      <a:t>фізичних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осіб</a:t>
                    </a:r>
                    <a:r>
                      <a:rPr lang="ru-RU" dirty="0"/>
                      <a:t>
2 487,4 млн.грн.
57,7%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3.8192266974927495E-2"/>
                  <c:y val="0.1940829580189096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одаток на прибуток та частина чистого прибутку
52,2 млн.грн.
1,2%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3.0482904868679619E-2"/>
                  <c:y val="6.759999793738957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lang="ru-RU"/>
                      <a:t>кцизний податок 
276,9 млн.грн.
6,4%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4.3055707308921699E-2"/>
                  <c:y val="1.444889314292714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/>
                      <a:t>ісцеві податки і збори
1 330,9млн.грн.
30,9%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2.9151949140637278E-3"/>
                  <c:y val="-0.1653860041192005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лата за надання інших адмінпослуг
34,4 млн.грн.
0,8%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7.0311766251835522E-2"/>
                  <c:y val="5.652727067581829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лата за розміщення тимчасово вільних коштів
91,3млн.грн.
2,1%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2.8662907978085104E-2"/>
                  <c:y val="0.2644969647247178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І</a:t>
                    </a:r>
                    <a:r>
                      <a:rPr lang="ru-RU"/>
                      <a:t>нші
40,6 млн.грн.
0,9%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8.7811562016286648E-2"/>
                  <c:y val="0.1413353018372715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4.6239181640756452E-2"/>
                  <c:y val="0.24925955544619507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'Структура ЗФ (2)'!$B$5:$B$11</c:f>
              <c:strCache>
                <c:ptCount val="7"/>
                <c:pt idx="0">
                  <c:v>Податок на доходи фізичних осіб</c:v>
                </c:pt>
                <c:pt idx="1">
                  <c:v>Податок на прибуток та частина чистого прибутку</c:v>
                </c:pt>
                <c:pt idx="2">
                  <c:v>Акцизний податок </c:v>
                </c:pt>
                <c:pt idx="3">
                  <c:v>Місцеві податки і збори</c:v>
                </c:pt>
                <c:pt idx="4">
                  <c:v>Плата за надання інших адмінпослуг</c:v>
                </c:pt>
                <c:pt idx="5">
                  <c:v>Плата за розміщення тимчасово вільних коштів</c:v>
                </c:pt>
                <c:pt idx="6">
                  <c:v>Інші</c:v>
                </c:pt>
              </c:strCache>
            </c:strRef>
          </c:cat>
          <c:val>
            <c:numRef>
              <c:f>'Структура ЗФ (2)'!$C$5:$C$11</c:f>
              <c:numCache>
                <c:formatCode>#,##0.0</c:formatCode>
                <c:ptCount val="7"/>
                <c:pt idx="0">
                  <c:v>2487.4269528100012</c:v>
                </c:pt>
                <c:pt idx="1">
                  <c:v>52.208829530000003</c:v>
                </c:pt>
                <c:pt idx="2">
                  <c:v>276.87793515999999</c:v>
                </c:pt>
                <c:pt idx="3">
                  <c:v>1330.9166941100011</c:v>
                </c:pt>
                <c:pt idx="4">
                  <c:v>34.417965809999998</c:v>
                </c:pt>
                <c:pt idx="5">
                  <c:v>91.294021310000005</c:v>
                </c:pt>
                <c:pt idx="6">
                  <c:v>40.551415380000002</c:v>
                </c:pt>
              </c:numCache>
            </c:numRef>
          </c:val>
        </c:ser>
        <c:firstSliceAng val="98"/>
      </c:pieChart>
    </c:plotArea>
    <c:plotVisOnly val="1"/>
    <c:dispBlanksAs val="zero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20"/>
      <c:perspective val="30"/>
    </c:view3D>
    <c:plotArea>
      <c:layout>
        <c:manualLayout>
          <c:layoutTarget val="inner"/>
          <c:xMode val="edge"/>
          <c:yMode val="edge"/>
          <c:x val="0.13044554703393621"/>
          <c:y val="8.1802577491389833E-2"/>
          <c:w val="0.74055455586902008"/>
          <c:h val="0.71822729573257293"/>
        </c:manualLayout>
      </c:layout>
      <c:pie3DChart>
        <c:varyColors val="1"/>
        <c:ser>
          <c:idx val="0"/>
          <c:order val="0"/>
          <c:explosion val="18"/>
          <c:dPt>
            <c:idx val="0"/>
            <c:explosion val="13"/>
          </c:dPt>
          <c:dLbls>
            <c:dLbl>
              <c:idx val="0"/>
              <c:layout>
                <c:manualLayout>
                  <c:x val="7.133997861804066E-3"/>
                  <c:y val="-0.12409972965966748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4612902755795804"/>
                  <c:y val="2.1923489982594537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 smtClean="0">
                        <a:latin typeface="Arial Narrow" pitchFamily="34" charset="0"/>
                      </a:rPr>
                      <a:t>Б</a:t>
                    </a:r>
                    <a:r>
                      <a:rPr lang="ru-RU" dirty="0" err="1" smtClean="0"/>
                      <a:t>удівництво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реконструкція</a:t>
                    </a:r>
                    <a:r>
                      <a:rPr lang="ru-RU" dirty="0"/>
                      <a:t>, ремонт та </a:t>
                    </a:r>
                    <a:r>
                      <a:rPr lang="ru-RU" dirty="0" err="1"/>
                      <a:t>утримання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доріг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в т.ч. </a:t>
                    </a:r>
                    <a:r>
                      <a:rPr lang="ru-RU" dirty="0" err="1" smtClean="0"/>
                      <a:t>внутрішньо-квартальних</a:t>
                    </a:r>
                    <a:r>
                      <a:rPr lang="ru-RU" dirty="0"/>
                      <a:t>)                                       
450,8
26%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4.1923848169875433E-2"/>
                  <c:y val="-7.094822797466948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"/>
                  <c:y val="-3.359885938599412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6.4520267329131048E-2"/>
                  <c:y val="-4.232863015220530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Внески</a:t>
                    </a:r>
                    <a:r>
                      <a:rPr lang="ru-RU" dirty="0"/>
                      <a:t> у </a:t>
                    </a:r>
                    <a:r>
                      <a:rPr lang="ru-RU" dirty="0" err="1"/>
                      <a:t>статутні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фонди</a:t>
                    </a:r>
                    <a:r>
                      <a:rPr lang="ru-RU" dirty="0"/>
                      <a:t>, 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фін</a:t>
                    </a:r>
                    <a:r>
                      <a:rPr lang="ru-RU" dirty="0" smtClean="0"/>
                      <a:t>. </a:t>
                    </a:r>
                    <a:r>
                      <a:rPr lang="ru-RU" dirty="0" err="1"/>
                      <a:t>підтримка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КП</a:t>
                    </a:r>
                    <a:r>
                      <a:rPr lang="ru-RU" dirty="0"/>
                      <a:t>
476
27%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9667321800309975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2.321349540397152E-2"/>
                  <c:y val="4.355960448839017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-6.505424716015161E-2"/>
                  <c:y val="-1.583990667703588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-9.8088145033065566E-2"/>
                  <c:y val="-0.12645094989445621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Лист1!$B$32:$B$40</c:f>
              <c:strCache>
                <c:ptCount val="9"/>
                <c:pt idx="0">
                  <c:v>Капітальний ремонт житлового фонду міста</c:v>
                </c:pt>
                <c:pt idx="1">
                  <c:v>Будівництво, реконструкція, ремонт та утримання доріг (в т.ч. внутрішньоквартальних)                                       </c:v>
                </c:pt>
                <c:pt idx="2">
                  <c:v>Благоустрій міста </c:v>
                </c:pt>
                <c:pt idx="3">
                  <c:v>Будівництво та  реконструкція об’єктів благоустрою</c:v>
                </c:pt>
                <c:pt idx="4">
                  <c:v>Внески у статутні фонди, фінансова підтримка комунальних підприємств</c:v>
                </c:pt>
                <c:pt idx="5">
                  <c:v>Утримання прибудинкової території, житлово-експлуатаційне господарство </c:v>
                </c:pt>
                <c:pt idx="6">
                  <c:v>Погашення різниці в тарифах </c:v>
                </c:pt>
                <c:pt idx="7">
                  <c:v>Утримання муніципальних служб </c:v>
                </c:pt>
                <c:pt idx="8">
                  <c:v>Інші видатки </c:v>
                </c:pt>
              </c:strCache>
            </c:strRef>
          </c:cat>
          <c:val>
            <c:numRef>
              <c:f>Лист1!$C$32:$C$40</c:f>
              <c:numCache>
                <c:formatCode>General</c:formatCode>
                <c:ptCount val="9"/>
                <c:pt idx="0">
                  <c:v>362</c:v>
                </c:pt>
                <c:pt idx="1">
                  <c:v>450.8</c:v>
                </c:pt>
                <c:pt idx="2">
                  <c:v>180.8</c:v>
                </c:pt>
                <c:pt idx="3">
                  <c:v>126.5</c:v>
                </c:pt>
                <c:pt idx="4">
                  <c:v>476</c:v>
                </c:pt>
                <c:pt idx="5">
                  <c:v>28.8</c:v>
                </c:pt>
                <c:pt idx="6">
                  <c:v>47.9</c:v>
                </c:pt>
                <c:pt idx="7">
                  <c:v>57.5</c:v>
                </c:pt>
                <c:pt idx="8">
                  <c:v>14.8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1928491963602385E-2"/>
          <c:y val="2.4872592503966812E-2"/>
          <c:w val="0.92107008435377213"/>
          <c:h val="0.8903043892558945"/>
        </c:manualLayout>
      </c:layout>
      <c:barChart>
        <c:barDir val="col"/>
        <c:grouping val="clustered"/>
        <c:ser>
          <c:idx val="0"/>
          <c:order val="0"/>
          <c:tx>
            <c:strRef>
              <c:f>Лист1!$G$13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8.603380112236852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2.294234696596500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1545727078201809E-2"/>
                  <c:y val="-3.5273858460170308E-3"/>
                </c:manualLayout>
              </c:layout>
              <c:showVal val="1"/>
            </c:dLbl>
            <c:dLbl>
              <c:idx val="3"/>
              <c:layout>
                <c:manualLayout>
                  <c:x val="-4.3016900561184283E-2"/>
                  <c:y val="-1.0582157538051327E-2"/>
                </c:manualLayout>
              </c:layout>
              <c:showVal val="1"/>
            </c:dLbl>
            <c:dLbl>
              <c:idx val="4"/>
              <c:layout>
                <c:manualLayout>
                  <c:x val="-4.0149107190438654E-2"/>
                  <c:y val="-3.5273858460171197E-3"/>
                </c:manualLayout>
              </c:layout>
              <c:showVal val="1"/>
            </c:dLbl>
            <c:dLbl>
              <c:idx val="5"/>
              <c:layout>
                <c:manualLayout>
                  <c:x val="-3.0111830392828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Лист1!$F$14:$F$19</c:f>
              <c:strCache>
                <c:ptCount val="6"/>
                <c:pt idx="0">
                  <c:v>вибірковий капітальний ремонт житлових будинків</c:v>
                </c:pt>
                <c:pt idx="1">
                  <c:v>капітальний ремонт покрівель</c:v>
                </c:pt>
                <c:pt idx="2">
                  <c:v>капітальний ремонт мереж тепло-водопостачання</c:v>
                </c:pt>
                <c:pt idx="3">
                  <c:v>капітальний ремонт ліфтів</c:v>
                </c:pt>
                <c:pt idx="4">
                  <c:v>капітальний ремонт будинків ОСББ</c:v>
                </c:pt>
                <c:pt idx="5">
                  <c:v>інші види робіт</c:v>
                </c:pt>
              </c:strCache>
            </c:strRef>
          </c:cat>
          <c:val>
            <c:numRef>
              <c:f>Лист1!$G$14:$G$19</c:f>
              <c:numCache>
                <c:formatCode>#,##0.0</c:formatCode>
                <c:ptCount val="6"/>
                <c:pt idx="0">
                  <c:v>61.8</c:v>
                </c:pt>
                <c:pt idx="1">
                  <c:v>63.2</c:v>
                </c:pt>
                <c:pt idx="2">
                  <c:v>11.3</c:v>
                </c:pt>
                <c:pt idx="3">
                  <c:v>76.599999999999994</c:v>
                </c:pt>
                <c:pt idx="4">
                  <c:v>40.700000000000003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Лист1!$H$13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B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Лист1!$F$14:$F$19</c:f>
              <c:strCache>
                <c:ptCount val="6"/>
                <c:pt idx="0">
                  <c:v>вибірковий капітальний ремонт житлових будинків</c:v>
                </c:pt>
                <c:pt idx="1">
                  <c:v>капітальний ремонт покрівель</c:v>
                </c:pt>
                <c:pt idx="2">
                  <c:v>капітальний ремонт мереж тепло-водопостачання</c:v>
                </c:pt>
                <c:pt idx="3">
                  <c:v>капітальний ремонт ліфтів</c:v>
                </c:pt>
                <c:pt idx="4">
                  <c:v>капітальний ремонт будинків ОСББ</c:v>
                </c:pt>
                <c:pt idx="5">
                  <c:v>інші види робіт</c:v>
                </c:pt>
              </c:strCache>
            </c:strRef>
          </c:cat>
          <c:val>
            <c:numRef>
              <c:f>Лист1!$H$14:$H$19</c:f>
              <c:numCache>
                <c:formatCode>#,##0.0</c:formatCode>
                <c:ptCount val="6"/>
                <c:pt idx="0">
                  <c:v>50.8</c:v>
                </c:pt>
                <c:pt idx="1">
                  <c:v>67.099999999999994</c:v>
                </c:pt>
                <c:pt idx="2">
                  <c:v>47.9</c:v>
                </c:pt>
                <c:pt idx="3">
                  <c:v>93.9</c:v>
                </c:pt>
                <c:pt idx="4">
                  <c:v>82.5</c:v>
                </c:pt>
                <c:pt idx="5">
                  <c:v>19.799999999999983</c:v>
                </c:pt>
              </c:numCache>
            </c:numRef>
          </c:val>
        </c:ser>
        <c:gapWidth val="36"/>
        <c:overlap val="59"/>
        <c:axId val="67982080"/>
        <c:axId val="68023808"/>
      </c:barChart>
      <c:catAx>
        <c:axId val="679820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900"/>
            </a:pPr>
            <a:endParaRPr lang="ru-RU"/>
          </a:p>
        </c:txPr>
        <c:crossAx val="68023808"/>
        <c:crosses val="autoZero"/>
        <c:auto val="1"/>
        <c:lblAlgn val="ctr"/>
        <c:lblOffset val="100"/>
      </c:catAx>
      <c:valAx>
        <c:axId val="68023808"/>
        <c:scaling>
          <c:orientation val="minMax"/>
        </c:scaling>
        <c:delete val="1"/>
        <c:axPos val="l"/>
        <c:numFmt formatCode="#,##0.0" sourceLinked="1"/>
        <c:tickLblPos val="none"/>
        <c:crossAx val="6798208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91766249097887065"/>
          <c:y val="5.2177188645706023E-2"/>
          <c:w val="7.6601893574913496E-2"/>
          <c:h val="0.240581879791134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4401113901734123E-2"/>
          <c:y val="7.6436421057124601E-2"/>
          <c:w val="0.90861602809159669"/>
          <c:h val="0.737890873396926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Лист1!$A$13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8.6738996213535507E-3"/>
                  <c:y val="-1.95965880334284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uk-UA"/>
                      <a:t>9,0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1.1844312380591592E-2"/>
                  <c:y val="-1.968917033909815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</a:t>
                    </a:r>
                    <a:r>
                      <a:rPr lang="en-US" dirty="0"/>
                      <a:t>0</a:t>
                    </a:r>
                    <a:r>
                      <a:rPr lang="uk-UA" dirty="0"/>
                      <a:t>,</a:t>
                    </a:r>
                    <a:r>
                      <a:rPr lang="en-US" dirty="0"/>
                      <a:t>4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5192301037589643E-2"/>
                  <c:y val="-9.890876322383857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2</a:t>
                    </a:r>
                    <a:r>
                      <a:rPr lang="uk-UA"/>
                      <a:t>,</a:t>
                    </a:r>
                    <a:r>
                      <a:rPr lang="en-US"/>
                      <a:t>2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6738996213535507E-3"/>
                  <c:y val="-1.959658803342831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uk-UA"/>
                      <a:t>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утримання доріг та мостів</c:v>
                </c:pt>
                <c:pt idx="1">
                  <c:v>поточний ремонт доріг</c:v>
                </c:pt>
                <c:pt idx="2">
                  <c:v>капітальний ремонт доріг</c:v>
                </c:pt>
                <c:pt idx="3">
                  <c:v>реконструкція доріг</c:v>
                </c:pt>
              </c:strCache>
            </c:strRef>
          </c:cat>
          <c:val>
            <c:numRef>
              <c:f>Лист1!$B$13:$E$13</c:f>
              <c:numCache>
                <c:formatCode>#,##0</c:formatCode>
                <c:ptCount val="4"/>
                <c:pt idx="0">
                  <c:v>38982342</c:v>
                </c:pt>
                <c:pt idx="1">
                  <c:v>40374219.170000002</c:v>
                </c:pt>
                <c:pt idx="2">
                  <c:v>22248995.219999999</c:v>
                </c:pt>
                <c:pt idx="3">
                  <c:v>3165869.7899999996</c:v>
                </c:pt>
              </c:numCache>
            </c:numRef>
          </c:val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6.2391684514891878E-3"/>
                  <c:y val="-2.995008711859331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4</a:t>
                    </a:r>
                    <a:r>
                      <a:rPr lang="uk-UA"/>
                      <a:t>,</a:t>
                    </a:r>
                    <a:r>
                      <a:rPr lang="en-US"/>
                      <a:t>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8.3188912686522065E-3"/>
                  <c:y val="-1.497504355929661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</a:t>
                    </a:r>
                    <a:r>
                      <a:rPr lang="en-US"/>
                      <a:t>7</a:t>
                    </a:r>
                    <a:r>
                      <a:rPr lang="uk-UA"/>
                      <a:t>,</a:t>
                    </a:r>
                    <a:r>
                      <a:rPr lang="en-US"/>
                      <a:t>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0753814239219341E-2"/>
                  <c:y val="-3.984086644693790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6</a:t>
                    </a:r>
                    <a:r>
                      <a:rPr lang="uk-UA"/>
                      <a:t>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4456499368923641E-3"/>
                  <c:y val="-1.469744102507127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0</a:t>
                    </a:r>
                    <a:r>
                      <a:rPr lang="uk-UA"/>
                      <a:t>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утримання доріг та мостів</c:v>
                </c:pt>
                <c:pt idx="1">
                  <c:v>поточний ремонт доріг</c:v>
                </c:pt>
                <c:pt idx="2">
                  <c:v>капітальний ремонт доріг</c:v>
                </c:pt>
                <c:pt idx="3">
                  <c:v>реконструкція доріг</c:v>
                </c:pt>
              </c:strCache>
            </c:strRef>
          </c:cat>
          <c:val>
            <c:numRef>
              <c:f>Лист1!$B$14:$E$14</c:f>
              <c:numCache>
                <c:formatCode>#,##0</c:formatCode>
                <c:ptCount val="4"/>
                <c:pt idx="0">
                  <c:v>54676685</c:v>
                </c:pt>
                <c:pt idx="1">
                  <c:v>77947314</c:v>
                </c:pt>
                <c:pt idx="2">
                  <c:v>26767335</c:v>
                </c:pt>
                <c:pt idx="3">
                  <c:v>30585690.329999998</c:v>
                </c:pt>
              </c:numCache>
            </c:numRef>
          </c:val>
        </c:ser>
        <c:ser>
          <c:idx val="2"/>
          <c:order val="2"/>
          <c:tx>
            <c:strRef>
              <c:f>Лист1!$A$15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rgbClr val="B2B2B2">
                    <a:lumMod val="75000"/>
                  </a:srgbClr>
                </a:gs>
                <a:gs pos="80000">
                  <a:srgbClr val="B2B2B2">
                    <a:lumMod val="50000"/>
                  </a:srgb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3010849432030321E-2"/>
                  <c:y val="-1.714701452924983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9</a:t>
                    </a:r>
                    <a:r>
                      <a:rPr lang="uk-UA"/>
                      <a:t>6,0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7.2282496844613608E-3"/>
                  <c:y val="-2.449573504178549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37</a:t>
                    </a:r>
                    <a:r>
                      <a:rPr lang="uk-UA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5902149305814857E-2"/>
                  <c:y val="-2.204616153760696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3</a:t>
                    </a:r>
                    <a:r>
                      <a:rPr lang="uk-UA"/>
                      <a:t>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2.8912998737845159E-2"/>
                  <c:y val="-3.57745744300016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3</a:t>
                    </a:r>
                    <a:r>
                      <a:rPr lang="uk-UA"/>
                      <a:t>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утримання доріг та мостів</c:v>
                </c:pt>
                <c:pt idx="1">
                  <c:v>поточний ремонт доріг</c:v>
                </c:pt>
                <c:pt idx="2">
                  <c:v>капітальний ремонт доріг</c:v>
                </c:pt>
                <c:pt idx="3">
                  <c:v>реконструкція доріг</c:v>
                </c:pt>
              </c:strCache>
            </c:strRef>
          </c:cat>
          <c:val>
            <c:numRef>
              <c:f>Лист1!$B$15:$E$15</c:f>
              <c:numCache>
                <c:formatCode>#,##0</c:formatCode>
                <c:ptCount val="4"/>
                <c:pt idx="0">
                  <c:v>95966157.980000004</c:v>
                </c:pt>
                <c:pt idx="1">
                  <c:v>237050174.8900001</c:v>
                </c:pt>
                <c:pt idx="2">
                  <c:v>53366392.170000002</c:v>
                </c:pt>
                <c:pt idx="3">
                  <c:v>33445743.370000001</c:v>
                </c:pt>
              </c:numCache>
            </c:numRef>
          </c:val>
        </c:ser>
        <c:shape val="box"/>
        <c:axId val="72607232"/>
        <c:axId val="72608768"/>
        <c:axId val="0"/>
      </c:bar3DChart>
      <c:catAx>
        <c:axId val="7260723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800" b="1">
                <a:latin typeface="Arial Narrow" pitchFamily="34" charset="0"/>
              </a:defRPr>
            </a:pPr>
            <a:endParaRPr lang="ru-RU"/>
          </a:p>
        </c:txPr>
        <c:crossAx val="72608768"/>
        <c:crosses val="autoZero"/>
        <c:auto val="1"/>
        <c:lblAlgn val="ctr"/>
        <c:lblOffset val="100"/>
      </c:catAx>
      <c:valAx>
        <c:axId val="72608768"/>
        <c:scaling>
          <c:orientation val="minMax"/>
        </c:scaling>
        <c:delete val="1"/>
        <c:axPos val="l"/>
        <c:numFmt formatCode="#,##0" sourceLinked="1"/>
        <c:tickLblPos val="none"/>
        <c:crossAx val="7260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942703087635078"/>
          <c:y val="0.93665483037497388"/>
          <c:w val="0.39951913357532232"/>
          <c:h val="6.0354761151894851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441168372596283E-2"/>
          <c:y val="2.0767620022896006E-3"/>
          <c:w val="0.95761228978324353"/>
          <c:h val="0.69074420475019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0672920400148795E-3"/>
                  <c:y val="-2.3004690300111583E-2"/>
                </c:manualLayout>
              </c:layout>
              <c:showVal val="1"/>
            </c:dLbl>
            <c:dLbl>
              <c:idx val="1"/>
              <c:layout>
                <c:manualLayout>
                  <c:x val="-3.0672920400148795E-3"/>
                  <c:y val="-7.6682301000371971E-3"/>
                </c:manualLayout>
              </c:layout>
              <c:showVal val="1"/>
            </c:dLbl>
            <c:dLbl>
              <c:idx val="2"/>
              <c:layout>
                <c:manualLayout>
                  <c:x val="-1.5336460200074387E-3"/>
                  <c:y val="-2.3004690300111583E-2"/>
                </c:manualLayout>
              </c:layout>
              <c:showVal val="1"/>
            </c:dLbl>
            <c:dLbl>
              <c:idx val="3"/>
              <c:layout>
                <c:manualLayout>
                  <c:x val="1.5336460200074387E-3"/>
                  <c:y val="-3.834115050018599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7.668230100037197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Лист1!$A$27:$A$31</c:f>
              <c:strCache>
                <c:ptCount val="5"/>
                <c:pt idx="0">
                  <c:v>догляд за зеленими насадженнями</c:v>
                </c:pt>
                <c:pt idx="1">
                  <c:v>забезпечення освітлення міста</c:v>
                </c:pt>
                <c:pt idx="2">
                  <c:v>забезпечення безпеки руху на дорогах міста</c:v>
                </c:pt>
                <c:pt idx="3">
                  <c:v>утримання місць масового відпочинку мешканців міста</c:v>
                </c:pt>
                <c:pt idx="4">
                  <c:v>утримання території міста в належному санітарному стані та ін. (в т.ч. встановлення дит.майданчиків)</c:v>
                </c:pt>
              </c:strCache>
            </c:strRef>
          </c:cat>
          <c:val>
            <c:numRef>
              <c:f>Лист1!$B$27:$B$31</c:f>
              <c:numCache>
                <c:formatCode>0.0</c:formatCode>
                <c:ptCount val="5"/>
                <c:pt idx="0">
                  <c:v>39.4</c:v>
                </c:pt>
                <c:pt idx="1">
                  <c:v>35.800000000000004</c:v>
                </c:pt>
                <c:pt idx="2">
                  <c:v>14.7</c:v>
                </c:pt>
                <c:pt idx="3">
                  <c:v>8.4</c:v>
                </c:pt>
                <c:pt idx="4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5336460200074387E-3"/>
                  <c:y val="-2.6838805350130193E-2"/>
                </c:manualLayout>
              </c:layout>
              <c:showVal val="1"/>
            </c:dLbl>
            <c:dLbl>
              <c:idx val="1"/>
              <c:layout>
                <c:manualLayout>
                  <c:x val="3.0672920400148795E-3"/>
                  <c:y val="-2.3004690300111583E-2"/>
                </c:manualLayout>
              </c:layout>
              <c:showVal val="1"/>
            </c:dLbl>
            <c:dLbl>
              <c:idx val="2"/>
              <c:layout>
                <c:manualLayout>
                  <c:x val="4.6009380600223167E-3"/>
                  <c:y val="-1.9170575250092997E-2"/>
                </c:manualLayout>
              </c:layout>
              <c:showVal val="1"/>
            </c:dLbl>
            <c:dLbl>
              <c:idx val="3"/>
              <c:layout>
                <c:manualLayout>
                  <c:x val="6.1345840800297547E-3"/>
                  <c:y val="-3.0672920400148788E-2"/>
                </c:manualLayout>
              </c:layout>
              <c:showVal val="1"/>
            </c:dLbl>
            <c:dLbl>
              <c:idx val="4"/>
              <c:layout>
                <c:manualLayout>
                  <c:x val="2.4538336320119154E-2"/>
                  <c:y val="-2.683880535013019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Лист1!$A$27:$A$31</c:f>
              <c:strCache>
                <c:ptCount val="5"/>
                <c:pt idx="0">
                  <c:v>догляд за зеленими насадженнями</c:v>
                </c:pt>
                <c:pt idx="1">
                  <c:v>забезпечення освітлення міста</c:v>
                </c:pt>
                <c:pt idx="2">
                  <c:v>забезпечення безпеки руху на дорогах міста</c:v>
                </c:pt>
                <c:pt idx="3">
                  <c:v>утримання місць масового відпочинку мешканців міста</c:v>
                </c:pt>
                <c:pt idx="4">
                  <c:v>утримання території міста в належному санітарному стані та ін. (в т.ч. встановлення дит.майданчиків)</c:v>
                </c:pt>
              </c:strCache>
            </c:strRef>
          </c:cat>
          <c:val>
            <c:numRef>
              <c:f>Лист1!$C$27:$C$31</c:f>
              <c:numCache>
                <c:formatCode>0.0</c:formatCode>
                <c:ptCount val="5"/>
                <c:pt idx="0">
                  <c:v>54.7</c:v>
                </c:pt>
                <c:pt idx="1">
                  <c:v>55</c:v>
                </c:pt>
                <c:pt idx="2">
                  <c:v>15.5</c:v>
                </c:pt>
                <c:pt idx="3">
                  <c:v>13.4</c:v>
                </c:pt>
                <c:pt idx="4">
                  <c:v>42.2</c:v>
                </c:pt>
              </c:numCache>
            </c:numRef>
          </c:val>
        </c:ser>
        <c:shape val="cylinder"/>
        <c:axId val="72693632"/>
        <c:axId val="72695168"/>
        <c:axId val="0"/>
      </c:bar3DChart>
      <c:catAx>
        <c:axId val="7269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72695168"/>
        <c:crosses val="autoZero"/>
        <c:auto val="1"/>
        <c:lblAlgn val="ctr"/>
        <c:lblOffset val="100"/>
      </c:catAx>
      <c:valAx>
        <c:axId val="72695168"/>
        <c:scaling>
          <c:orientation val="minMax"/>
        </c:scaling>
        <c:delete val="1"/>
        <c:axPos val="l"/>
        <c:numFmt formatCode="0.0" sourceLinked="1"/>
        <c:tickLblPos val="none"/>
        <c:crossAx val="726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98573588441867"/>
          <c:y val="0.69649290668383823"/>
          <c:w val="6.5703000592526872E-2"/>
          <c:h val="0.1949870153316299"/>
        </c:manualLayout>
      </c:layout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>
                <a:alpha val="84000"/>
              </a:srgb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Лист1!$C$6:$C$8</c:f>
              <c:strCache>
                <c:ptCount val="3"/>
                <c:pt idx="0">
                  <c:v>Підвищення рівня суспільної свідомості та ін.</c:v>
                </c:pt>
                <c:pt idx="1">
                  <c:v>Озеленення міста та відтворення ландшафтного різноманіття</c:v>
                </c:pt>
                <c:pt idx="2">
                  <c:v>Поліпшення стану водних об'єктів</c:v>
                </c:pt>
              </c:strCache>
            </c:strRef>
          </c:cat>
          <c:val>
            <c:numRef>
              <c:f>Лист1!$D$6:$D$8</c:f>
              <c:numCache>
                <c:formatCode>0.0</c:formatCode>
                <c:ptCount val="3"/>
                <c:pt idx="0">
                  <c:v>0.33000000000000046</c:v>
                </c:pt>
                <c:pt idx="1">
                  <c:v>8.3000000000000007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1640B6">
                <a:lumMod val="60000"/>
                <a:lumOff val="40000"/>
                <a:alpha val="91000"/>
              </a:srgbClr>
            </a:solidFill>
          </c:spPr>
          <c:dLbls>
            <c:dLbl>
              <c:idx val="2"/>
              <c:layout>
                <c:manualLayout>
                  <c:x val="4.199268864306083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Лист1!$C$6:$C$8</c:f>
              <c:strCache>
                <c:ptCount val="3"/>
                <c:pt idx="0">
                  <c:v>Підвищення рівня суспільної свідомості та ін.</c:v>
                </c:pt>
                <c:pt idx="1">
                  <c:v>Озеленення міста та відтворення ландшафтного різноманіття</c:v>
                </c:pt>
                <c:pt idx="2">
                  <c:v>Поліпшення стану водних об'єктів</c:v>
                </c:pt>
              </c:strCache>
            </c:strRef>
          </c:cat>
          <c:val>
            <c:numRef>
              <c:f>Лист1!$E$6:$E$8</c:f>
              <c:numCache>
                <c:formatCode>0.0</c:formatCode>
                <c:ptCount val="3"/>
                <c:pt idx="0">
                  <c:v>2.9</c:v>
                </c:pt>
                <c:pt idx="1">
                  <c:v>15.7</c:v>
                </c:pt>
                <c:pt idx="2">
                  <c:v>17.899999999999999</c:v>
                </c:pt>
              </c:numCache>
            </c:numRef>
          </c:val>
        </c:ser>
        <c:shape val="box"/>
        <c:axId val="72804992"/>
        <c:axId val="72806784"/>
        <c:axId val="0"/>
      </c:bar3DChart>
      <c:catAx>
        <c:axId val="7280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72806784"/>
        <c:crosses val="autoZero"/>
        <c:auto val="1"/>
        <c:lblAlgn val="ctr"/>
        <c:lblOffset val="100"/>
      </c:catAx>
      <c:valAx>
        <c:axId val="72806784"/>
        <c:scaling>
          <c:orientation val="minMax"/>
        </c:scaling>
        <c:delete val="1"/>
        <c:axPos val="l"/>
        <c:numFmt formatCode="0.0" sourceLinked="1"/>
        <c:tickLblPos val="none"/>
        <c:crossAx val="7280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50641463117865"/>
          <c:y val="0.91871260879689154"/>
          <c:w val="0.3034412500120014"/>
          <c:h val="8.1287391203108267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10"/>
      <c:rotY val="40"/>
      <c:rAngAx val="1"/>
    </c:view3D>
    <c:plotArea>
      <c:layout>
        <c:manualLayout>
          <c:layoutTarget val="inner"/>
          <c:xMode val="edge"/>
          <c:yMode val="edge"/>
          <c:x val="9.7354178553767767E-2"/>
          <c:y val="0.10180125466379483"/>
          <c:w val="0.88138978279888924"/>
          <c:h val="0.77058790296952795"/>
        </c:manualLayout>
      </c:layout>
      <c:bar3DChart>
        <c:barDir val="col"/>
        <c:grouping val="clustered"/>
        <c:ser>
          <c:idx val="0"/>
          <c:order val="0"/>
          <c:tx>
            <c:strRef>
              <c:f>ПДФО!$B$3</c:f>
              <c:strCache>
                <c:ptCount val="1"/>
                <c:pt idx="0">
                  <c:v>Динаміка зростання надходжень податку на доходи фізичних осіб, млн.грн.</c:v>
                </c:pt>
              </c:strCache>
            </c:strRef>
          </c:tx>
          <c:dLbls>
            <c:dLbl>
              <c:idx val="0"/>
              <c:layout>
                <c:manualLayout>
                  <c:x val="2.8011243381921219E-2"/>
                  <c:y val="-2.8451151626427491E-2"/>
                </c:manualLayout>
              </c:layout>
              <c:showVal val="1"/>
            </c:dLbl>
            <c:dLbl>
              <c:idx val="1"/>
              <c:layout>
                <c:manualLayout>
                  <c:x val="2.9493338275205703E-2"/>
                  <c:y val="-2.5527134411965979E-2"/>
                </c:manualLayout>
              </c:layout>
              <c:showVal val="1"/>
            </c:dLbl>
            <c:dLbl>
              <c:idx val="2"/>
              <c:layout>
                <c:manualLayout>
                  <c:x val="1.8674162254614105E-2"/>
                  <c:y val="-2.8451151626427491E-2"/>
                </c:manualLayout>
              </c:layout>
              <c:showVal val="1"/>
            </c:dLbl>
            <c:dLbl>
              <c:idx val="3"/>
              <c:layout>
                <c:manualLayout>
                  <c:x val="2.427637721755400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80112044817928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ПДФО!$A$4:$A$6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ПДФО!$B$4:$B$6</c:f>
              <c:numCache>
                <c:formatCode>#,##0.0</c:formatCode>
                <c:ptCount val="3"/>
                <c:pt idx="0">
                  <c:v>1292.2206000000001</c:v>
                </c:pt>
                <c:pt idx="1">
                  <c:v>1937.8669</c:v>
                </c:pt>
                <c:pt idx="2">
                  <c:v>2487.4269528100012</c:v>
                </c:pt>
              </c:numCache>
            </c:numRef>
          </c:val>
          <c:shape val="box"/>
        </c:ser>
        <c:shape val="pyramid"/>
        <c:axId val="65229952"/>
        <c:axId val="65231488"/>
        <c:axId val="0"/>
      </c:bar3DChart>
      <c:catAx>
        <c:axId val="65229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5231488"/>
        <c:crosses val="autoZero"/>
        <c:auto val="1"/>
        <c:lblAlgn val="ctr"/>
        <c:lblOffset val="100"/>
      </c:catAx>
      <c:valAx>
        <c:axId val="65231488"/>
        <c:scaling>
          <c:orientation val="minMax"/>
          <c:max val="3000"/>
          <c:min val="0"/>
        </c:scaling>
        <c:axPos val="l"/>
        <c:majorGridlines/>
        <c:numFmt formatCode="#,##0" sourceLinked="0"/>
        <c:tickLblPos val="nextTo"/>
        <c:crossAx val="65229952"/>
        <c:crosses val="autoZero"/>
        <c:crossBetween val="between"/>
        <c:majorUnit val="300"/>
        <c:minorUnit val="100"/>
      </c:valAx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581728335977878E-2"/>
          <c:y val="2.395138537419025E-2"/>
          <c:w val="0.88938550987212228"/>
          <c:h val="0.85517401358696765"/>
        </c:manualLayout>
      </c:layout>
      <c:bar3DChart>
        <c:barDir val="col"/>
        <c:grouping val="clustered"/>
        <c:ser>
          <c:idx val="0"/>
          <c:order val="0"/>
          <c:tx>
            <c:strRef>
              <c:f>'Для диаграмм'!$B$72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2.7133737277054714E-2"/>
                  <c:y val="-3.2292969012832691E-2"/>
                </c:manualLayout>
              </c:layout>
              <c:showVal val="1"/>
            </c:dLbl>
            <c:dLbl>
              <c:idx val="1"/>
              <c:layout>
                <c:manualLayout>
                  <c:x val="-2.5626307428329467E-2"/>
                  <c:y val="-2.2356670855038001E-2"/>
                </c:manualLayout>
              </c:layout>
              <c:showVal val="1"/>
            </c:dLbl>
            <c:dLbl>
              <c:idx val="2"/>
              <c:layout>
                <c:manualLayout>
                  <c:x val="-1.6581728335977885E-2"/>
                  <c:y val="-1.9872596315589363E-2"/>
                </c:manualLayout>
              </c:layout>
              <c:showVal val="1"/>
            </c:dLbl>
            <c:dLbl>
              <c:idx val="3"/>
              <c:layout>
                <c:manualLayout>
                  <c:x val="-6.029719394901047E-3"/>
                  <c:y val="-1.73885217761406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'Для диаграмм'!$A$73:$A$76</c:f>
              <c:strCache>
                <c:ptCount val="4"/>
                <c:pt idx="0">
                  <c:v>Субвенції з соціального захисту</c:v>
                </c:pt>
                <c:pt idx="1">
                  <c:v>Освітня субвенція</c:v>
                </c:pt>
                <c:pt idx="2">
                  <c:v>Медична субвенція</c:v>
                </c:pt>
                <c:pt idx="3">
                  <c:v>Інші трансферти</c:v>
                </c:pt>
              </c:strCache>
            </c:strRef>
          </c:cat>
          <c:val>
            <c:numRef>
              <c:f>'Для диаграмм'!$B$73:$B$76</c:f>
              <c:numCache>
                <c:formatCode>0.0</c:formatCode>
                <c:ptCount val="4"/>
                <c:pt idx="0">
                  <c:v>1233.5</c:v>
                </c:pt>
                <c:pt idx="1">
                  <c:v>491.6</c:v>
                </c:pt>
                <c:pt idx="2">
                  <c:v>531.6</c:v>
                </c:pt>
                <c:pt idx="3">
                  <c:v>83.5</c:v>
                </c:pt>
              </c:numCache>
            </c:numRef>
          </c:val>
        </c:ser>
        <c:ser>
          <c:idx val="1"/>
          <c:order val="1"/>
          <c:tx>
            <c:strRef>
              <c:f>'Для диаграмм'!$C$72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5074298487252604E-3"/>
                  <c:y val="-2.4840745394486684E-2"/>
                </c:manualLayout>
              </c:layout>
              <c:showVal val="1"/>
            </c:dLbl>
            <c:dLbl>
              <c:idx val="1"/>
              <c:layout>
                <c:manualLayout>
                  <c:x val="9.0445790923515609E-3"/>
                  <c:y val="-2.9808894473384036E-2"/>
                </c:manualLayout>
              </c:layout>
              <c:showVal val="1"/>
            </c:dLbl>
            <c:dLbl>
              <c:idx val="2"/>
              <c:layout>
                <c:manualLayout>
                  <c:x val="1.8089158184703125E-2"/>
                  <c:y val="-3.4777043552281381E-2"/>
                </c:manualLayout>
              </c:layout>
              <c:showVal val="1"/>
            </c:dLbl>
            <c:dLbl>
              <c:idx val="3"/>
              <c:layout>
                <c:manualLayout>
                  <c:x val="1.8089158184703125E-2"/>
                  <c:y val="-2.48407453944866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'Для диаграмм'!$A$73:$A$76</c:f>
              <c:strCache>
                <c:ptCount val="4"/>
                <c:pt idx="0">
                  <c:v>Субвенції з соціального захисту</c:v>
                </c:pt>
                <c:pt idx="1">
                  <c:v>Освітня субвенція</c:v>
                </c:pt>
                <c:pt idx="2">
                  <c:v>Медична субвенція</c:v>
                </c:pt>
                <c:pt idx="3">
                  <c:v>Інші трансферти</c:v>
                </c:pt>
              </c:strCache>
            </c:strRef>
          </c:cat>
          <c:val>
            <c:numRef>
              <c:f>'Для диаграмм'!$C$73:$C$76</c:f>
              <c:numCache>
                <c:formatCode>0.0</c:formatCode>
                <c:ptCount val="4"/>
                <c:pt idx="0">
                  <c:v>1877.3000000000002</c:v>
                </c:pt>
                <c:pt idx="1">
                  <c:v>713.6</c:v>
                </c:pt>
                <c:pt idx="2">
                  <c:v>667.2</c:v>
                </c:pt>
                <c:pt idx="3">
                  <c:v>136.19999999999999</c:v>
                </c:pt>
              </c:numCache>
            </c:numRef>
          </c:val>
        </c:ser>
        <c:shape val="box"/>
        <c:axId val="65618304"/>
        <c:axId val="65619840"/>
        <c:axId val="0"/>
      </c:bar3DChart>
      <c:catAx>
        <c:axId val="65618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5619840"/>
        <c:crosses val="autoZero"/>
        <c:auto val="1"/>
        <c:lblAlgn val="ctr"/>
        <c:lblOffset val="100"/>
      </c:catAx>
      <c:valAx>
        <c:axId val="65619840"/>
        <c:scaling>
          <c:orientation val="minMax"/>
        </c:scaling>
        <c:delete val="1"/>
        <c:axPos val="l"/>
        <c:numFmt formatCode="0.0" sourceLinked="1"/>
        <c:tickLblPos val="none"/>
        <c:crossAx val="6561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88372125319434"/>
          <c:y val="0.93834515643666483"/>
          <c:w val="0.25278421816059893"/>
          <c:h val="5.7299971364684052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0155947992050127"/>
          <c:y val="0.12747301581875517"/>
          <c:w val="0.58042007678159213"/>
          <c:h val="0.87063011517238864"/>
        </c:manualLayout>
      </c:layout>
      <c:doughnutChart>
        <c:varyColors val="1"/>
        <c:ser>
          <c:idx val="0"/>
          <c:order val="0"/>
          <c:tx>
            <c:strRef>
              <c:f>'Структура СФ проекту 2018 '!$C$3</c:f>
              <c:strCache>
                <c:ptCount val="1"/>
                <c:pt idx="0">
                  <c:v>Структура спеціального фонду за 2017 рік</c:v>
                </c:pt>
              </c:strCache>
            </c:strRef>
          </c:tx>
          <c:explosion val="7"/>
          <c:dPt>
            <c:idx val="0"/>
            <c:explosion val="8"/>
          </c:dPt>
          <c:dPt>
            <c:idx val="1"/>
            <c:explosion val="11"/>
          </c:dPt>
          <c:dPt>
            <c:idx val="2"/>
            <c:explosion val="25"/>
          </c:dPt>
          <c:dPt>
            <c:idx val="3"/>
            <c:explosion val="32"/>
          </c:dPt>
          <c:dPt>
            <c:idx val="4"/>
            <c:explosion val="21"/>
          </c:dPt>
          <c:dPt>
            <c:idx val="5"/>
            <c:explosion val="24"/>
          </c:dPt>
          <c:dLbls>
            <c:dLbl>
              <c:idx val="0"/>
              <c:layout>
                <c:manualLayout>
                  <c:x val="-0.10768180229297016"/>
                  <c:y val="-0.55753967716324204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В</a:t>
                    </a:r>
                    <a:r>
                      <a:rPr lang="ru-RU"/>
                      <a:t>ласні надходження бюджетних установ 
235,4 млн.грн.
81,2%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0.12235618169681052"/>
                  <c:y val="-0.19273820002905659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Е</a:t>
                    </a:r>
                    <a:r>
                      <a:rPr lang="ru-RU"/>
                      <a:t>кологічний податок
21,8 млн.грн.
7,5%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0.25759107163341383"/>
                  <c:y val="-0.17879263415176153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К</a:t>
                    </a:r>
                    <a:r>
                      <a:rPr lang="ru-RU"/>
                      <a:t>ошти від відчуження майна
12,4 млн.грн.
4,3%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0.22794452377920071"/>
                  <c:y val="2.8510551673120332E-2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К</a:t>
                    </a:r>
                    <a:r>
                      <a:rPr lang="ru-RU"/>
                      <a:t>ошти пайової участі
4,0 млн.грн.
1,4%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5991511331622591"/>
                  <c:y val="0.21334418126983229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К</a:t>
                    </a:r>
                    <a:r>
                      <a:rPr lang="ru-RU"/>
                      <a:t>ошти від продажу землі
14,3 млн.грн.
4,9%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7.0316938587672823E-2"/>
                  <c:y val="0.28495783666313479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І</a:t>
                    </a:r>
                    <a:r>
                      <a:rPr lang="ru-RU"/>
                      <a:t>нші
2,0 млн.грн.
0,7%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0.19460485791877047"/>
                  <c:y val="0.20621059581689707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І</a:t>
                    </a:r>
                    <a:r>
                      <a:rPr lang="ru-RU" sz="1100"/>
                      <a:t>нші
0,8 млн.грн.
0,5%</a:t>
                    </a:r>
                    <a:endParaRPr lang="ru-RU"/>
                  </a:p>
                </c:rich>
              </c:tx>
              <c:showLegendKey val="1"/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7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'Структура СФ проекту 2018 '!$B$4:$B$9</c:f>
              <c:strCache>
                <c:ptCount val="6"/>
                <c:pt idx="0">
                  <c:v>Власні надходження бюджетних установ </c:v>
                </c:pt>
                <c:pt idx="1">
                  <c:v>Екологічний податок</c:v>
                </c:pt>
                <c:pt idx="2">
                  <c:v>Кошти від відчуження майна</c:v>
                </c:pt>
                <c:pt idx="3">
                  <c:v>Кошти пайової участі</c:v>
                </c:pt>
                <c:pt idx="4">
                  <c:v>Кошти від продажу землі</c:v>
                </c:pt>
                <c:pt idx="5">
                  <c:v>Інші</c:v>
                </c:pt>
              </c:strCache>
            </c:strRef>
          </c:cat>
          <c:val>
            <c:numRef>
              <c:f>'Структура СФ проекту 2018 '!$C$4:$C$9</c:f>
              <c:numCache>
                <c:formatCode>#,##0.0</c:formatCode>
                <c:ptCount val="6"/>
                <c:pt idx="0">
                  <c:v>235.39900548</c:v>
                </c:pt>
                <c:pt idx="1">
                  <c:v>21.779752040000002</c:v>
                </c:pt>
                <c:pt idx="2">
                  <c:v>12.3846179</c:v>
                </c:pt>
                <c:pt idx="3">
                  <c:v>3.95436385</c:v>
                </c:pt>
                <c:pt idx="4">
                  <c:v>14.272505800000006</c:v>
                </c:pt>
                <c:pt idx="5">
                  <c:v>2.0993476099999997</c:v>
                </c:pt>
              </c:numCache>
            </c:numRef>
          </c:val>
        </c:ser>
        <c:dLbls>
          <c:showPercent val="1"/>
        </c:dLbls>
        <c:firstSliceAng val="92"/>
        <c:holeSize val="3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3327525132652845"/>
          <c:y val="7.8463684410246176E-2"/>
          <c:w val="0.80434508654226655"/>
          <c:h val="0.76504342230372935"/>
        </c:manualLayout>
      </c:layout>
      <c:ofPieChart>
        <c:ofPieType val="pie"/>
        <c:varyColors val="1"/>
        <c:ser>
          <c:idx val="0"/>
          <c:order val="0"/>
          <c:dPt>
            <c:idx val="8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198185332664521E-2"/>
                  <c:y val="0.199264760321736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Ж</a:t>
                    </a:r>
                    <a:r>
                      <a:rPr lang="ru-RU" dirty="0" err="1"/>
                      <a:t>итлово-комунальне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господарство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1745,1млн.грн.</a:t>
                    </a:r>
                    <a:r>
                      <a:rPr lang="ru-RU" dirty="0"/>
                      <a:t>
21%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1.839176618797313E-2"/>
                  <c:y val="0.1560878552385576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Р</a:t>
                    </a:r>
                    <a:r>
                      <a:rPr lang="ru-RU" dirty="0" err="1"/>
                      <a:t>еверсна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дотація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228,2млн.грн.</a:t>
                    </a:r>
                    <a:r>
                      <a:rPr lang="ru-RU" dirty="0"/>
                      <a:t>
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"/>
                  <c:y val="-2.249529862535601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Т</a:t>
                    </a:r>
                    <a:r>
                      <a:rPr lang="ru-RU" dirty="0" err="1"/>
                      <a:t>ранспортне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забезпечення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зв'язок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277,8млн.грн.</a:t>
                    </a:r>
                    <a:r>
                      <a:rPr lang="ru-RU" dirty="0"/>
                      <a:t>
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.16509747309986689"/>
                  <c:y val="-0.1029480802946014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І</a:t>
                    </a:r>
                    <a:r>
                      <a:rPr lang="ru-RU" dirty="0" err="1"/>
                      <a:t>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430,8млн.грн.</a:t>
                    </a:r>
                    <a:r>
                      <a:rPr lang="ru-RU" dirty="0"/>
                      <a:t>
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7.8596638940944472E-3"/>
                  <c:y val="-7.62173611301487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О</a:t>
                    </a:r>
                    <a:r>
                      <a:rPr lang="ru-RU" dirty="0" err="1"/>
                      <a:t>світа</a:t>
                    </a:r>
                    <a:r>
                      <a:rPr lang="ru-RU" dirty="0"/>
                      <a:t> 
</a:t>
                    </a:r>
                    <a:r>
                      <a:rPr lang="ru-RU" dirty="0" smtClean="0"/>
                      <a:t>2038,9млн.грн.</a:t>
                    </a:r>
                    <a:r>
                      <a:rPr lang="ru-RU" dirty="0"/>
                      <a:t>
25%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7.8248092769271235E-2"/>
                  <c:y val="-5.252431400197033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О</a:t>
                    </a:r>
                    <a:r>
                      <a:rPr lang="ru-RU" dirty="0" err="1"/>
                      <a:t>хорона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здоров'я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1260,2млн.грн.</a:t>
                    </a:r>
                    <a:r>
                      <a:rPr lang="ru-RU" dirty="0"/>
                      <a:t>
15%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-1.5028174096358494E-3"/>
                  <c:y val="8.726176889436534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С</a:t>
                    </a:r>
                    <a:r>
                      <a:rPr lang="ru-RU" dirty="0"/>
                      <a:t>оц. захист та соц. забезпечення, 
компенсація за пільгове перевезення
</a:t>
                    </a:r>
                    <a:r>
                      <a:rPr lang="ru-RU" dirty="0" smtClean="0"/>
                      <a:t>2113,0млн.грн.</a:t>
                    </a:r>
                    <a:r>
                      <a:rPr lang="ru-RU" dirty="0"/>
                      <a:t>
25%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5.1272440291301E-2"/>
                  <c:y val="5.166421097636870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К</a:t>
                    </a:r>
                    <a:r>
                      <a:rPr lang="ru-RU" dirty="0"/>
                      <a:t>ультура і мистецтво, фізична культура і спорт
</a:t>
                    </a:r>
                    <a:r>
                      <a:rPr lang="ru-RU" dirty="0" smtClean="0"/>
                      <a:t>239,3млн.грн.</a:t>
                    </a:r>
                    <a:r>
                      <a:rPr lang="ru-RU" dirty="0"/>
                      <a:t>
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-0.18844233101739874"/>
                  <c:y val="-1.518852241349881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>
                        <a:latin typeface="Arial Narrow" pitchFamily="34" charset="0"/>
                      </a:rPr>
                      <a:t>С</a:t>
                    </a:r>
                    <a:r>
                      <a:rPr lang="ru-RU" dirty="0" err="1"/>
                      <a:t>оціально-культурна</a:t>
                    </a:r>
                    <a:r>
                      <a:rPr lang="ru-RU" dirty="0"/>
                      <a:t> сфера
</a:t>
                    </a:r>
                    <a:r>
                      <a:rPr lang="ru-RU" dirty="0" smtClean="0"/>
                      <a:t>5651,4млн.грн.</a:t>
                    </a:r>
                    <a:r>
                      <a:rPr lang="ru-RU" dirty="0"/>
                      <a:t>
68%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800"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'за КФК'!$A$1:$A$8</c:f>
              <c:strCache>
                <c:ptCount val="8"/>
                <c:pt idx="0">
                  <c:v>Житлово-комунальне господарство</c:v>
                </c:pt>
                <c:pt idx="1">
                  <c:v>Реверсна дотація</c:v>
                </c:pt>
                <c:pt idx="2">
                  <c:v>Транспортне забезпечення та зв'язок</c:v>
                </c:pt>
                <c:pt idx="3">
                  <c:v>Інші видатки</c:v>
                </c:pt>
                <c:pt idx="4">
                  <c:v>Освіта </c:v>
                </c:pt>
                <c:pt idx="5">
                  <c:v>Охорона здоров'я</c:v>
                </c:pt>
                <c:pt idx="6">
                  <c:v>Соц. захист та соц. забезпечення, 
компенсація за пільгове перевезення</c:v>
                </c:pt>
                <c:pt idx="7">
                  <c:v>Культура і мистецтво, фізична культура і спорт</c:v>
                </c:pt>
              </c:strCache>
            </c:strRef>
          </c:cat>
          <c:val>
            <c:numRef>
              <c:f>'за КФК'!$B$1:$B$8</c:f>
              <c:numCache>
                <c:formatCode>General</c:formatCode>
                <c:ptCount val="8"/>
                <c:pt idx="0">
                  <c:v>1745.1</c:v>
                </c:pt>
                <c:pt idx="1">
                  <c:v>228.2</c:v>
                </c:pt>
                <c:pt idx="2">
                  <c:v>277.8</c:v>
                </c:pt>
                <c:pt idx="3">
                  <c:v>430.8</c:v>
                </c:pt>
                <c:pt idx="4">
                  <c:v>2038.9</c:v>
                </c:pt>
                <c:pt idx="5">
                  <c:v>1260.2</c:v>
                </c:pt>
                <c:pt idx="6">
                  <c:v>2113</c:v>
                </c:pt>
                <c:pt idx="7">
                  <c:v>239.3</c:v>
                </c:pt>
              </c:numCache>
            </c:numRef>
          </c:val>
        </c:ser>
        <c:dLbls>
          <c:showCatName val="1"/>
          <c:showPercent val="1"/>
        </c:dLbls>
        <c:gapWidth val="100"/>
        <c:splitType val="pos"/>
        <c:splitPos val="4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32070310092769488"/>
          <c:y val="2.204103644568595E-2"/>
          <c:w val="0.6792968990723055"/>
          <c:h val="0.96148487062691035"/>
        </c:manualLayout>
      </c:layout>
      <c:barChart>
        <c:barDir val="bar"/>
        <c:grouping val="clustered"/>
        <c:ser>
          <c:idx val="0"/>
          <c:order val="0"/>
          <c:tx>
            <c:strRef>
              <c:f>'ЗА КЕКВ'!$B$2</c:f>
              <c:strCache>
                <c:ptCount val="1"/>
                <c:pt idx="0">
                  <c:v>2 017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'ЗА КЕКВ'!$A$3:$A$13</c:f>
              <c:strCache>
                <c:ptCount val="8"/>
                <c:pt idx="0">
                  <c:v>реверсна дотація та субвенції держ.бюджету</c:v>
                </c:pt>
                <c:pt idx="1">
                  <c:v>медикаменти та продукти харчування</c:v>
                </c:pt>
                <c:pt idx="2">
                  <c:v>комунальні послуги та енергоносії</c:v>
                </c:pt>
                <c:pt idx="3">
                  <c:v>інші поточні видатки</c:v>
                </c:pt>
                <c:pt idx="4">
                  <c:v>трансферти підприємствам (фін.допомога, утримання муніціпальних служб тощо)</c:v>
                </c:pt>
                <c:pt idx="5">
                  <c:v>капітальні видатки</c:v>
                </c:pt>
                <c:pt idx="6">
                  <c:v>соціальні виплати населенню (пільги, субсидії, допомоги, стипендії тощо)</c:v>
                </c:pt>
                <c:pt idx="7">
                  <c:v>оплата праці з нарахуваннями</c:v>
                </c:pt>
              </c:strCache>
            </c:strRef>
          </c:cat>
          <c:val>
            <c:numRef>
              <c:f>'ЗА КЕКВ'!$B$3:$B$13</c:f>
              <c:numCache>
                <c:formatCode>0.0</c:formatCode>
                <c:ptCount val="8"/>
                <c:pt idx="0">
                  <c:v>231.5</c:v>
                </c:pt>
                <c:pt idx="1">
                  <c:v>249.9</c:v>
                </c:pt>
                <c:pt idx="2">
                  <c:v>280.2</c:v>
                </c:pt>
                <c:pt idx="3">
                  <c:v>580.70000000000005</c:v>
                </c:pt>
                <c:pt idx="4">
                  <c:v>952.1</c:v>
                </c:pt>
                <c:pt idx="5">
                  <c:v>1326.6</c:v>
                </c:pt>
                <c:pt idx="6">
                  <c:v>2033.2</c:v>
                </c:pt>
                <c:pt idx="7">
                  <c:v>2679.1</c:v>
                </c:pt>
              </c:numCache>
            </c:numRef>
          </c:val>
        </c:ser>
        <c:ser>
          <c:idx val="1"/>
          <c:order val="1"/>
          <c:tx>
            <c:strRef>
              <c:f>'ЗА КЕКВ'!$C$2</c:f>
              <c:strCache>
                <c:ptCount val="1"/>
                <c:pt idx="0">
                  <c:v>2 016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'ЗА КЕКВ'!$A$3:$A$13</c:f>
              <c:strCache>
                <c:ptCount val="8"/>
                <c:pt idx="0">
                  <c:v>реверсна дотація та субвенції держ.бюджету</c:v>
                </c:pt>
                <c:pt idx="1">
                  <c:v>медикаменти та продукти харчування</c:v>
                </c:pt>
                <c:pt idx="2">
                  <c:v>комунальні послуги та енергоносії</c:v>
                </c:pt>
                <c:pt idx="3">
                  <c:v>інші поточні видатки</c:v>
                </c:pt>
                <c:pt idx="4">
                  <c:v>трансферти підприємствам (фін.допомога, утримання муніціпальних служб тощо)</c:v>
                </c:pt>
                <c:pt idx="5">
                  <c:v>капітальні видатки</c:v>
                </c:pt>
                <c:pt idx="6">
                  <c:v>соціальні виплати населенню (пільги, субсидії, допомоги, стипендії тощо)</c:v>
                </c:pt>
                <c:pt idx="7">
                  <c:v>оплата праці з нарахуваннями</c:v>
                </c:pt>
              </c:strCache>
            </c:strRef>
          </c:cat>
          <c:val>
            <c:numRef>
              <c:f>'ЗА КЕКВ'!$C$3:$C$13</c:f>
              <c:numCache>
                <c:formatCode>0.0</c:formatCode>
                <c:ptCount val="8"/>
                <c:pt idx="0">
                  <c:v>188.9</c:v>
                </c:pt>
                <c:pt idx="1">
                  <c:v>228</c:v>
                </c:pt>
                <c:pt idx="2">
                  <c:v>299.5</c:v>
                </c:pt>
                <c:pt idx="3">
                  <c:v>407.8</c:v>
                </c:pt>
                <c:pt idx="4">
                  <c:v>736.5</c:v>
                </c:pt>
                <c:pt idx="5">
                  <c:v>1022.4</c:v>
                </c:pt>
                <c:pt idx="6">
                  <c:v>1339.1</c:v>
                </c:pt>
                <c:pt idx="7">
                  <c:v>1761.8</c:v>
                </c:pt>
              </c:numCache>
            </c:numRef>
          </c:val>
        </c:ser>
        <c:dLbls>
          <c:showVal val="1"/>
        </c:dLbls>
        <c:axId val="66360064"/>
        <c:axId val="66361600"/>
      </c:barChart>
      <c:catAx>
        <c:axId val="663600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300" b="1">
                <a:latin typeface="Arial Narrow" pitchFamily="34" charset="0"/>
              </a:defRPr>
            </a:pPr>
            <a:endParaRPr lang="ru-RU"/>
          </a:p>
        </c:txPr>
        <c:crossAx val="66361600"/>
        <c:crosses val="autoZero"/>
        <c:auto val="1"/>
        <c:lblAlgn val="ctr"/>
        <c:lblOffset val="100"/>
      </c:catAx>
      <c:valAx>
        <c:axId val="66361600"/>
        <c:scaling>
          <c:orientation val="minMax"/>
        </c:scaling>
        <c:delete val="1"/>
        <c:axPos val="b"/>
        <c:numFmt formatCode="0.0" sourceLinked="1"/>
        <c:tickLblPos val="none"/>
        <c:crossAx val="6636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62174335041455"/>
          <c:y val="0.91830636543029576"/>
          <c:w val="0.38527094897915665"/>
          <c:h val="4.0776274146177516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562967540643633"/>
          <c:y val="0.18271936582933801"/>
          <c:w val="0.75794136299670434"/>
          <c:h val="0.71893747309326261"/>
        </c:manualLayout>
      </c:layout>
      <c:pie3DChart>
        <c:varyColors val="1"/>
        <c:ser>
          <c:idx val="0"/>
          <c:order val="0"/>
          <c:explosion val="17"/>
          <c:dLbls>
            <c:dLbl>
              <c:idx val="0"/>
              <c:layout>
                <c:manualLayout>
                  <c:x val="0.11511001092471207"/>
                  <c:y val="6.661094445264312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dirty="0" err="1" smtClean="0"/>
                      <a:t>Інші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капітальні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97,5 млн.грн.</a:t>
                    </a:r>
                    <a:r>
                      <a:rPr lang="ru-RU" dirty="0"/>
                      <a:t>
7,9%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"/>
                  <c:y val="8.00071781359030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Ж</a:t>
                    </a:r>
                    <a:r>
                      <a:rPr lang="ru-RU" dirty="0" err="1"/>
                      <a:t>итлово-комунальне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господарство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659,1 млн.грн.</a:t>
                    </a:r>
                    <a:r>
                      <a:rPr lang="ru-RU" dirty="0"/>
                      <a:t>
53,3%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7.348720512535648E-3"/>
                  <c:y val="0.1671258293534343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Т</a:t>
                    </a:r>
                    <a:r>
                      <a:rPr lang="ru-RU" dirty="0" err="1"/>
                      <a:t>раснпорт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зв'язок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200,0 млн.грн</a:t>
                    </a:r>
                    <a:r>
                      <a:rPr lang="ru-RU" dirty="0"/>
                      <a:t>
16,2%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1.5736090680972571E-2"/>
                  <c:y val="-5.511012210430217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О</a:t>
                    </a:r>
                    <a:r>
                      <a:rPr lang="ru-RU" dirty="0" err="1"/>
                      <a:t>хорона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здоров`я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133,0 млн.грн.</a:t>
                    </a:r>
                    <a:r>
                      <a:rPr lang="ru-RU" dirty="0"/>
                      <a:t>
10,7%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1.8222049401918315E-2"/>
                  <c:y val="-1.2764888596292963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О</a:t>
                    </a:r>
                    <a:r>
                      <a:rPr lang="ru-RU" smtClean="0"/>
                      <a:t>світа    </a:t>
                    </a:r>
                    <a:r>
                      <a:rPr lang="ru-RU"/>
                      <a:t>
</a:t>
                    </a:r>
                    <a:r>
                      <a:rPr lang="ru-RU" smtClean="0"/>
                      <a:t>148,0 млн.грн.</a:t>
                    </a:r>
                    <a:r>
                      <a:rPr lang="ru-RU"/>
                      <a:t>
12,0%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Arial Narrow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'бюджет розкитку'!$A$10:$A$14</c:f>
              <c:strCache>
                <c:ptCount val="5"/>
                <c:pt idx="0">
                  <c:v>Інші капітальні видатки</c:v>
                </c:pt>
                <c:pt idx="1">
                  <c:v>Житлово-комунальне господарство</c:v>
                </c:pt>
                <c:pt idx="2">
                  <c:v>Траснпорт та зв'язок</c:v>
                </c:pt>
                <c:pt idx="3">
                  <c:v>Охорона здоров`я</c:v>
                </c:pt>
                <c:pt idx="4">
                  <c:v>Освіта</c:v>
                </c:pt>
              </c:strCache>
            </c:strRef>
          </c:cat>
          <c:val>
            <c:numRef>
              <c:f>'бюджет розкитку'!$B$10:$B$14</c:f>
              <c:numCache>
                <c:formatCode>0.0</c:formatCode>
                <c:ptCount val="5"/>
                <c:pt idx="0">
                  <c:v>97.476799999999983</c:v>
                </c:pt>
                <c:pt idx="1">
                  <c:v>659.11450000000002</c:v>
                </c:pt>
                <c:pt idx="2">
                  <c:v>200.04479999999998</c:v>
                </c:pt>
                <c:pt idx="3">
                  <c:v>132.98620000000068</c:v>
                </c:pt>
                <c:pt idx="4">
                  <c:v>147.96559999999999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3.7108985328586142E-2"/>
          <c:y val="3.8439461142494136E-2"/>
          <c:w val="0.96289101467141447"/>
          <c:h val="0.64029085799583618"/>
        </c:manualLayout>
      </c:layout>
      <c:barChart>
        <c:barDir val="col"/>
        <c:grouping val="clustered"/>
        <c:ser>
          <c:idx val="1"/>
          <c:order val="0"/>
          <c:tx>
            <c:strRef>
              <c:f>'Освіта (2)'!$B$3</c:f>
              <c:strCache>
                <c:ptCount val="1"/>
                <c:pt idx="0">
                  <c:v>2016 рік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'Освіта (2)'!$A$4:$A$16</c:f>
              <c:strCache>
                <c:ptCount val="5"/>
                <c:pt idx="0">
                  <c:v>Загальна середня освіта</c:v>
                </c:pt>
                <c:pt idx="1">
                  <c:v>Дошкільна освіта</c:v>
                </c:pt>
                <c:pt idx="2">
                  <c:v>Професійно-технічна освіта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'Освіта (2)'!$B$4:$B$16</c:f>
              <c:numCache>
                <c:formatCode>General</c:formatCode>
                <c:ptCount val="5"/>
                <c:pt idx="0">
                  <c:v>702.30000000000007</c:v>
                </c:pt>
                <c:pt idx="1">
                  <c:v>433.5</c:v>
                </c:pt>
                <c:pt idx="2">
                  <c:v>146.5</c:v>
                </c:pt>
                <c:pt idx="3">
                  <c:v>80.899999999999991</c:v>
                </c:pt>
                <c:pt idx="4">
                  <c:v>122.10000000000001</c:v>
                </c:pt>
              </c:numCache>
            </c:numRef>
          </c:val>
        </c:ser>
        <c:ser>
          <c:idx val="0"/>
          <c:order val="1"/>
          <c:tx>
            <c:strRef>
              <c:f>'Освіта (2)'!$C$3</c:f>
              <c:strCache>
                <c:ptCount val="1"/>
                <c:pt idx="0">
                  <c:v>2017 рік</c:v>
                </c:pt>
              </c:strCache>
            </c:strRef>
          </c:tx>
          <c:dLbls>
            <c:dLbl>
              <c:idx val="0"/>
              <c:layout>
                <c:manualLayout>
                  <c:x val="5.0038849059190838E-3"/>
                  <c:y val="-1.58280134116152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'Освіта (2)'!$A$4:$A$16</c:f>
              <c:strCache>
                <c:ptCount val="5"/>
                <c:pt idx="0">
                  <c:v>Загальна середня освіта</c:v>
                </c:pt>
                <c:pt idx="1">
                  <c:v>Дошкільна освіта</c:v>
                </c:pt>
                <c:pt idx="2">
                  <c:v>Професійно-технічна освіта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'Освіта (2)'!$C$4:$C$16</c:f>
              <c:numCache>
                <c:formatCode>General</c:formatCode>
                <c:ptCount val="5"/>
                <c:pt idx="0">
                  <c:v>988</c:v>
                </c:pt>
                <c:pt idx="1">
                  <c:v>612.9</c:v>
                </c:pt>
                <c:pt idx="2">
                  <c:v>184.9</c:v>
                </c:pt>
                <c:pt idx="3">
                  <c:v>105.1</c:v>
                </c:pt>
                <c:pt idx="4">
                  <c:v>148</c:v>
                </c:pt>
              </c:numCache>
            </c:numRef>
          </c:val>
        </c:ser>
        <c:dLbls>
          <c:showVal val="1"/>
        </c:dLbls>
        <c:gapWidth val="75"/>
        <c:axId val="67005056"/>
        <c:axId val="67015040"/>
      </c:barChart>
      <c:catAx>
        <c:axId val="67005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ru-RU"/>
          </a:p>
        </c:txPr>
        <c:crossAx val="67015040"/>
        <c:crosses val="autoZero"/>
        <c:auto val="1"/>
        <c:lblAlgn val="ctr"/>
        <c:lblOffset val="100"/>
      </c:catAx>
      <c:valAx>
        <c:axId val="670150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00505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917398074518904E-2"/>
          <c:y val="2.7415529945922532E-2"/>
          <c:w val="0.84323231911444496"/>
          <c:h val="0.79606986505357979"/>
        </c:manualLayout>
      </c:layout>
      <c:barChart>
        <c:barDir val="col"/>
        <c:grouping val="clustered"/>
        <c:ser>
          <c:idx val="0"/>
          <c:order val="0"/>
          <c:tx>
            <c:strRef>
              <c:f>'Здрав (2)'!$B$3</c:f>
              <c:strCache>
                <c:ptCount val="1"/>
                <c:pt idx="0">
                  <c:v>2016 рік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'Здрав (2)'!$A$4:$A$16</c:f>
              <c:strCache>
                <c:ptCount val="5"/>
                <c:pt idx="0">
                  <c:v>Лікарні</c:v>
                </c:pt>
                <c:pt idx="1">
                  <c:v>Центри ПМСД</c:v>
                </c:pt>
                <c:pt idx="2">
                  <c:v>Пологові будинки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'Здрав (2)'!$B$4:$B$16</c:f>
              <c:numCache>
                <c:formatCode>General</c:formatCode>
                <c:ptCount val="5"/>
                <c:pt idx="0">
                  <c:v>534.69999999999993</c:v>
                </c:pt>
                <c:pt idx="1">
                  <c:v>161.6</c:v>
                </c:pt>
                <c:pt idx="2">
                  <c:v>73.7</c:v>
                </c:pt>
                <c:pt idx="3">
                  <c:v>57.5</c:v>
                </c:pt>
                <c:pt idx="4">
                  <c:v>111.4</c:v>
                </c:pt>
              </c:numCache>
            </c:numRef>
          </c:val>
        </c:ser>
        <c:ser>
          <c:idx val="1"/>
          <c:order val="1"/>
          <c:tx>
            <c:strRef>
              <c:f>'Здрав (2)'!$C$3</c:f>
              <c:strCache>
                <c:ptCount val="1"/>
                <c:pt idx="0">
                  <c:v>2017 рік</c:v>
                </c:pt>
              </c:strCache>
            </c:strRef>
          </c:tx>
          <c:dLbls>
            <c:dLbl>
              <c:idx val="1"/>
              <c:layout>
                <c:manualLayout>
                  <c:x val="7.6138358385051466E-3"/>
                  <c:y val="-9.969283616699123E-3"/>
                </c:manualLayout>
              </c:layout>
              <c:showVal val="1"/>
            </c:dLbl>
            <c:dLbl>
              <c:idx val="2"/>
              <c:layout>
                <c:manualLayout>
                  <c:x val="1.7765616956512006E-2"/>
                  <c:y val="-2.7415529945922532E-2"/>
                </c:manualLayout>
              </c:layout>
              <c:showVal val="1"/>
            </c:dLbl>
            <c:dLbl>
              <c:idx val="3"/>
              <c:layout>
                <c:manualLayout>
                  <c:x val="7.6138358385051466E-3"/>
                  <c:y val="-1.7446246329223418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6</a:t>
                    </a:r>
                    <a:r>
                      <a:rPr lang="en-US" dirty="0" smtClean="0"/>
                      <a:t>3,</a:t>
                    </a:r>
                    <a:r>
                      <a:rPr lang="uk-UA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9.3056918580265596E-17"/>
                  <c:y val="-1.9938567233398118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133,0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'Здрав (2)'!$A$4:$A$16</c:f>
              <c:strCache>
                <c:ptCount val="5"/>
                <c:pt idx="0">
                  <c:v>Лікарні</c:v>
                </c:pt>
                <c:pt idx="1">
                  <c:v>Центри ПМСД</c:v>
                </c:pt>
                <c:pt idx="2">
                  <c:v>Пологові будинки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'Здрав (2)'!$C$4:$C$16</c:f>
              <c:numCache>
                <c:formatCode>General</c:formatCode>
                <c:ptCount val="5"/>
                <c:pt idx="0">
                  <c:v>726.7</c:v>
                </c:pt>
                <c:pt idx="1">
                  <c:v>241.3</c:v>
                </c:pt>
                <c:pt idx="2">
                  <c:v>96.1</c:v>
                </c:pt>
                <c:pt idx="3">
                  <c:v>63.2</c:v>
                </c:pt>
                <c:pt idx="4" formatCode="0.0">
                  <c:v>132.9</c:v>
                </c:pt>
              </c:numCache>
            </c:numRef>
          </c:val>
        </c:ser>
        <c:dLbls>
          <c:showVal val="1"/>
        </c:dLbls>
        <c:axId val="67086208"/>
        <c:axId val="67092480"/>
      </c:barChart>
      <c:catAx>
        <c:axId val="67086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aseline="0"/>
                  <a:t> </a:t>
                </a:r>
                <a:endParaRPr lang="ru-RU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67092480"/>
        <c:crosses val="autoZero"/>
        <c:auto val="1"/>
        <c:lblAlgn val="ctr"/>
        <c:lblOffset val="100"/>
      </c:catAx>
      <c:valAx>
        <c:axId val="67092480"/>
        <c:scaling>
          <c:orientation val="minMax"/>
        </c:scaling>
        <c:delete val="1"/>
        <c:axPos val="l"/>
        <c:numFmt formatCode="General" sourceLinked="1"/>
        <c:tickLblPos val="none"/>
        <c:crossAx val="67086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189106899054531"/>
          <c:y val="0.93254052670786758"/>
          <c:w val="0.37249302964320086"/>
          <c:h val="6.7459473292132199E-2"/>
        </c:manualLayout>
      </c:layout>
    </c:legend>
    <c:plotVisOnly val="1"/>
    <c:dispBlanksAs val="gap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73A7-B155-4EDA-9E4C-2EFF6F4A9F02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F62EAD-F83C-4A93-8013-C2B346F22FA6}">
      <dgm:prSet phldrT="[Текст]" custT="1"/>
      <dgm:spPr/>
      <dgm:t>
        <a:bodyPr/>
        <a:lstStyle/>
        <a:p>
          <a:pPr algn="ctr"/>
          <a:r>
            <a:rPr lang="ru-RU" sz="1800" b="1" dirty="0" err="1"/>
            <a:t>Театри</a:t>
          </a:r>
          <a:r>
            <a:rPr lang="ru-RU" sz="1800" b="1" dirty="0"/>
            <a:t>  -  </a:t>
          </a:r>
          <a:r>
            <a:rPr lang="ru-RU" sz="1800" b="1" dirty="0" smtClean="0"/>
            <a:t>8,7млн.грн</a:t>
          </a:r>
          <a:r>
            <a:rPr lang="ru-RU" sz="1800" b="1" dirty="0"/>
            <a:t>.</a:t>
          </a:r>
        </a:p>
      </dgm:t>
    </dgm:pt>
    <dgm:pt modelId="{92009F75-9BAF-4F21-BEAD-E37E6186CC21}" type="parTrans" cxnId="{FC387074-5EAF-4529-B152-4EC8628EA6BA}">
      <dgm:prSet/>
      <dgm:spPr/>
      <dgm:t>
        <a:bodyPr/>
        <a:lstStyle/>
        <a:p>
          <a:pPr algn="ctr"/>
          <a:endParaRPr lang="ru-RU" sz="2400"/>
        </a:p>
      </dgm:t>
    </dgm:pt>
    <dgm:pt modelId="{BCDCF1BC-F39E-47EB-83D7-70FC2338EA56}" type="sibTrans" cxnId="{FC387074-5EAF-4529-B152-4EC8628EA6BA}">
      <dgm:prSet/>
      <dgm:spPr/>
      <dgm:t>
        <a:bodyPr/>
        <a:lstStyle/>
        <a:p>
          <a:pPr algn="ctr"/>
          <a:endParaRPr lang="ru-RU" sz="2400"/>
        </a:p>
      </dgm:t>
    </dgm:pt>
    <dgm:pt modelId="{D67F60D7-1EF8-4679-BF4A-4A4561416FA1}">
      <dgm:prSet phldrT="[Текст]" custT="1"/>
      <dgm:spPr/>
      <dgm:t>
        <a:bodyPr/>
        <a:lstStyle/>
        <a:p>
          <a:pPr algn="ctr"/>
          <a:r>
            <a:rPr lang="ru-RU" sz="1600" b="1" dirty="0" err="1"/>
            <a:t>Палаци</a:t>
          </a:r>
          <a:r>
            <a:rPr lang="ru-RU" sz="1600" b="1" dirty="0"/>
            <a:t> </a:t>
          </a:r>
          <a:r>
            <a:rPr lang="ru-RU" sz="1600" b="1" dirty="0" err="1"/>
            <a:t>і</a:t>
          </a:r>
          <a:r>
            <a:rPr lang="ru-RU" sz="1600" b="1" dirty="0"/>
            <a:t> </a:t>
          </a:r>
          <a:r>
            <a:rPr lang="ru-RU" sz="1600" b="1" dirty="0" err="1" smtClean="0"/>
            <a:t>будинки</a:t>
          </a:r>
          <a:r>
            <a:rPr lang="ru-RU" sz="1600" b="1" dirty="0" smtClean="0"/>
            <a:t> </a:t>
          </a:r>
          <a:r>
            <a:rPr lang="ru-RU" sz="1600" b="1" dirty="0" err="1" smtClean="0"/>
            <a:t>культури</a:t>
          </a:r>
          <a:r>
            <a:rPr lang="ru-RU" sz="1600" b="1" dirty="0" smtClean="0"/>
            <a:t> – </a:t>
          </a:r>
        </a:p>
        <a:p>
          <a:pPr algn="ctr"/>
          <a:r>
            <a:rPr lang="ru-RU" sz="1600" b="1" dirty="0" smtClean="0"/>
            <a:t>20,9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  <a:endParaRPr lang="ru-RU" sz="1600" dirty="0"/>
        </a:p>
      </dgm:t>
    </dgm:pt>
    <dgm:pt modelId="{DDF72483-F507-4C54-8477-47377702328C}" type="parTrans" cxnId="{89C735A3-E597-4282-AF14-9B62EF1E1C2D}">
      <dgm:prSet/>
      <dgm:spPr/>
      <dgm:t>
        <a:bodyPr/>
        <a:lstStyle/>
        <a:p>
          <a:pPr algn="ctr"/>
          <a:endParaRPr lang="ru-RU" sz="2400"/>
        </a:p>
      </dgm:t>
    </dgm:pt>
    <dgm:pt modelId="{6B924B07-68A0-42B7-BA3C-B5A108C230CE}" type="sibTrans" cxnId="{89C735A3-E597-4282-AF14-9B62EF1E1C2D}">
      <dgm:prSet/>
      <dgm:spPr/>
      <dgm:t>
        <a:bodyPr/>
        <a:lstStyle/>
        <a:p>
          <a:pPr algn="ctr"/>
          <a:endParaRPr lang="ru-RU" sz="2400"/>
        </a:p>
      </dgm:t>
    </dgm:pt>
    <dgm:pt modelId="{699F5444-D5D5-4F76-84BC-F204A6AE6199}">
      <dgm:prSet phldrT="[Текст]" custT="1"/>
      <dgm:spPr/>
      <dgm:t>
        <a:bodyPr anchor="ctr"/>
        <a:lstStyle/>
        <a:p>
          <a:pPr algn="ctr"/>
          <a:r>
            <a:rPr lang="ru-RU" sz="1600" b="1" dirty="0" err="1"/>
            <a:t>Будівництво</a:t>
          </a:r>
          <a:r>
            <a:rPr lang="ru-RU" sz="1600" b="1" dirty="0"/>
            <a:t> </a:t>
          </a:r>
          <a:r>
            <a:rPr lang="ru-RU" sz="1600" b="1" dirty="0" err="1"/>
            <a:t>і</a:t>
          </a:r>
          <a:r>
            <a:rPr lang="ru-RU" sz="1600" b="1" dirty="0"/>
            <a:t> </a:t>
          </a:r>
          <a:r>
            <a:rPr lang="ru-RU" sz="1600" b="1" dirty="0" err="1"/>
            <a:t>реконструкція</a:t>
          </a:r>
          <a:r>
            <a:rPr lang="ru-RU" sz="1600" b="1" dirty="0"/>
            <a:t> </a:t>
          </a:r>
          <a:r>
            <a:rPr lang="ru-RU" sz="1600" b="1" dirty="0" smtClean="0"/>
            <a:t>– </a:t>
          </a:r>
        </a:p>
        <a:p>
          <a:pPr algn="ctr"/>
          <a:r>
            <a:rPr lang="ru-RU" sz="1600" b="1" dirty="0" smtClean="0"/>
            <a:t>0,8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</a:p>
      </dgm:t>
    </dgm:pt>
    <dgm:pt modelId="{1726B512-BE95-45CA-A9B5-281A51FE2B2A}" type="parTrans" cxnId="{CECE12C2-77DB-4324-B7DD-7845677A75AB}">
      <dgm:prSet/>
      <dgm:spPr/>
      <dgm:t>
        <a:bodyPr/>
        <a:lstStyle/>
        <a:p>
          <a:pPr algn="ctr"/>
          <a:endParaRPr lang="ru-RU" sz="2400"/>
        </a:p>
      </dgm:t>
    </dgm:pt>
    <dgm:pt modelId="{CF7D5750-A24A-426E-A628-D6BAE2AC7401}" type="sibTrans" cxnId="{CECE12C2-77DB-4324-B7DD-7845677A75AB}">
      <dgm:prSet/>
      <dgm:spPr/>
      <dgm:t>
        <a:bodyPr/>
        <a:lstStyle/>
        <a:p>
          <a:pPr algn="ctr"/>
          <a:endParaRPr lang="ru-RU" sz="2400"/>
        </a:p>
      </dgm:t>
    </dgm:pt>
    <dgm:pt modelId="{1F07DBC0-BBF4-4285-9853-6E295A68C5CA}">
      <dgm:prSet phldrT="[Текст]" custT="1"/>
      <dgm:spPr/>
      <dgm:t>
        <a:bodyPr anchor="ctr"/>
        <a:lstStyle/>
        <a:p>
          <a:pPr algn="ctr"/>
          <a:r>
            <a:rPr lang="ru-RU" sz="1800" b="1" dirty="0" err="1"/>
            <a:t>Ш</a:t>
          </a:r>
          <a:r>
            <a:rPr lang="ru-RU" sz="1600" b="1" dirty="0" err="1"/>
            <a:t>коли</a:t>
          </a:r>
          <a:r>
            <a:rPr lang="ru-RU" sz="1600" b="1" dirty="0"/>
            <a:t> </a:t>
          </a:r>
          <a:r>
            <a:rPr lang="ru-RU" sz="1600" b="1" dirty="0" err="1"/>
            <a:t>естетичного</a:t>
          </a:r>
          <a:r>
            <a:rPr lang="ru-RU" sz="1600" b="1" dirty="0"/>
            <a:t> </a:t>
          </a:r>
          <a:r>
            <a:rPr lang="ru-RU" sz="1600" b="1" dirty="0" err="1"/>
            <a:t>виховання</a:t>
          </a:r>
          <a:r>
            <a:rPr lang="ru-RU" sz="1600" b="1" dirty="0"/>
            <a:t>  - </a:t>
          </a:r>
          <a:endParaRPr lang="ru-RU" sz="1600" b="1" dirty="0" smtClean="0"/>
        </a:p>
        <a:p>
          <a:pPr algn="ctr"/>
          <a:r>
            <a:rPr lang="ru-RU" sz="1600" b="1" dirty="0" smtClean="0"/>
            <a:t>92,0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</a:p>
      </dgm:t>
    </dgm:pt>
    <dgm:pt modelId="{615788DE-512B-426E-9958-CE4436C284FF}" type="parTrans" cxnId="{933D74BD-B2C6-4448-970E-E852E4EBB94D}">
      <dgm:prSet/>
      <dgm:spPr/>
      <dgm:t>
        <a:bodyPr/>
        <a:lstStyle/>
        <a:p>
          <a:pPr algn="ctr"/>
          <a:endParaRPr lang="ru-RU" sz="2400"/>
        </a:p>
      </dgm:t>
    </dgm:pt>
    <dgm:pt modelId="{7B9CBF47-BF69-4829-BEBE-DEF0C0ECAC37}" type="sibTrans" cxnId="{933D74BD-B2C6-4448-970E-E852E4EBB94D}">
      <dgm:prSet/>
      <dgm:spPr/>
      <dgm:t>
        <a:bodyPr/>
        <a:lstStyle/>
        <a:p>
          <a:pPr algn="ctr"/>
          <a:endParaRPr lang="ru-RU" sz="2400"/>
        </a:p>
      </dgm:t>
    </dgm:pt>
    <dgm:pt modelId="{6E570E50-425E-4185-9CA2-EE2ACF22588D}">
      <dgm:prSet phldrT="[Текст]" custT="1"/>
      <dgm:spPr/>
      <dgm:t>
        <a:bodyPr/>
        <a:lstStyle/>
        <a:p>
          <a:pPr algn="ctr"/>
          <a:r>
            <a:rPr lang="ru-RU" sz="1800" b="1" dirty="0" err="1"/>
            <a:t>Бібліотеки</a:t>
          </a:r>
          <a:r>
            <a:rPr lang="ru-RU" sz="1800" b="1" dirty="0"/>
            <a:t>  -  </a:t>
          </a:r>
          <a:endParaRPr lang="ru-RU" sz="1800" b="1" dirty="0" smtClean="0"/>
        </a:p>
        <a:p>
          <a:pPr algn="ctr"/>
          <a:r>
            <a:rPr lang="ru-RU" sz="1800" b="1" dirty="0" smtClean="0"/>
            <a:t>24,5 </a:t>
          </a:r>
          <a:r>
            <a:rPr lang="ru-RU" sz="1800" b="1" dirty="0" err="1"/>
            <a:t>млн.грн</a:t>
          </a:r>
          <a:r>
            <a:rPr lang="ru-RU" sz="1800" b="1" dirty="0"/>
            <a:t>.</a:t>
          </a:r>
        </a:p>
      </dgm:t>
    </dgm:pt>
    <dgm:pt modelId="{0EEF8B75-6305-456F-9016-22D164A509D2}" type="sibTrans" cxnId="{3BD054D5-6B4B-49AE-B5E9-CA0C6EFD6E88}">
      <dgm:prSet/>
      <dgm:spPr/>
      <dgm:t>
        <a:bodyPr/>
        <a:lstStyle/>
        <a:p>
          <a:pPr algn="ctr"/>
          <a:endParaRPr lang="ru-RU" sz="2400"/>
        </a:p>
      </dgm:t>
    </dgm:pt>
    <dgm:pt modelId="{F6C36F37-BF9C-464F-9BF3-37DFF58FD0F2}" type="parTrans" cxnId="{3BD054D5-6B4B-49AE-B5E9-CA0C6EFD6E88}">
      <dgm:prSet/>
      <dgm:spPr/>
      <dgm:t>
        <a:bodyPr/>
        <a:lstStyle/>
        <a:p>
          <a:pPr algn="ctr"/>
          <a:endParaRPr lang="ru-RU" sz="2400"/>
        </a:p>
      </dgm:t>
    </dgm:pt>
    <dgm:pt modelId="{F1B1E18D-6652-47AF-AF35-9BC6BF91AADE}">
      <dgm:prSet phldrT="[Текст]" custT="1"/>
      <dgm:spPr/>
      <dgm:t>
        <a:bodyPr anchor="ctr"/>
        <a:lstStyle/>
        <a:p>
          <a:pPr algn="ctr"/>
          <a:r>
            <a:rPr lang="ru-RU" sz="1600" b="1" dirty="0" err="1"/>
            <a:t>Інші</a:t>
          </a:r>
          <a:r>
            <a:rPr lang="ru-RU" sz="1600" b="1" dirty="0"/>
            <a:t> </a:t>
          </a:r>
          <a:r>
            <a:rPr lang="ru-RU" sz="1600" b="1" dirty="0" err="1"/>
            <a:t>культурні</a:t>
          </a:r>
          <a:r>
            <a:rPr lang="ru-RU" sz="1600" b="1" dirty="0"/>
            <a:t> </a:t>
          </a:r>
          <a:r>
            <a:rPr lang="ru-RU" sz="1600" b="1" dirty="0" err="1"/>
            <a:t>заклади</a:t>
          </a:r>
          <a:r>
            <a:rPr lang="ru-RU" sz="1600" b="1" dirty="0"/>
            <a:t> </a:t>
          </a:r>
          <a:r>
            <a:rPr lang="ru-RU" sz="1600" b="1" dirty="0" err="1"/>
            <a:t>і</a:t>
          </a:r>
          <a:r>
            <a:rPr lang="ru-RU" sz="1600" b="1" dirty="0"/>
            <a:t> заходи </a:t>
          </a:r>
          <a:r>
            <a:rPr lang="ru-RU" sz="1600" b="1" dirty="0" smtClean="0"/>
            <a:t>– </a:t>
          </a:r>
        </a:p>
        <a:p>
          <a:pPr algn="ctr"/>
          <a:r>
            <a:rPr lang="ru-RU" sz="1600" b="1" dirty="0" smtClean="0"/>
            <a:t>9,0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</a:p>
      </dgm:t>
    </dgm:pt>
    <dgm:pt modelId="{097943D0-2C0E-4567-88D7-5E777001E6DC}" type="parTrans" cxnId="{AEBAF94D-2490-45A8-B2B9-11384F4C616A}">
      <dgm:prSet/>
      <dgm:spPr/>
      <dgm:t>
        <a:bodyPr/>
        <a:lstStyle/>
        <a:p>
          <a:pPr algn="ctr"/>
          <a:endParaRPr lang="ru-RU" sz="2400"/>
        </a:p>
      </dgm:t>
    </dgm:pt>
    <dgm:pt modelId="{A897B8B7-78D2-4700-99A1-4A660BF94F94}" type="sibTrans" cxnId="{AEBAF94D-2490-45A8-B2B9-11384F4C616A}">
      <dgm:prSet/>
      <dgm:spPr/>
      <dgm:t>
        <a:bodyPr/>
        <a:lstStyle/>
        <a:p>
          <a:pPr algn="ctr"/>
          <a:endParaRPr lang="ru-RU" sz="2400"/>
        </a:p>
      </dgm:t>
    </dgm:pt>
    <dgm:pt modelId="{EE9C8E21-CBF6-4671-8C75-C268B3F12BFD}" type="pres">
      <dgm:prSet presAssocID="{97FE73A7-B155-4EDA-9E4C-2EFF6F4A9F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0F82A-EE0F-408F-8D3E-EEBD84C03C57}" type="pres">
      <dgm:prSet presAssocID="{89F62EAD-F83C-4A93-8013-C2B346F22FA6}" presName="comp" presStyleCnt="0"/>
      <dgm:spPr/>
      <dgm:t>
        <a:bodyPr/>
        <a:lstStyle/>
        <a:p>
          <a:endParaRPr lang="ru-RU"/>
        </a:p>
      </dgm:t>
    </dgm:pt>
    <dgm:pt modelId="{2578722D-DA4F-46D1-BEA6-C65FA376A22A}" type="pres">
      <dgm:prSet presAssocID="{89F62EAD-F83C-4A93-8013-C2B346F22FA6}" presName="box" presStyleLbl="node1" presStyleIdx="0" presStyleCnt="6" custScaleX="36081" custScaleY="57361" custLinFactNeighborX="-40737"/>
      <dgm:spPr/>
      <dgm:t>
        <a:bodyPr/>
        <a:lstStyle/>
        <a:p>
          <a:endParaRPr lang="ru-RU"/>
        </a:p>
      </dgm:t>
    </dgm:pt>
    <dgm:pt modelId="{DB7BF3B4-628C-4069-BBA4-B6525BC1A178}" type="pres">
      <dgm:prSet presAssocID="{89F62EAD-F83C-4A93-8013-C2B346F22FA6}" presName="img" presStyleLbl="fgImgPlace1" presStyleIdx="0" presStyleCnt="6" custScaleX="64739" custScaleY="57570" custLinFactNeighborX="-87197" custLinFactNeighborY="2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50789F-1177-43C8-B19C-33BB475EA6AC}" type="pres">
      <dgm:prSet presAssocID="{89F62EAD-F83C-4A93-8013-C2B346F22FA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0C7E0-2CCD-487C-8CB7-E71CA23094D6}" type="pres">
      <dgm:prSet presAssocID="{BCDCF1BC-F39E-47EB-83D7-70FC2338EA56}" presName="spacer" presStyleCnt="0"/>
      <dgm:spPr/>
      <dgm:t>
        <a:bodyPr/>
        <a:lstStyle/>
        <a:p>
          <a:endParaRPr lang="ru-RU"/>
        </a:p>
      </dgm:t>
    </dgm:pt>
    <dgm:pt modelId="{D24309F8-B056-46F7-B722-738400E10C69}" type="pres">
      <dgm:prSet presAssocID="{6E570E50-425E-4185-9CA2-EE2ACF22588D}" presName="comp" presStyleCnt="0"/>
      <dgm:spPr/>
      <dgm:t>
        <a:bodyPr/>
        <a:lstStyle/>
        <a:p>
          <a:endParaRPr lang="ru-RU"/>
        </a:p>
      </dgm:t>
    </dgm:pt>
    <dgm:pt modelId="{5C020EAB-177C-4101-A585-5FBAE33C7913}" type="pres">
      <dgm:prSet presAssocID="{6E570E50-425E-4185-9CA2-EE2ACF22588D}" presName="box" presStyleLbl="node1" presStyleIdx="1" presStyleCnt="6" custScaleX="36296" custScaleY="63677" custLinFactNeighborX="-40753" custLinFactNeighborY="-3208"/>
      <dgm:spPr/>
      <dgm:t>
        <a:bodyPr/>
        <a:lstStyle/>
        <a:p>
          <a:endParaRPr lang="ru-RU"/>
        </a:p>
      </dgm:t>
    </dgm:pt>
    <dgm:pt modelId="{450FFF35-378A-4502-99D6-530D69620F3B}" type="pres">
      <dgm:prSet presAssocID="{6E570E50-425E-4185-9CA2-EE2ACF22588D}" presName="img" presStyleLbl="fgImgPlace1" presStyleIdx="1" presStyleCnt="6" custScaleX="63309" custScaleY="79855" custLinFactNeighborX="-87285" custLinFactNeighborY="-69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588A44-F498-4670-921B-F2F5CC873CCD}" type="pres">
      <dgm:prSet presAssocID="{6E570E50-425E-4185-9CA2-EE2ACF22588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9D93-2B3E-46A3-A920-632D4DA82EAD}" type="pres">
      <dgm:prSet presAssocID="{0EEF8B75-6305-456F-9016-22D164A509D2}" presName="spacer" presStyleCnt="0"/>
      <dgm:spPr/>
      <dgm:t>
        <a:bodyPr/>
        <a:lstStyle/>
        <a:p>
          <a:endParaRPr lang="ru-RU"/>
        </a:p>
      </dgm:t>
    </dgm:pt>
    <dgm:pt modelId="{B73B69B4-527F-4FD5-90E5-6652F73C4241}" type="pres">
      <dgm:prSet presAssocID="{D67F60D7-1EF8-4679-BF4A-4A4561416FA1}" presName="comp" presStyleCnt="0"/>
      <dgm:spPr/>
      <dgm:t>
        <a:bodyPr/>
        <a:lstStyle/>
        <a:p>
          <a:endParaRPr lang="ru-RU"/>
        </a:p>
      </dgm:t>
    </dgm:pt>
    <dgm:pt modelId="{BDDFC7F9-BC45-49F2-8BF1-1C3A4394E938}" type="pres">
      <dgm:prSet presAssocID="{D67F60D7-1EF8-4679-BF4A-4A4561416FA1}" presName="box" presStyleLbl="node1" presStyleIdx="2" presStyleCnt="6" custScaleX="33567" custScaleY="107858" custLinFactNeighborX="-40129" custLinFactNeighborY="-4701"/>
      <dgm:spPr/>
      <dgm:t>
        <a:bodyPr/>
        <a:lstStyle/>
        <a:p>
          <a:endParaRPr lang="ru-RU"/>
        </a:p>
      </dgm:t>
    </dgm:pt>
    <dgm:pt modelId="{33766672-A478-447C-83EE-7CAC9AE541BC}" type="pres">
      <dgm:prSet presAssocID="{D67F60D7-1EF8-4679-BF4A-4A4561416FA1}" presName="img" presStyleLbl="fgImgPlace1" presStyleIdx="2" presStyleCnt="6" custScaleX="64206" custScaleY="125165" custLinFactNeighborX="-89656" custLinFactNeighborY="-76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767BB9-C132-4232-A988-8CAFAE4337BD}" type="pres">
      <dgm:prSet presAssocID="{D67F60D7-1EF8-4679-BF4A-4A4561416FA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34942-2A0F-429E-923B-80DEC012F618}" type="pres">
      <dgm:prSet presAssocID="{6B924B07-68A0-42B7-BA3C-B5A108C230CE}" presName="spacer" presStyleCnt="0"/>
      <dgm:spPr/>
      <dgm:t>
        <a:bodyPr/>
        <a:lstStyle/>
        <a:p>
          <a:endParaRPr lang="ru-RU"/>
        </a:p>
      </dgm:t>
    </dgm:pt>
    <dgm:pt modelId="{13D26F6B-10EC-4AF2-BBE7-C5C9C40A9C44}" type="pres">
      <dgm:prSet presAssocID="{1F07DBC0-BBF4-4285-9853-6E295A68C5CA}" presName="comp" presStyleCnt="0"/>
      <dgm:spPr/>
      <dgm:t>
        <a:bodyPr/>
        <a:lstStyle/>
        <a:p>
          <a:endParaRPr lang="ru-RU"/>
        </a:p>
      </dgm:t>
    </dgm:pt>
    <dgm:pt modelId="{247CCA62-07B4-4317-A79F-60A12BA3F640}" type="pres">
      <dgm:prSet presAssocID="{1F07DBC0-BBF4-4285-9853-6E295A68C5CA}" presName="box" presStyleLbl="node1" presStyleIdx="3" presStyleCnt="6" custScaleX="39793" custScaleY="117682" custLinFactNeighborX="-40953" custLinFactNeighborY="-9660"/>
      <dgm:spPr/>
      <dgm:t>
        <a:bodyPr/>
        <a:lstStyle/>
        <a:p>
          <a:endParaRPr lang="ru-RU"/>
        </a:p>
      </dgm:t>
    </dgm:pt>
    <dgm:pt modelId="{E5A1C649-D749-482A-A363-CD22EDE916C2}" type="pres">
      <dgm:prSet presAssocID="{1F07DBC0-BBF4-4285-9853-6E295A68C5CA}" presName="img" presStyleLbl="fgImgPlace1" presStyleIdx="3" presStyleCnt="6" custScaleX="60031" custScaleY="153259" custLinFactNeighborX="-83869" custLinFactNeighborY="-1895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FCC506-951B-495A-85E2-C93D3E7B8954}" type="pres">
      <dgm:prSet presAssocID="{1F07DBC0-BBF4-4285-9853-6E295A68C5C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4011-446B-4CC7-AD0B-1338CF07427A}" type="pres">
      <dgm:prSet presAssocID="{7B9CBF47-BF69-4829-BEBE-DEF0C0ECAC37}" presName="spacer" presStyleCnt="0"/>
      <dgm:spPr/>
      <dgm:t>
        <a:bodyPr/>
        <a:lstStyle/>
        <a:p>
          <a:endParaRPr lang="ru-RU"/>
        </a:p>
      </dgm:t>
    </dgm:pt>
    <dgm:pt modelId="{94A8B34E-56B5-48AB-8F34-892AE815A5E4}" type="pres">
      <dgm:prSet presAssocID="{F1B1E18D-6652-47AF-AF35-9BC6BF91AADE}" presName="comp" presStyleCnt="0"/>
      <dgm:spPr/>
      <dgm:t>
        <a:bodyPr/>
        <a:lstStyle/>
        <a:p>
          <a:endParaRPr lang="ru-RU"/>
        </a:p>
      </dgm:t>
    </dgm:pt>
    <dgm:pt modelId="{D208E51C-AAC0-4C26-B79D-D8AC8E305395}" type="pres">
      <dgm:prSet presAssocID="{F1B1E18D-6652-47AF-AF35-9BC6BF91AADE}" presName="box" presStyleLbl="node1" presStyleIdx="4" presStyleCnt="6" custScaleX="38326" custScaleY="80330" custLinFactNeighborX="-40012" custLinFactNeighborY="-18182"/>
      <dgm:spPr/>
      <dgm:t>
        <a:bodyPr/>
        <a:lstStyle/>
        <a:p>
          <a:endParaRPr lang="ru-RU"/>
        </a:p>
      </dgm:t>
    </dgm:pt>
    <dgm:pt modelId="{0DDCC826-963E-4A3C-9301-4D056ADA1108}" type="pres">
      <dgm:prSet presAssocID="{F1B1E18D-6652-47AF-AF35-9BC6BF91AADE}" presName="img" presStyleLbl="fgImgPlace1" presStyleIdx="4" presStyleCnt="6" custScaleX="49940" custScaleY="94513" custLinFactNeighborX="-88225" custLinFactNeighborY="-256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AA6048-4A88-41D3-845A-BDA284B09AA5}" type="pres">
      <dgm:prSet presAssocID="{F1B1E18D-6652-47AF-AF35-9BC6BF91AAD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67174-8554-4035-9E25-44DD96AF172E}" type="pres">
      <dgm:prSet presAssocID="{A897B8B7-78D2-4700-99A1-4A660BF94F94}" presName="spacer" presStyleCnt="0"/>
      <dgm:spPr/>
      <dgm:t>
        <a:bodyPr/>
        <a:lstStyle/>
        <a:p>
          <a:endParaRPr lang="ru-RU"/>
        </a:p>
      </dgm:t>
    </dgm:pt>
    <dgm:pt modelId="{D4781DB9-EDDC-49D7-80C0-2B869AC39B13}" type="pres">
      <dgm:prSet presAssocID="{699F5444-D5D5-4F76-84BC-F204A6AE6199}" presName="comp" presStyleCnt="0"/>
      <dgm:spPr/>
      <dgm:t>
        <a:bodyPr/>
        <a:lstStyle/>
        <a:p>
          <a:endParaRPr lang="ru-RU"/>
        </a:p>
      </dgm:t>
    </dgm:pt>
    <dgm:pt modelId="{979BE915-E7C7-4A38-B11E-6CA12D7210EB}" type="pres">
      <dgm:prSet presAssocID="{699F5444-D5D5-4F76-84BC-F204A6AE6199}" presName="box" presStyleLbl="node1" presStyleIdx="5" presStyleCnt="6" custScaleX="34228" custScaleY="96669" custLinFactNeighborX="-39561" custLinFactNeighborY="-15539"/>
      <dgm:spPr/>
      <dgm:t>
        <a:bodyPr/>
        <a:lstStyle/>
        <a:p>
          <a:endParaRPr lang="ru-RU"/>
        </a:p>
      </dgm:t>
    </dgm:pt>
    <dgm:pt modelId="{6BE67176-941C-4F60-8D1D-68D5025415C3}" type="pres">
      <dgm:prSet presAssocID="{699F5444-D5D5-4F76-84BC-F204A6AE6199}" presName="img" presStyleLbl="fgImgPlace1" presStyleIdx="5" presStyleCnt="6" custScaleX="61888" custScaleY="110922" custLinFactNeighborX="-94377" custLinFactNeighborY="-2625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788DCC-5109-4594-8C7A-9531C3F788FB}" type="pres">
      <dgm:prSet presAssocID="{699F5444-D5D5-4F76-84BC-F204A6AE619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87074-5EAF-4529-B152-4EC8628EA6BA}" srcId="{97FE73A7-B155-4EDA-9E4C-2EFF6F4A9F02}" destId="{89F62EAD-F83C-4A93-8013-C2B346F22FA6}" srcOrd="0" destOrd="0" parTransId="{92009F75-9BAF-4F21-BEAD-E37E6186CC21}" sibTransId="{BCDCF1BC-F39E-47EB-83D7-70FC2338EA56}"/>
    <dgm:cxn modelId="{287C5A0B-B444-484B-B058-9157C362A859}" type="presOf" srcId="{1F07DBC0-BBF4-4285-9853-6E295A68C5CA}" destId="{01FCC506-951B-495A-85E2-C93D3E7B8954}" srcOrd="1" destOrd="0" presId="urn:microsoft.com/office/officeart/2005/8/layout/vList4"/>
    <dgm:cxn modelId="{89C735A3-E597-4282-AF14-9B62EF1E1C2D}" srcId="{97FE73A7-B155-4EDA-9E4C-2EFF6F4A9F02}" destId="{D67F60D7-1EF8-4679-BF4A-4A4561416FA1}" srcOrd="2" destOrd="0" parTransId="{DDF72483-F507-4C54-8477-47377702328C}" sibTransId="{6B924B07-68A0-42B7-BA3C-B5A108C230CE}"/>
    <dgm:cxn modelId="{14708C97-FFF8-402E-A4A0-7EA8C80D5BD8}" type="presOf" srcId="{1F07DBC0-BBF4-4285-9853-6E295A68C5CA}" destId="{247CCA62-07B4-4317-A79F-60A12BA3F640}" srcOrd="0" destOrd="0" presId="urn:microsoft.com/office/officeart/2005/8/layout/vList4"/>
    <dgm:cxn modelId="{CECE12C2-77DB-4324-B7DD-7845677A75AB}" srcId="{97FE73A7-B155-4EDA-9E4C-2EFF6F4A9F02}" destId="{699F5444-D5D5-4F76-84BC-F204A6AE6199}" srcOrd="5" destOrd="0" parTransId="{1726B512-BE95-45CA-A9B5-281A51FE2B2A}" sibTransId="{CF7D5750-A24A-426E-A628-D6BAE2AC7401}"/>
    <dgm:cxn modelId="{5AC56875-7623-46C3-A623-670D881B50E3}" type="presOf" srcId="{F1B1E18D-6652-47AF-AF35-9BC6BF91AADE}" destId="{D208E51C-AAC0-4C26-B79D-D8AC8E305395}" srcOrd="0" destOrd="0" presId="urn:microsoft.com/office/officeart/2005/8/layout/vList4"/>
    <dgm:cxn modelId="{3BD054D5-6B4B-49AE-B5E9-CA0C6EFD6E88}" srcId="{97FE73A7-B155-4EDA-9E4C-2EFF6F4A9F02}" destId="{6E570E50-425E-4185-9CA2-EE2ACF22588D}" srcOrd="1" destOrd="0" parTransId="{F6C36F37-BF9C-464F-9BF3-37DFF58FD0F2}" sibTransId="{0EEF8B75-6305-456F-9016-22D164A509D2}"/>
    <dgm:cxn modelId="{933D74BD-B2C6-4448-970E-E852E4EBB94D}" srcId="{97FE73A7-B155-4EDA-9E4C-2EFF6F4A9F02}" destId="{1F07DBC0-BBF4-4285-9853-6E295A68C5CA}" srcOrd="3" destOrd="0" parTransId="{615788DE-512B-426E-9958-CE4436C284FF}" sibTransId="{7B9CBF47-BF69-4829-BEBE-DEF0C0ECAC37}"/>
    <dgm:cxn modelId="{65A15BBF-D073-4243-B908-3EEB83A58984}" type="presOf" srcId="{89F62EAD-F83C-4A93-8013-C2B346F22FA6}" destId="{CB50789F-1177-43C8-B19C-33BB475EA6AC}" srcOrd="1" destOrd="0" presId="urn:microsoft.com/office/officeart/2005/8/layout/vList4"/>
    <dgm:cxn modelId="{715F5B9D-D273-41E3-A1C9-E0DD661ADBC1}" type="presOf" srcId="{97FE73A7-B155-4EDA-9E4C-2EFF6F4A9F02}" destId="{EE9C8E21-CBF6-4671-8C75-C268B3F12BFD}" srcOrd="0" destOrd="0" presId="urn:microsoft.com/office/officeart/2005/8/layout/vList4"/>
    <dgm:cxn modelId="{611B9048-13F0-4426-806E-6E9859021DD7}" type="presOf" srcId="{F1B1E18D-6652-47AF-AF35-9BC6BF91AADE}" destId="{47AA6048-4A88-41D3-845A-BDA284B09AA5}" srcOrd="1" destOrd="0" presId="urn:microsoft.com/office/officeart/2005/8/layout/vList4"/>
    <dgm:cxn modelId="{1F41E8E7-D18B-4F84-A69A-A4B00BD2B683}" type="presOf" srcId="{89F62EAD-F83C-4A93-8013-C2B346F22FA6}" destId="{2578722D-DA4F-46D1-BEA6-C65FA376A22A}" srcOrd="0" destOrd="0" presId="urn:microsoft.com/office/officeart/2005/8/layout/vList4"/>
    <dgm:cxn modelId="{01B93CCD-F2EC-45A8-93DB-CF256D7DDC35}" type="presOf" srcId="{699F5444-D5D5-4F76-84BC-F204A6AE6199}" destId="{02788DCC-5109-4594-8C7A-9531C3F788FB}" srcOrd="1" destOrd="0" presId="urn:microsoft.com/office/officeart/2005/8/layout/vList4"/>
    <dgm:cxn modelId="{17F1D8AB-FB7B-4B44-9CD3-006628583BD9}" type="presOf" srcId="{D67F60D7-1EF8-4679-BF4A-4A4561416FA1}" destId="{19767BB9-C132-4232-A988-8CAFAE4337BD}" srcOrd="1" destOrd="0" presId="urn:microsoft.com/office/officeart/2005/8/layout/vList4"/>
    <dgm:cxn modelId="{175B6E2F-BA19-4892-AF81-078B90DA2762}" type="presOf" srcId="{6E570E50-425E-4185-9CA2-EE2ACF22588D}" destId="{5C020EAB-177C-4101-A585-5FBAE33C7913}" srcOrd="0" destOrd="0" presId="urn:microsoft.com/office/officeart/2005/8/layout/vList4"/>
    <dgm:cxn modelId="{03165277-1B2F-4421-A737-F3EF697EAF08}" type="presOf" srcId="{D67F60D7-1EF8-4679-BF4A-4A4561416FA1}" destId="{BDDFC7F9-BC45-49F2-8BF1-1C3A4394E938}" srcOrd="0" destOrd="0" presId="urn:microsoft.com/office/officeart/2005/8/layout/vList4"/>
    <dgm:cxn modelId="{2BE120B1-0E37-43D7-92D3-2F4611E84009}" type="presOf" srcId="{699F5444-D5D5-4F76-84BC-F204A6AE6199}" destId="{979BE915-E7C7-4A38-B11E-6CA12D7210EB}" srcOrd="0" destOrd="0" presId="urn:microsoft.com/office/officeart/2005/8/layout/vList4"/>
    <dgm:cxn modelId="{B2BADBAD-5D37-4FC4-83E9-E5523616D4B4}" type="presOf" srcId="{6E570E50-425E-4185-9CA2-EE2ACF22588D}" destId="{2A588A44-F498-4670-921B-F2F5CC873CCD}" srcOrd="1" destOrd="0" presId="urn:microsoft.com/office/officeart/2005/8/layout/vList4"/>
    <dgm:cxn modelId="{AEBAF94D-2490-45A8-B2B9-11384F4C616A}" srcId="{97FE73A7-B155-4EDA-9E4C-2EFF6F4A9F02}" destId="{F1B1E18D-6652-47AF-AF35-9BC6BF91AADE}" srcOrd="4" destOrd="0" parTransId="{097943D0-2C0E-4567-88D7-5E777001E6DC}" sibTransId="{A897B8B7-78D2-4700-99A1-4A660BF94F94}"/>
    <dgm:cxn modelId="{69AD5682-3F07-4A44-A1EB-CF372397BFCA}" type="presParOf" srcId="{EE9C8E21-CBF6-4671-8C75-C268B3F12BFD}" destId="{A5F0F82A-EE0F-408F-8D3E-EEBD84C03C57}" srcOrd="0" destOrd="0" presId="urn:microsoft.com/office/officeart/2005/8/layout/vList4"/>
    <dgm:cxn modelId="{873C76B8-2679-4BF7-A220-7589841B48DF}" type="presParOf" srcId="{A5F0F82A-EE0F-408F-8D3E-EEBD84C03C57}" destId="{2578722D-DA4F-46D1-BEA6-C65FA376A22A}" srcOrd="0" destOrd="0" presId="urn:microsoft.com/office/officeart/2005/8/layout/vList4"/>
    <dgm:cxn modelId="{DDB02A44-C67B-46CA-B769-56E47B52B1F4}" type="presParOf" srcId="{A5F0F82A-EE0F-408F-8D3E-EEBD84C03C57}" destId="{DB7BF3B4-628C-4069-BBA4-B6525BC1A178}" srcOrd="1" destOrd="0" presId="urn:microsoft.com/office/officeart/2005/8/layout/vList4"/>
    <dgm:cxn modelId="{7E0F1126-C204-4DA2-8134-BA9A36061C99}" type="presParOf" srcId="{A5F0F82A-EE0F-408F-8D3E-EEBD84C03C57}" destId="{CB50789F-1177-43C8-B19C-33BB475EA6AC}" srcOrd="2" destOrd="0" presId="urn:microsoft.com/office/officeart/2005/8/layout/vList4"/>
    <dgm:cxn modelId="{22E10124-7935-4E72-92FA-7FB2A2FF50CE}" type="presParOf" srcId="{EE9C8E21-CBF6-4671-8C75-C268B3F12BFD}" destId="{6820C7E0-2CCD-487C-8CB7-E71CA23094D6}" srcOrd="1" destOrd="0" presId="urn:microsoft.com/office/officeart/2005/8/layout/vList4"/>
    <dgm:cxn modelId="{0D694DCB-3823-49B2-85D0-F9C2EC0B38C1}" type="presParOf" srcId="{EE9C8E21-CBF6-4671-8C75-C268B3F12BFD}" destId="{D24309F8-B056-46F7-B722-738400E10C69}" srcOrd="2" destOrd="0" presId="urn:microsoft.com/office/officeart/2005/8/layout/vList4"/>
    <dgm:cxn modelId="{7A0ECD5F-D60E-4358-8923-888A8FFB1A85}" type="presParOf" srcId="{D24309F8-B056-46F7-B722-738400E10C69}" destId="{5C020EAB-177C-4101-A585-5FBAE33C7913}" srcOrd="0" destOrd="0" presId="urn:microsoft.com/office/officeart/2005/8/layout/vList4"/>
    <dgm:cxn modelId="{96C3EEA9-4EDC-4E50-9383-3155DB62BCF6}" type="presParOf" srcId="{D24309F8-B056-46F7-B722-738400E10C69}" destId="{450FFF35-378A-4502-99D6-530D69620F3B}" srcOrd="1" destOrd="0" presId="urn:microsoft.com/office/officeart/2005/8/layout/vList4"/>
    <dgm:cxn modelId="{5B17BD11-BA09-4FE1-8BA4-4684C07AF01D}" type="presParOf" srcId="{D24309F8-B056-46F7-B722-738400E10C69}" destId="{2A588A44-F498-4670-921B-F2F5CC873CCD}" srcOrd="2" destOrd="0" presId="urn:microsoft.com/office/officeart/2005/8/layout/vList4"/>
    <dgm:cxn modelId="{58E7BF11-4AE4-467D-8531-85317FD22C0F}" type="presParOf" srcId="{EE9C8E21-CBF6-4671-8C75-C268B3F12BFD}" destId="{7FDD9D93-2B3E-46A3-A920-632D4DA82EAD}" srcOrd="3" destOrd="0" presId="urn:microsoft.com/office/officeart/2005/8/layout/vList4"/>
    <dgm:cxn modelId="{2E394E50-55E3-4CD5-98A3-CA925E7A1C41}" type="presParOf" srcId="{EE9C8E21-CBF6-4671-8C75-C268B3F12BFD}" destId="{B73B69B4-527F-4FD5-90E5-6652F73C4241}" srcOrd="4" destOrd="0" presId="urn:microsoft.com/office/officeart/2005/8/layout/vList4"/>
    <dgm:cxn modelId="{912A8659-6CBE-4859-B54D-AE798442AD68}" type="presParOf" srcId="{B73B69B4-527F-4FD5-90E5-6652F73C4241}" destId="{BDDFC7F9-BC45-49F2-8BF1-1C3A4394E938}" srcOrd="0" destOrd="0" presId="urn:microsoft.com/office/officeart/2005/8/layout/vList4"/>
    <dgm:cxn modelId="{2B695524-06F2-4189-818F-421179EAC48D}" type="presParOf" srcId="{B73B69B4-527F-4FD5-90E5-6652F73C4241}" destId="{33766672-A478-447C-83EE-7CAC9AE541BC}" srcOrd="1" destOrd="0" presId="urn:microsoft.com/office/officeart/2005/8/layout/vList4"/>
    <dgm:cxn modelId="{A371E465-3E7C-446E-9C24-4E6BD62A9CF5}" type="presParOf" srcId="{B73B69B4-527F-4FD5-90E5-6652F73C4241}" destId="{19767BB9-C132-4232-A988-8CAFAE4337BD}" srcOrd="2" destOrd="0" presId="urn:microsoft.com/office/officeart/2005/8/layout/vList4"/>
    <dgm:cxn modelId="{B4E78B0F-E95A-4F1F-AFE9-111FFDE3DCBE}" type="presParOf" srcId="{EE9C8E21-CBF6-4671-8C75-C268B3F12BFD}" destId="{29E34942-2A0F-429E-923B-80DEC012F618}" srcOrd="5" destOrd="0" presId="urn:microsoft.com/office/officeart/2005/8/layout/vList4"/>
    <dgm:cxn modelId="{D821E278-C14E-4BDB-AF96-B7A852B5A90A}" type="presParOf" srcId="{EE9C8E21-CBF6-4671-8C75-C268B3F12BFD}" destId="{13D26F6B-10EC-4AF2-BBE7-C5C9C40A9C44}" srcOrd="6" destOrd="0" presId="urn:microsoft.com/office/officeart/2005/8/layout/vList4"/>
    <dgm:cxn modelId="{D4CCB974-0F66-4BA6-929B-BC187E6A1CB8}" type="presParOf" srcId="{13D26F6B-10EC-4AF2-BBE7-C5C9C40A9C44}" destId="{247CCA62-07B4-4317-A79F-60A12BA3F640}" srcOrd="0" destOrd="0" presId="urn:microsoft.com/office/officeart/2005/8/layout/vList4"/>
    <dgm:cxn modelId="{A443C43F-667A-4320-9078-C86E1C38072A}" type="presParOf" srcId="{13D26F6B-10EC-4AF2-BBE7-C5C9C40A9C44}" destId="{E5A1C649-D749-482A-A363-CD22EDE916C2}" srcOrd="1" destOrd="0" presId="urn:microsoft.com/office/officeart/2005/8/layout/vList4"/>
    <dgm:cxn modelId="{8EA2261C-7367-497F-8552-04BF465B999B}" type="presParOf" srcId="{13D26F6B-10EC-4AF2-BBE7-C5C9C40A9C44}" destId="{01FCC506-951B-495A-85E2-C93D3E7B8954}" srcOrd="2" destOrd="0" presId="urn:microsoft.com/office/officeart/2005/8/layout/vList4"/>
    <dgm:cxn modelId="{AA5D0CD8-AEFB-495F-9650-AF4EA17E74B6}" type="presParOf" srcId="{EE9C8E21-CBF6-4671-8C75-C268B3F12BFD}" destId="{FD654011-446B-4CC7-AD0B-1338CF07427A}" srcOrd="7" destOrd="0" presId="urn:microsoft.com/office/officeart/2005/8/layout/vList4"/>
    <dgm:cxn modelId="{CEC48F7F-A0F5-4AA8-B3BC-538AAFF3DC98}" type="presParOf" srcId="{EE9C8E21-CBF6-4671-8C75-C268B3F12BFD}" destId="{94A8B34E-56B5-48AB-8F34-892AE815A5E4}" srcOrd="8" destOrd="0" presId="urn:microsoft.com/office/officeart/2005/8/layout/vList4"/>
    <dgm:cxn modelId="{1CD64315-DCA8-4208-9138-0CE7F801F09A}" type="presParOf" srcId="{94A8B34E-56B5-48AB-8F34-892AE815A5E4}" destId="{D208E51C-AAC0-4C26-B79D-D8AC8E305395}" srcOrd="0" destOrd="0" presId="urn:microsoft.com/office/officeart/2005/8/layout/vList4"/>
    <dgm:cxn modelId="{AC7751A4-D25D-49A5-AC3B-1A4D576EC9CD}" type="presParOf" srcId="{94A8B34E-56B5-48AB-8F34-892AE815A5E4}" destId="{0DDCC826-963E-4A3C-9301-4D056ADA1108}" srcOrd="1" destOrd="0" presId="urn:microsoft.com/office/officeart/2005/8/layout/vList4"/>
    <dgm:cxn modelId="{E26D776E-B177-455E-9F76-A9AE3A1CC0D8}" type="presParOf" srcId="{94A8B34E-56B5-48AB-8F34-892AE815A5E4}" destId="{47AA6048-4A88-41D3-845A-BDA284B09AA5}" srcOrd="2" destOrd="0" presId="urn:microsoft.com/office/officeart/2005/8/layout/vList4"/>
    <dgm:cxn modelId="{78525697-F2F0-443E-A934-D9687AED342B}" type="presParOf" srcId="{EE9C8E21-CBF6-4671-8C75-C268B3F12BFD}" destId="{E4767174-8554-4035-9E25-44DD96AF172E}" srcOrd="9" destOrd="0" presId="urn:microsoft.com/office/officeart/2005/8/layout/vList4"/>
    <dgm:cxn modelId="{41704E46-7F36-4598-8684-7C43E0BF53A2}" type="presParOf" srcId="{EE9C8E21-CBF6-4671-8C75-C268B3F12BFD}" destId="{D4781DB9-EDDC-49D7-80C0-2B869AC39B13}" srcOrd="10" destOrd="0" presId="urn:microsoft.com/office/officeart/2005/8/layout/vList4"/>
    <dgm:cxn modelId="{00E1E96A-C171-4356-A6D1-516DA7C5E296}" type="presParOf" srcId="{D4781DB9-EDDC-49D7-80C0-2B869AC39B13}" destId="{979BE915-E7C7-4A38-B11E-6CA12D7210EB}" srcOrd="0" destOrd="0" presId="urn:microsoft.com/office/officeart/2005/8/layout/vList4"/>
    <dgm:cxn modelId="{CD61BD7F-4617-4609-B634-9ED1E2790F9E}" type="presParOf" srcId="{D4781DB9-EDDC-49D7-80C0-2B869AC39B13}" destId="{6BE67176-941C-4F60-8D1D-68D5025415C3}" srcOrd="1" destOrd="0" presId="urn:microsoft.com/office/officeart/2005/8/layout/vList4"/>
    <dgm:cxn modelId="{ADF22171-C5A1-4BB1-82AA-3DF5F7C3C8B2}" type="presParOf" srcId="{D4781DB9-EDDC-49D7-80C0-2B869AC39B13}" destId="{02788DCC-5109-4594-8C7A-9531C3F788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FD186-B33D-40DE-A70B-9DA1E689E1E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5743E-1302-43DD-B55A-4426EED2EC1C}">
      <dgm:prSet phldrT="[Текст]" custT="1"/>
      <dgm:spPr>
        <a:solidFill>
          <a:schemeClr val="accent1"/>
        </a:solidFill>
      </dgm:spPr>
      <dgm:t>
        <a:bodyPr/>
        <a:lstStyle/>
        <a:p>
          <a:endParaRPr lang="ru-RU" sz="1100" b="1" dirty="0">
            <a:solidFill>
              <a:schemeClr val="tx1"/>
            </a:solidFill>
          </a:endParaRPr>
        </a:p>
      </dgm:t>
    </dgm:pt>
    <dgm:pt modelId="{00000BFB-D753-429D-831E-1854F219CC7B}" type="parTrans" cxnId="{15D54BD9-C6AD-4122-AE54-7ACC12A97BE3}">
      <dgm:prSet/>
      <dgm:spPr/>
      <dgm:t>
        <a:bodyPr/>
        <a:lstStyle/>
        <a:p>
          <a:endParaRPr lang="ru-RU"/>
        </a:p>
      </dgm:t>
    </dgm:pt>
    <dgm:pt modelId="{C2684626-C1B9-4456-962C-771B91B2A0D3}" type="sibTrans" cxnId="{15D54BD9-C6AD-4122-AE54-7ACC12A97BE3}">
      <dgm:prSet/>
      <dgm:spPr/>
      <dgm:t>
        <a:bodyPr/>
        <a:lstStyle/>
        <a:p>
          <a:endParaRPr lang="ru-RU"/>
        </a:p>
      </dgm:t>
    </dgm:pt>
    <dgm:pt modelId="{3FA5D784-2CE5-4405-95E3-DC79440683D3}">
      <dgm:prSet phldrT="[Текст]" custT="1"/>
      <dgm:spPr/>
      <dgm:t>
        <a:bodyPr/>
        <a:lstStyle/>
        <a:p>
          <a:r>
            <a:rPr lang="uk-UA" sz="1400" noProof="0" dirty="0" smtClean="0">
              <a:latin typeface="Arial Narrow" pitchFamily="34" charset="0"/>
            </a:rPr>
            <a:t>Виплата заробітної плати з нарахуваннями та сплата інших видатків, що  забезпечують належну  та безперебійну роботу із перевезення пасажирів </a:t>
          </a:r>
          <a:endParaRPr lang="uk-UA" sz="1400" noProof="0" dirty="0">
            <a:latin typeface="Arial Narrow" pitchFamily="34" charset="0"/>
          </a:endParaRPr>
        </a:p>
      </dgm:t>
    </dgm:pt>
    <dgm:pt modelId="{3BAB8EF5-29F9-4992-868A-8FCD9393A002}" type="parTrans" cxnId="{27BD41E9-140A-4A49-8576-5A720428AE00}">
      <dgm:prSet/>
      <dgm:spPr/>
      <dgm:t>
        <a:bodyPr/>
        <a:lstStyle/>
        <a:p>
          <a:endParaRPr lang="ru-RU"/>
        </a:p>
      </dgm:t>
    </dgm:pt>
    <dgm:pt modelId="{265AB6F0-BE66-4742-BEE2-0A636C44AD71}" type="sibTrans" cxnId="{27BD41E9-140A-4A49-8576-5A720428AE00}">
      <dgm:prSet/>
      <dgm:spPr/>
      <dgm:t>
        <a:bodyPr/>
        <a:lstStyle/>
        <a:p>
          <a:endParaRPr lang="ru-RU"/>
        </a:p>
      </dgm:t>
    </dgm:pt>
    <dgm:pt modelId="{55FCECF4-056C-48BE-A1BC-980D208EBD9E}">
      <dgm:prSet phldrT="[Текст]" custT="1"/>
      <dgm:spPr/>
      <dgm:t>
        <a:bodyPr/>
        <a:lstStyle/>
        <a:p>
          <a:r>
            <a:rPr lang="uk-UA" sz="1100" b="1" dirty="0" smtClean="0">
              <a:solidFill>
                <a:schemeClr val="tx1"/>
              </a:solidFill>
            </a:rPr>
            <a:t>Оновлення автопарку</a:t>
          </a:r>
          <a:endParaRPr lang="ru-RU" sz="1100" b="1" dirty="0">
            <a:solidFill>
              <a:schemeClr val="tx1"/>
            </a:solidFill>
          </a:endParaRPr>
        </a:p>
      </dgm:t>
    </dgm:pt>
    <dgm:pt modelId="{1A59B2EA-BEB0-41B6-99A9-1ECD67BDA4BF}" type="parTrans" cxnId="{9081679D-EAFE-4DB3-AF82-45C49E6AC542}">
      <dgm:prSet/>
      <dgm:spPr/>
      <dgm:t>
        <a:bodyPr/>
        <a:lstStyle/>
        <a:p>
          <a:endParaRPr lang="ru-RU"/>
        </a:p>
      </dgm:t>
    </dgm:pt>
    <dgm:pt modelId="{023A1A37-D28C-41DB-9C7F-925367ECB244}" type="sibTrans" cxnId="{9081679D-EAFE-4DB3-AF82-45C49E6AC542}">
      <dgm:prSet/>
      <dgm:spPr/>
      <dgm:t>
        <a:bodyPr/>
        <a:lstStyle/>
        <a:p>
          <a:endParaRPr lang="ru-RU"/>
        </a:p>
      </dgm:t>
    </dgm:pt>
    <dgm:pt modelId="{13E92914-7521-481A-A028-A3FDEE4A0080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Придбання 35-ти автобусів великої місткості у фінансовий лізинг </a:t>
          </a:r>
          <a:endParaRPr lang="ru-RU" sz="1400" dirty="0">
            <a:latin typeface="Arial Narrow" pitchFamily="34" charset="0"/>
          </a:endParaRPr>
        </a:p>
      </dgm:t>
    </dgm:pt>
    <dgm:pt modelId="{28B16BB0-B666-4948-AB50-E7F323BA98E4}" type="parTrans" cxnId="{18C2FD18-8269-491C-A548-03255EDFF277}">
      <dgm:prSet/>
      <dgm:spPr/>
      <dgm:t>
        <a:bodyPr/>
        <a:lstStyle/>
        <a:p>
          <a:endParaRPr lang="ru-RU"/>
        </a:p>
      </dgm:t>
    </dgm:pt>
    <dgm:pt modelId="{3D378D67-E8A2-4A9D-9FA7-40E65C062182}" type="sibTrans" cxnId="{18C2FD18-8269-491C-A548-03255EDFF277}">
      <dgm:prSet/>
      <dgm:spPr/>
      <dgm:t>
        <a:bodyPr/>
        <a:lstStyle/>
        <a:p>
          <a:endParaRPr lang="ru-RU"/>
        </a:p>
      </dgm:t>
    </dgm:pt>
    <dgm:pt modelId="{60B95F1B-68F1-49A9-B93E-0613C8B91249}">
      <dgm:prSet phldrT="[Текст]" custT="1"/>
      <dgm:spPr/>
      <dgm:t>
        <a:bodyPr/>
        <a:lstStyle/>
        <a:p>
          <a:r>
            <a:rPr lang="uk-UA" sz="1050" b="1" dirty="0" smtClean="0">
              <a:solidFill>
                <a:schemeClr val="tx1"/>
              </a:solidFill>
            </a:rPr>
            <a:t>Поліпшення технічного стану електротранспорту</a:t>
          </a:r>
          <a:endParaRPr lang="ru-RU" sz="1050" b="1" dirty="0">
            <a:solidFill>
              <a:schemeClr val="tx1"/>
            </a:solidFill>
          </a:endParaRPr>
        </a:p>
      </dgm:t>
    </dgm:pt>
    <dgm:pt modelId="{F1458925-30F0-4218-9684-D500902D3A96}" type="parTrans" cxnId="{DCEB434D-FEEA-4342-9EBE-7A81D46B203C}">
      <dgm:prSet/>
      <dgm:spPr/>
      <dgm:t>
        <a:bodyPr/>
        <a:lstStyle/>
        <a:p>
          <a:endParaRPr lang="ru-RU"/>
        </a:p>
      </dgm:t>
    </dgm:pt>
    <dgm:pt modelId="{113DDAFD-7887-4EC9-83CA-2FDAD2B2FF7F}" type="sibTrans" cxnId="{DCEB434D-FEEA-4342-9EBE-7A81D46B203C}">
      <dgm:prSet/>
      <dgm:spPr/>
      <dgm:t>
        <a:bodyPr/>
        <a:lstStyle/>
        <a:p>
          <a:endParaRPr lang="ru-RU"/>
        </a:p>
      </dgm:t>
    </dgm:pt>
    <dgm:pt modelId="{6C232251-F617-44DC-80EF-929369B05FBF}">
      <dgm:prSet phldrT="[Текст]" custT="1"/>
      <dgm:spPr/>
      <dgm:t>
        <a:bodyPr/>
        <a:lstStyle/>
        <a:p>
          <a:r>
            <a:rPr lang="uk-UA" sz="1400" b="0" dirty="0" smtClean="0">
              <a:solidFill>
                <a:srgbClr val="2B166E"/>
              </a:solidFill>
              <a:latin typeface="Arial Narrow" pitchFamily="34" charset="0"/>
            </a:rPr>
            <a:t>Облаштування 15-ти тягових підстанцій системами захисту  - 2,6 млн.грн.</a:t>
          </a:r>
          <a:endParaRPr lang="ru-RU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F1966C0A-ACAF-484D-960B-55B6EFFE4068}" type="parTrans" cxnId="{221F79EE-80C9-449A-889E-4662A0810C64}">
      <dgm:prSet/>
      <dgm:spPr/>
      <dgm:t>
        <a:bodyPr/>
        <a:lstStyle/>
        <a:p>
          <a:endParaRPr lang="ru-RU"/>
        </a:p>
      </dgm:t>
    </dgm:pt>
    <dgm:pt modelId="{2EF09447-4C05-461B-BAC1-94851DA4C41E}" type="sibTrans" cxnId="{221F79EE-80C9-449A-889E-4662A0810C64}">
      <dgm:prSet/>
      <dgm:spPr/>
      <dgm:t>
        <a:bodyPr/>
        <a:lstStyle/>
        <a:p>
          <a:endParaRPr lang="ru-RU"/>
        </a:p>
      </dgm:t>
    </dgm:pt>
    <dgm:pt modelId="{1C6EC5F6-013B-47AD-A2B4-0811A334A117}">
      <dgm:prSet phldrT="[Текст]" custT="1"/>
      <dgm:spPr/>
      <dgm:t>
        <a:bodyPr/>
        <a:lstStyle/>
        <a:p>
          <a:r>
            <a:rPr lang="uk-UA" sz="1050" b="1" dirty="0" smtClean="0">
              <a:solidFill>
                <a:schemeClr val="tx1"/>
              </a:solidFill>
            </a:rPr>
            <a:t>Безпечна експлуатація електротранспорту та ін.</a:t>
          </a:r>
          <a:endParaRPr lang="ru-RU" sz="1050" b="1" dirty="0">
            <a:solidFill>
              <a:schemeClr val="tx1"/>
            </a:solidFill>
          </a:endParaRPr>
        </a:p>
      </dgm:t>
    </dgm:pt>
    <dgm:pt modelId="{1E530175-C003-4408-B64D-63E894F3788E}" type="parTrans" cxnId="{2CFD195D-5708-415B-A4FF-A8D3C7870712}">
      <dgm:prSet/>
      <dgm:spPr/>
      <dgm:t>
        <a:bodyPr/>
        <a:lstStyle/>
        <a:p>
          <a:endParaRPr lang="ru-RU"/>
        </a:p>
      </dgm:t>
    </dgm:pt>
    <dgm:pt modelId="{BF176AC0-9C97-41D5-A845-EAAB38B98E8F}" type="sibTrans" cxnId="{2CFD195D-5708-415B-A4FF-A8D3C7870712}">
      <dgm:prSet/>
      <dgm:spPr/>
      <dgm:t>
        <a:bodyPr/>
        <a:lstStyle/>
        <a:p>
          <a:endParaRPr lang="ru-RU"/>
        </a:p>
      </dgm:t>
    </dgm:pt>
    <dgm:pt modelId="{518E6A39-3610-4B3C-A459-1190EF0DFFBB}">
      <dgm:prSet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0261DD5D-A2C5-4B0B-B6A0-9CA67DABB508}" type="parTrans" cxnId="{C1CDE43E-B58F-4856-A21C-4E7FB7C1892B}">
      <dgm:prSet/>
      <dgm:spPr/>
      <dgm:t>
        <a:bodyPr/>
        <a:lstStyle/>
        <a:p>
          <a:endParaRPr lang="ru-RU"/>
        </a:p>
      </dgm:t>
    </dgm:pt>
    <dgm:pt modelId="{D2AB32BA-57A7-4FB3-B2E8-8AF4028AC461}" type="sibTrans" cxnId="{C1CDE43E-B58F-4856-A21C-4E7FB7C1892B}">
      <dgm:prSet/>
      <dgm:spPr/>
      <dgm:t>
        <a:bodyPr/>
        <a:lstStyle/>
        <a:p>
          <a:endParaRPr lang="ru-RU"/>
        </a:p>
      </dgm:t>
    </dgm:pt>
    <dgm:pt modelId="{518F9748-B7E8-4EF7-B051-E78A727B0676}">
      <dgm:prSet phldrT="[Текст]" custT="1"/>
      <dgm:spPr/>
      <dgm:t>
        <a:bodyPr/>
        <a:lstStyle/>
        <a:p>
          <a:r>
            <a:rPr lang="uk-UA" sz="1400" dirty="0" err="1" smtClean="0">
              <a:latin typeface="Arial Narrow" pitchFamily="34" charset="0"/>
            </a:rPr>
            <a:t>Кап.ремонт</a:t>
          </a:r>
          <a:r>
            <a:rPr lang="uk-UA" sz="1400" dirty="0" smtClean="0">
              <a:latin typeface="Arial Narrow" pitchFamily="34" charset="0"/>
            </a:rPr>
            <a:t> 4 трамваїв Т-3 – 21,4 млн.грн.</a:t>
          </a:r>
          <a:endParaRPr lang="ru-RU" sz="1400" dirty="0">
            <a:latin typeface="Arial Narrow" pitchFamily="34" charset="0"/>
          </a:endParaRPr>
        </a:p>
      </dgm:t>
    </dgm:pt>
    <dgm:pt modelId="{D71A81B4-7407-4A37-8579-4589F3972E6F}" type="parTrans" cxnId="{C78C102D-7942-42BE-8E5C-C0CC58424F76}">
      <dgm:prSet/>
      <dgm:spPr/>
      <dgm:t>
        <a:bodyPr/>
        <a:lstStyle/>
        <a:p>
          <a:endParaRPr lang="ru-RU"/>
        </a:p>
      </dgm:t>
    </dgm:pt>
    <dgm:pt modelId="{AE783737-4517-4801-B751-89EC5BA05086}" type="sibTrans" cxnId="{C78C102D-7942-42BE-8E5C-C0CC58424F76}">
      <dgm:prSet/>
      <dgm:spPr/>
      <dgm:t>
        <a:bodyPr/>
        <a:lstStyle/>
        <a:p>
          <a:endParaRPr lang="ru-RU"/>
        </a:p>
      </dgm:t>
    </dgm:pt>
    <dgm:pt modelId="{9182D1E0-4AF1-40F7-8B95-36AF5BFB3E04}">
      <dgm:prSet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A99FC6AA-D28F-46E8-B067-7432026D3081}" type="parTrans" cxnId="{B3B9A955-606E-4112-81D4-C667A85DC7E7}">
      <dgm:prSet/>
      <dgm:spPr/>
      <dgm:t>
        <a:bodyPr/>
        <a:lstStyle/>
        <a:p>
          <a:endParaRPr lang="ru-RU"/>
        </a:p>
      </dgm:t>
    </dgm:pt>
    <dgm:pt modelId="{16696DC9-AE34-4C55-B554-1A169353800E}" type="sibTrans" cxnId="{B3B9A955-606E-4112-81D4-C667A85DC7E7}">
      <dgm:prSet/>
      <dgm:spPr/>
      <dgm:t>
        <a:bodyPr/>
        <a:lstStyle/>
        <a:p>
          <a:endParaRPr lang="ru-RU"/>
        </a:p>
      </dgm:t>
    </dgm:pt>
    <dgm:pt modelId="{55FE331E-E348-4B5C-94A3-86A675352C7E}">
      <dgm:prSet phldrT="[Текст]" custT="1"/>
      <dgm:spPr/>
      <dgm:t>
        <a:bodyPr/>
        <a:lstStyle/>
        <a:p>
          <a:r>
            <a:rPr lang="uk-UA" sz="1400" dirty="0" err="1" smtClean="0">
              <a:latin typeface="Arial Narrow" pitchFamily="34" charset="0"/>
            </a:rPr>
            <a:t>Кап.ремонт</a:t>
          </a:r>
          <a:r>
            <a:rPr lang="uk-UA" sz="1400" dirty="0" smtClean="0">
              <a:latin typeface="Arial Narrow" pitchFamily="34" charset="0"/>
            </a:rPr>
            <a:t> 4 трамваїв Т-3М – 3,8 млн.грн.</a:t>
          </a:r>
          <a:endParaRPr lang="ru-RU" sz="1400" dirty="0">
            <a:latin typeface="Arial Narrow" pitchFamily="34" charset="0"/>
          </a:endParaRPr>
        </a:p>
      </dgm:t>
    </dgm:pt>
    <dgm:pt modelId="{05BCF0D9-DD26-40E6-8D74-08F0D2636018}" type="parTrans" cxnId="{903EA6C4-14C8-4C45-8EED-75B301A4F4F4}">
      <dgm:prSet/>
      <dgm:spPr/>
      <dgm:t>
        <a:bodyPr/>
        <a:lstStyle/>
        <a:p>
          <a:endParaRPr lang="ru-RU"/>
        </a:p>
      </dgm:t>
    </dgm:pt>
    <dgm:pt modelId="{9BE607E5-2A75-45BB-ABCC-8F5B0F9FCD51}" type="sibTrans" cxnId="{903EA6C4-14C8-4C45-8EED-75B301A4F4F4}">
      <dgm:prSet/>
      <dgm:spPr/>
      <dgm:t>
        <a:bodyPr/>
        <a:lstStyle/>
        <a:p>
          <a:endParaRPr lang="ru-RU"/>
        </a:p>
      </dgm:t>
    </dgm:pt>
    <dgm:pt modelId="{5B9A95AA-1A65-44BE-B5D7-6CA4483D0908}">
      <dgm:prSet phldrT="[Текст]" custT="1"/>
      <dgm:spPr/>
      <dgm:t>
        <a:bodyPr/>
        <a:lstStyle/>
        <a:p>
          <a:r>
            <a:rPr lang="uk-UA" sz="1400" dirty="0" err="1" smtClean="0">
              <a:latin typeface="Arial Narrow" pitchFamily="34" charset="0"/>
            </a:rPr>
            <a:t>Кап.ремонт</a:t>
          </a:r>
          <a:r>
            <a:rPr lang="uk-UA" sz="1400" dirty="0" smtClean="0">
              <a:latin typeface="Arial Narrow" pitchFamily="34" charset="0"/>
            </a:rPr>
            <a:t> 8 трамвайних візків – 1,8 млн.грн.</a:t>
          </a:r>
          <a:endParaRPr lang="ru-RU" sz="1400" dirty="0">
            <a:latin typeface="Arial Narrow" pitchFamily="34" charset="0"/>
          </a:endParaRPr>
        </a:p>
      </dgm:t>
    </dgm:pt>
    <dgm:pt modelId="{B06219ED-0A20-4925-A318-0C578664D27A}" type="parTrans" cxnId="{D13F04B1-A7B4-4772-97ED-26D1A2005EDD}">
      <dgm:prSet/>
      <dgm:spPr/>
      <dgm:t>
        <a:bodyPr/>
        <a:lstStyle/>
        <a:p>
          <a:endParaRPr lang="ru-RU"/>
        </a:p>
      </dgm:t>
    </dgm:pt>
    <dgm:pt modelId="{B99E1C2A-C058-4183-8AEB-A03A536FD2AB}" type="sibTrans" cxnId="{D13F04B1-A7B4-4772-97ED-26D1A2005EDD}">
      <dgm:prSet/>
      <dgm:spPr/>
      <dgm:t>
        <a:bodyPr/>
        <a:lstStyle/>
        <a:p>
          <a:endParaRPr lang="ru-RU"/>
        </a:p>
      </dgm:t>
    </dgm:pt>
    <dgm:pt modelId="{04661D19-ABA2-41CA-9B31-63BCB33450AD}">
      <dgm:prSet custT="1"/>
      <dgm:spPr/>
      <dgm:t>
        <a:bodyPr/>
        <a:lstStyle/>
        <a:p>
          <a:endParaRPr lang="en-US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4EBD806F-84F0-4A5E-8D52-D1CDFEE9EE43}" type="parTrans" cxnId="{145DB742-B285-4CD4-AB31-5D7EDE7F0A46}">
      <dgm:prSet/>
      <dgm:spPr/>
      <dgm:t>
        <a:bodyPr/>
        <a:lstStyle/>
        <a:p>
          <a:endParaRPr lang="ru-RU"/>
        </a:p>
      </dgm:t>
    </dgm:pt>
    <dgm:pt modelId="{5F31687A-39DF-4319-B549-0D1AE5B3DCD7}" type="sibTrans" cxnId="{145DB742-B285-4CD4-AB31-5D7EDE7F0A46}">
      <dgm:prSet/>
      <dgm:spPr/>
      <dgm:t>
        <a:bodyPr/>
        <a:lstStyle/>
        <a:p>
          <a:endParaRPr lang="ru-RU"/>
        </a:p>
      </dgm:t>
    </dgm:pt>
    <dgm:pt modelId="{7C6285A4-74BC-41A3-B3AC-449D858F2BF8}">
      <dgm:prSet phldrT="[Текст]" custT="1"/>
      <dgm:spPr/>
      <dgm:t>
        <a:bodyPr/>
        <a:lstStyle/>
        <a:p>
          <a:r>
            <a:rPr lang="uk-UA" sz="1400" b="0" dirty="0" smtClean="0">
              <a:solidFill>
                <a:srgbClr val="2B166E"/>
              </a:solidFill>
              <a:latin typeface="Arial Narrow" pitchFamily="34" charset="0"/>
            </a:rPr>
            <a:t>Реконструкція контактної мережі та ін. – 2,7 млн.грн.</a:t>
          </a:r>
          <a:endParaRPr lang="ru-RU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132E241F-CF25-4444-B3BF-EC09C32DD12A}" type="parTrans" cxnId="{0D760960-E2DA-40BF-AF2D-BA4EA1821D5A}">
      <dgm:prSet/>
      <dgm:spPr/>
      <dgm:t>
        <a:bodyPr/>
        <a:lstStyle/>
        <a:p>
          <a:endParaRPr lang="ru-RU"/>
        </a:p>
      </dgm:t>
    </dgm:pt>
    <dgm:pt modelId="{D1C7EABC-5718-4D83-AB41-96848C4CF157}" type="sibTrans" cxnId="{0D760960-E2DA-40BF-AF2D-BA4EA1821D5A}">
      <dgm:prSet/>
      <dgm:spPr/>
      <dgm:t>
        <a:bodyPr/>
        <a:lstStyle/>
        <a:p>
          <a:endParaRPr lang="ru-RU"/>
        </a:p>
      </dgm:t>
    </dgm:pt>
    <dgm:pt modelId="{7D667B39-54CF-4707-893A-1C79DF27BC86}">
      <dgm:prSet phldrT="[Текст]" custT="1"/>
      <dgm:spPr/>
      <dgm:t>
        <a:bodyPr/>
        <a:lstStyle/>
        <a:p>
          <a:endParaRPr lang="uk-UA" sz="1400" noProof="0" dirty="0">
            <a:latin typeface="Arial Narrow" pitchFamily="34" charset="0"/>
          </a:endParaRPr>
        </a:p>
      </dgm:t>
    </dgm:pt>
    <dgm:pt modelId="{A2FA3C7F-B0C6-4418-9739-3A9702B16D9D}" type="parTrans" cxnId="{E1DD6589-2C29-43C7-A64B-EE9C19B430B1}">
      <dgm:prSet/>
      <dgm:spPr/>
      <dgm:t>
        <a:bodyPr/>
        <a:lstStyle/>
        <a:p>
          <a:endParaRPr lang="ru-RU"/>
        </a:p>
      </dgm:t>
    </dgm:pt>
    <dgm:pt modelId="{3F3C85A1-448C-42D4-873D-867CEA15FE99}" type="sibTrans" cxnId="{E1DD6589-2C29-43C7-A64B-EE9C19B430B1}">
      <dgm:prSet/>
      <dgm:spPr/>
      <dgm:t>
        <a:bodyPr/>
        <a:lstStyle/>
        <a:p>
          <a:endParaRPr lang="ru-RU"/>
        </a:p>
      </dgm:t>
    </dgm:pt>
    <dgm:pt modelId="{C7C2FC86-5180-40DE-A0F0-47B8F09A60D5}">
      <dgm:prSet phldrT="[Текст]"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C742E12E-01D4-4D97-BEFA-160D7A749B87}" type="parTrans" cxnId="{DFE3FE8A-EB4E-4560-B675-562420E1E435}">
      <dgm:prSet/>
      <dgm:spPr/>
      <dgm:t>
        <a:bodyPr/>
        <a:lstStyle/>
        <a:p>
          <a:endParaRPr lang="ru-RU"/>
        </a:p>
      </dgm:t>
    </dgm:pt>
    <dgm:pt modelId="{6A1890E9-0D09-4C86-86A4-9C0B9D1D14BD}" type="sibTrans" cxnId="{DFE3FE8A-EB4E-4560-B675-562420E1E435}">
      <dgm:prSet/>
      <dgm:spPr/>
      <dgm:t>
        <a:bodyPr/>
        <a:lstStyle/>
        <a:p>
          <a:endParaRPr lang="ru-RU"/>
        </a:p>
      </dgm:t>
    </dgm:pt>
    <dgm:pt modelId="{E7D41A83-97D9-47DE-B6FF-634C0477173B}">
      <dgm:prSet phldrT="[Текст]" custT="1"/>
      <dgm:spPr/>
      <dgm:t>
        <a:bodyPr/>
        <a:lstStyle/>
        <a:p>
          <a:endParaRPr lang="ru-RU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4E01474D-02EF-4D50-8822-CDC56CA220BE}" type="parTrans" cxnId="{D9BF8B93-2123-4D51-A522-16CD8A892A90}">
      <dgm:prSet/>
      <dgm:spPr/>
      <dgm:t>
        <a:bodyPr/>
        <a:lstStyle/>
        <a:p>
          <a:endParaRPr lang="ru-RU"/>
        </a:p>
      </dgm:t>
    </dgm:pt>
    <dgm:pt modelId="{D1FF542C-C12A-448A-8D57-FFB9EC1A9864}" type="sibTrans" cxnId="{D9BF8B93-2123-4D51-A522-16CD8A892A90}">
      <dgm:prSet/>
      <dgm:spPr/>
      <dgm:t>
        <a:bodyPr/>
        <a:lstStyle/>
        <a:p>
          <a:endParaRPr lang="ru-RU"/>
        </a:p>
      </dgm:t>
    </dgm:pt>
    <dgm:pt modelId="{A8FDE190-5B66-4593-8FC5-F659EDAECB02}" type="pres">
      <dgm:prSet presAssocID="{145FD186-B33D-40DE-A70B-9DA1E689E1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F9AB8-C420-494A-B2A3-5F10EF7E41B1}" type="pres">
      <dgm:prSet presAssocID="{6DE5743E-1302-43DD-B55A-4426EED2EC1C}" presName="composite" presStyleCnt="0"/>
      <dgm:spPr/>
    </dgm:pt>
    <dgm:pt modelId="{387791D9-BDB6-47DE-A051-6C34E22596D3}" type="pres">
      <dgm:prSet presAssocID="{6DE5743E-1302-43DD-B55A-4426EED2EC1C}" presName="parentText" presStyleLbl="alignNode1" presStyleIdx="0" presStyleCnt="4" custLinFactNeighborX="1677" custLinFactNeighborY="96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3453-5EE8-4384-B42B-1439E7752881}" type="pres">
      <dgm:prSet presAssocID="{6DE5743E-1302-43DD-B55A-4426EED2EC1C}" presName="descendantText" presStyleLbl="alignAcc1" presStyleIdx="0" presStyleCnt="4" custScaleY="117114" custLinFactNeighborX="2191" custLinFactNeighborY="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E936-A5C7-4876-8478-8191F82B0CA1}" type="pres">
      <dgm:prSet presAssocID="{C2684626-C1B9-4456-962C-771B91B2A0D3}" presName="sp" presStyleCnt="0"/>
      <dgm:spPr/>
    </dgm:pt>
    <dgm:pt modelId="{A2D82EEC-AE47-4380-86CB-872984912327}" type="pres">
      <dgm:prSet presAssocID="{55FCECF4-056C-48BE-A1BC-980D208EBD9E}" presName="composite" presStyleCnt="0"/>
      <dgm:spPr/>
    </dgm:pt>
    <dgm:pt modelId="{A93EADDD-9DE1-427F-8B3B-86C2E1499FCA}" type="pres">
      <dgm:prSet presAssocID="{55FCECF4-056C-48BE-A1BC-980D208EBD9E}" presName="parentText" presStyleLbl="alignNode1" presStyleIdx="1" presStyleCnt="4" custLinFactNeighborX="0" custLinFactNeighborY="6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8B6D1-D8CB-4F92-9F91-1ECD05E80227}" type="pres">
      <dgm:prSet presAssocID="{55FCECF4-056C-48BE-A1BC-980D208EBD9E}" presName="descendantText" presStyleLbl="alignAcc1" presStyleIdx="1" presStyleCnt="4" custScaleY="101026" custLinFactNeighborX="2191" custLinFactNeighborY="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D3726-CD87-41BC-A876-12C2E4C43E6F}" type="pres">
      <dgm:prSet presAssocID="{023A1A37-D28C-41DB-9C7F-925367ECB244}" presName="sp" presStyleCnt="0"/>
      <dgm:spPr/>
    </dgm:pt>
    <dgm:pt modelId="{54841EBB-C047-4AA5-ABBD-6A584D0BEC1A}" type="pres">
      <dgm:prSet presAssocID="{60B95F1B-68F1-49A9-B93E-0613C8B91249}" presName="composite" presStyleCnt="0"/>
      <dgm:spPr/>
    </dgm:pt>
    <dgm:pt modelId="{6E8DD034-3C71-4776-B200-7248E1D42B90}" type="pres">
      <dgm:prSet presAssocID="{60B95F1B-68F1-49A9-B93E-0613C8B91249}" presName="parentText" presStyleLbl="alignNode1" presStyleIdx="2" presStyleCnt="4" custScaleX="106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B925-C257-4D29-A9D2-0B6A92026EAF}" type="pres">
      <dgm:prSet presAssocID="{60B95F1B-68F1-49A9-B93E-0613C8B91249}" presName="descendantText" presStyleLbl="alignAcc1" presStyleIdx="2" presStyleCnt="4" custLinFactNeighborX="1704" custLinFactNeighborY="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93C2A-3A3E-4F0D-9FEB-EB18F38929D0}" type="pres">
      <dgm:prSet presAssocID="{113DDAFD-7887-4EC9-83CA-2FDAD2B2FF7F}" presName="sp" presStyleCnt="0"/>
      <dgm:spPr/>
    </dgm:pt>
    <dgm:pt modelId="{BDAAE698-CE3F-4E38-B679-04755AD45BB4}" type="pres">
      <dgm:prSet presAssocID="{1C6EC5F6-013B-47AD-A2B4-0811A334A117}" presName="composite" presStyleCnt="0"/>
      <dgm:spPr/>
    </dgm:pt>
    <dgm:pt modelId="{2BDA68CB-B971-45AB-B86C-5003DAAF5845}" type="pres">
      <dgm:prSet presAssocID="{1C6EC5F6-013B-47AD-A2B4-0811A334A117}" presName="parentText" presStyleLbl="alignNode1" presStyleIdx="3" presStyleCnt="4" custScaleX="112537" custLinFactNeighborX="0" custLinFactNeighborY="8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42D38-FAA6-43A8-93E6-B7026ABCEB6B}" type="pres">
      <dgm:prSet presAssocID="{1C6EC5F6-013B-47AD-A2B4-0811A334A117}" presName="descendantText" presStyleLbl="alignAcc1" presStyleIdx="3" presStyleCnt="4" custScaleY="10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8AF70-DD33-4CF4-A950-F46B12FCBBCB}" type="presOf" srcId="{55FCECF4-056C-48BE-A1BC-980D208EBD9E}" destId="{A93EADDD-9DE1-427F-8B3B-86C2E1499FCA}" srcOrd="0" destOrd="0" presId="urn:microsoft.com/office/officeart/2005/8/layout/chevron2"/>
    <dgm:cxn modelId="{E3EDF171-7E14-4B97-B8F7-94420D46D3C2}" type="presOf" srcId="{7C6285A4-74BC-41A3-B3AC-449D858F2BF8}" destId="{FD342D38-FAA6-43A8-93E6-B7026ABCEB6B}" srcOrd="0" destOrd="2" presId="urn:microsoft.com/office/officeart/2005/8/layout/chevron2"/>
    <dgm:cxn modelId="{457AE4A2-F122-4E85-8F29-57BB82EA335A}" type="presOf" srcId="{7D667B39-54CF-4707-893A-1C79DF27BC86}" destId="{C0753453-5EE8-4384-B42B-1439E7752881}" srcOrd="0" destOrd="0" presId="urn:microsoft.com/office/officeart/2005/8/layout/chevron2"/>
    <dgm:cxn modelId="{01B58D98-CAA1-45FA-977B-3F2FF279C61C}" type="presOf" srcId="{13E92914-7521-481A-A028-A3FDEE4A0080}" destId="{1BC8B6D1-D8CB-4F92-9F91-1ECD05E80227}" srcOrd="0" destOrd="0" presId="urn:microsoft.com/office/officeart/2005/8/layout/chevron2"/>
    <dgm:cxn modelId="{B3B9A955-606E-4112-81D4-C667A85DC7E7}" srcId="{60B95F1B-68F1-49A9-B93E-0613C8B91249}" destId="{9182D1E0-4AF1-40F7-8B95-36AF5BFB3E04}" srcOrd="5" destOrd="0" parTransId="{A99FC6AA-D28F-46E8-B067-7432026D3081}" sibTransId="{16696DC9-AE34-4C55-B554-1A169353800E}"/>
    <dgm:cxn modelId="{C2D10C3F-27FC-451F-98A2-1D06DA0EA7D6}" type="presOf" srcId="{5B9A95AA-1A65-44BE-B5D7-6CA4483D0908}" destId="{388FB925-C257-4D29-A9D2-0B6A92026EAF}" srcOrd="0" destOrd="4" presId="urn:microsoft.com/office/officeart/2005/8/layout/chevron2"/>
    <dgm:cxn modelId="{D9BF8B93-2123-4D51-A522-16CD8A892A90}" srcId="{1C6EC5F6-013B-47AD-A2B4-0811A334A117}" destId="{E7D41A83-97D9-47DE-B6FF-634C0477173B}" srcOrd="0" destOrd="0" parTransId="{4E01474D-02EF-4D50-8822-CDC56CA220BE}" sibTransId="{D1FF542C-C12A-448A-8D57-FFB9EC1A9864}"/>
    <dgm:cxn modelId="{5226FEAA-A411-4F4F-A88C-EE2DB3E8B74E}" type="presOf" srcId="{6DE5743E-1302-43DD-B55A-4426EED2EC1C}" destId="{387791D9-BDB6-47DE-A051-6C34E22596D3}" srcOrd="0" destOrd="0" presId="urn:microsoft.com/office/officeart/2005/8/layout/chevron2"/>
    <dgm:cxn modelId="{46B9AD6E-7CA2-4BAF-9287-A8BB0339506B}" type="presOf" srcId="{6C232251-F617-44DC-80EF-929369B05FBF}" destId="{FD342D38-FAA6-43A8-93E6-B7026ABCEB6B}" srcOrd="0" destOrd="1" presId="urn:microsoft.com/office/officeart/2005/8/layout/chevron2"/>
    <dgm:cxn modelId="{72AD90AE-68C0-43FE-863D-805D3FA1C1E4}" type="presOf" srcId="{04661D19-ABA2-41CA-9B31-63BCB33450AD}" destId="{FD342D38-FAA6-43A8-93E6-B7026ABCEB6B}" srcOrd="0" destOrd="3" presId="urn:microsoft.com/office/officeart/2005/8/layout/chevron2"/>
    <dgm:cxn modelId="{E1DD6589-2C29-43C7-A64B-EE9C19B430B1}" srcId="{6DE5743E-1302-43DD-B55A-4426EED2EC1C}" destId="{7D667B39-54CF-4707-893A-1C79DF27BC86}" srcOrd="0" destOrd="0" parTransId="{A2FA3C7F-B0C6-4418-9739-3A9702B16D9D}" sibTransId="{3F3C85A1-448C-42D4-873D-867CEA15FE99}"/>
    <dgm:cxn modelId="{4225590A-BA02-43DE-9380-FB8E66BB6119}" type="presOf" srcId="{55FE331E-E348-4B5C-94A3-86A675352C7E}" destId="{388FB925-C257-4D29-A9D2-0B6A92026EAF}" srcOrd="0" destOrd="3" presId="urn:microsoft.com/office/officeart/2005/8/layout/chevron2"/>
    <dgm:cxn modelId="{903EA6C4-14C8-4C45-8EED-75B301A4F4F4}" srcId="{60B95F1B-68F1-49A9-B93E-0613C8B91249}" destId="{55FE331E-E348-4B5C-94A3-86A675352C7E}" srcOrd="3" destOrd="0" parTransId="{05BCF0D9-DD26-40E6-8D74-08F0D2636018}" sibTransId="{9BE607E5-2A75-45BB-ABCC-8F5B0F9FCD51}"/>
    <dgm:cxn modelId="{C78C102D-7942-42BE-8E5C-C0CC58424F76}" srcId="{60B95F1B-68F1-49A9-B93E-0613C8B91249}" destId="{518F9748-B7E8-4EF7-B051-E78A727B0676}" srcOrd="2" destOrd="0" parTransId="{D71A81B4-7407-4A37-8579-4589F3972E6F}" sibTransId="{AE783737-4517-4801-B751-89EC5BA05086}"/>
    <dgm:cxn modelId="{877C1F7D-F083-45A9-92E0-FB912B93CF74}" type="presOf" srcId="{518F9748-B7E8-4EF7-B051-E78A727B0676}" destId="{388FB925-C257-4D29-A9D2-0B6A92026EAF}" srcOrd="0" destOrd="2" presId="urn:microsoft.com/office/officeart/2005/8/layout/chevron2"/>
    <dgm:cxn modelId="{0D760960-E2DA-40BF-AF2D-BA4EA1821D5A}" srcId="{1C6EC5F6-013B-47AD-A2B4-0811A334A117}" destId="{7C6285A4-74BC-41A3-B3AC-449D858F2BF8}" srcOrd="2" destOrd="0" parTransId="{132E241F-CF25-4444-B3BF-EC09C32DD12A}" sibTransId="{D1C7EABC-5718-4D83-AB41-96848C4CF157}"/>
    <dgm:cxn modelId="{221F79EE-80C9-449A-889E-4662A0810C64}" srcId="{1C6EC5F6-013B-47AD-A2B4-0811A334A117}" destId="{6C232251-F617-44DC-80EF-929369B05FBF}" srcOrd="1" destOrd="0" parTransId="{F1966C0A-ACAF-484D-960B-55B6EFFE4068}" sibTransId="{2EF09447-4C05-461B-BAC1-94851DA4C41E}"/>
    <dgm:cxn modelId="{2CFD195D-5708-415B-A4FF-A8D3C7870712}" srcId="{145FD186-B33D-40DE-A70B-9DA1E689E1E3}" destId="{1C6EC5F6-013B-47AD-A2B4-0811A334A117}" srcOrd="3" destOrd="0" parTransId="{1E530175-C003-4408-B64D-63E894F3788E}" sibTransId="{BF176AC0-9C97-41D5-A845-EAAB38B98E8F}"/>
    <dgm:cxn modelId="{D13F04B1-A7B4-4772-97ED-26D1A2005EDD}" srcId="{60B95F1B-68F1-49A9-B93E-0613C8B91249}" destId="{5B9A95AA-1A65-44BE-B5D7-6CA4483D0908}" srcOrd="4" destOrd="0" parTransId="{B06219ED-0A20-4925-A318-0C578664D27A}" sibTransId="{B99E1C2A-C058-4183-8AEB-A03A536FD2AB}"/>
    <dgm:cxn modelId="{2805C503-5FA6-4907-89BE-5047FB0AE0AE}" type="presOf" srcId="{1C6EC5F6-013B-47AD-A2B4-0811A334A117}" destId="{2BDA68CB-B971-45AB-B86C-5003DAAF5845}" srcOrd="0" destOrd="0" presId="urn:microsoft.com/office/officeart/2005/8/layout/chevron2"/>
    <dgm:cxn modelId="{27BD41E9-140A-4A49-8576-5A720428AE00}" srcId="{6DE5743E-1302-43DD-B55A-4426EED2EC1C}" destId="{3FA5D784-2CE5-4405-95E3-DC79440683D3}" srcOrd="1" destOrd="0" parTransId="{3BAB8EF5-29F9-4992-868A-8FCD9393A002}" sibTransId="{265AB6F0-BE66-4742-BEE2-0A636C44AD71}"/>
    <dgm:cxn modelId="{64F61B85-C456-467B-8C65-52E21112C187}" type="presOf" srcId="{60B95F1B-68F1-49A9-B93E-0613C8B91249}" destId="{6E8DD034-3C71-4776-B200-7248E1D42B90}" srcOrd="0" destOrd="0" presId="urn:microsoft.com/office/officeart/2005/8/layout/chevron2"/>
    <dgm:cxn modelId="{145DB742-B285-4CD4-AB31-5D7EDE7F0A46}" srcId="{1C6EC5F6-013B-47AD-A2B4-0811A334A117}" destId="{04661D19-ABA2-41CA-9B31-63BCB33450AD}" srcOrd="3" destOrd="0" parTransId="{4EBD806F-84F0-4A5E-8D52-D1CDFEE9EE43}" sibTransId="{5F31687A-39DF-4319-B549-0D1AE5B3DCD7}"/>
    <dgm:cxn modelId="{68917E7B-B80E-4E6E-AB83-183D583C2923}" type="presOf" srcId="{3FA5D784-2CE5-4405-95E3-DC79440683D3}" destId="{C0753453-5EE8-4384-B42B-1439E7752881}" srcOrd="0" destOrd="1" presId="urn:microsoft.com/office/officeart/2005/8/layout/chevron2"/>
    <dgm:cxn modelId="{E716FBC3-244A-4DAC-A99A-DB499DA68353}" type="presOf" srcId="{E7D41A83-97D9-47DE-B6FF-634C0477173B}" destId="{FD342D38-FAA6-43A8-93E6-B7026ABCEB6B}" srcOrd="0" destOrd="0" presId="urn:microsoft.com/office/officeart/2005/8/layout/chevron2"/>
    <dgm:cxn modelId="{9081679D-EAFE-4DB3-AF82-45C49E6AC542}" srcId="{145FD186-B33D-40DE-A70B-9DA1E689E1E3}" destId="{55FCECF4-056C-48BE-A1BC-980D208EBD9E}" srcOrd="1" destOrd="0" parTransId="{1A59B2EA-BEB0-41B6-99A9-1ECD67BDA4BF}" sibTransId="{023A1A37-D28C-41DB-9C7F-925367ECB244}"/>
    <dgm:cxn modelId="{0D881106-9160-400A-810F-E587F5785C0E}" type="presOf" srcId="{C7C2FC86-5180-40DE-A0F0-47B8F09A60D5}" destId="{388FB925-C257-4D29-A9D2-0B6A92026EAF}" srcOrd="0" destOrd="1" presId="urn:microsoft.com/office/officeart/2005/8/layout/chevron2"/>
    <dgm:cxn modelId="{15D54BD9-C6AD-4122-AE54-7ACC12A97BE3}" srcId="{145FD186-B33D-40DE-A70B-9DA1E689E1E3}" destId="{6DE5743E-1302-43DD-B55A-4426EED2EC1C}" srcOrd="0" destOrd="0" parTransId="{00000BFB-D753-429D-831E-1854F219CC7B}" sibTransId="{C2684626-C1B9-4456-962C-771B91B2A0D3}"/>
    <dgm:cxn modelId="{C1CDE43E-B58F-4856-A21C-4E7FB7C1892B}" srcId="{60B95F1B-68F1-49A9-B93E-0613C8B91249}" destId="{518E6A39-3610-4B3C-A459-1190EF0DFFBB}" srcOrd="0" destOrd="0" parTransId="{0261DD5D-A2C5-4B0B-B6A0-9CA67DABB508}" sibTransId="{D2AB32BA-57A7-4FB3-B2E8-8AF4028AC461}"/>
    <dgm:cxn modelId="{18C2FD18-8269-491C-A548-03255EDFF277}" srcId="{55FCECF4-056C-48BE-A1BC-980D208EBD9E}" destId="{13E92914-7521-481A-A028-A3FDEE4A0080}" srcOrd="0" destOrd="0" parTransId="{28B16BB0-B666-4948-AB50-E7F323BA98E4}" sibTransId="{3D378D67-E8A2-4A9D-9FA7-40E65C062182}"/>
    <dgm:cxn modelId="{0571577E-38F3-410B-A5A1-2C1731B62A16}" type="presOf" srcId="{518E6A39-3610-4B3C-A459-1190EF0DFFBB}" destId="{388FB925-C257-4D29-A9D2-0B6A92026EAF}" srcOrd="0" destOrd="0" presId="urn:microsoft.com/office/officeart/2005/8/layout/chevron2"/>
    <dgm:cxn modelId="{DFE3FE8A-EB4E-4560-B675-562420E1E435}" srcId="{60B95F1B-68F1-49A9-B93E-0613C8B91249}" destId="{C7C2FC86-5180-40DE-A0F0-47B8F09A60D5}" srcOrd="1" destOrd="0" parTransId="{C742E12E-01D4-4D97-BEFA-160D7A749B87}" sibTransId="{6A1890E9-0D09-4C86-86A4-9C0B9D1D14BD}"/>
    <dgm:cxn modelId="{DCEB434D-FEEA-4342-9EBE-7A81D46B203C}" srcId="{145FD186-B33D-40DE-A70B-9DA1E689E1E3}" destId="{60B95F1B-68F1-49A9-B93E-0613C8B91249}" srcOrd="2" destOrd="0" parTransId="{F1458925-30F0-4218-9684-D500902D3A96}" sibTransId="{113DDAFD-7887-4EC9-83CA-2FDAD2B2FF7F}"/>
    <dgm:cxn modelId="{B8609424-0FE5-4BCC-A915-0C968CA982AC}" type="presOf" srcId="{145FD186-B33D-40DE-A70B-9DA1E689E1E3}" destId="{A8FDE190-5B66-4593-8FC5-F659EDAECB02}" srcOrd="0" destOrd="0" presId="urn:microsoft.com/office/officeart/2005/8/layout/chevron2"/>
    <dgm:cxn modelId="{B2A3213B-306A-4400-891F-5FA898704318}" type="presOf" srcId="{9182D1E0-4AF1-40F7-8B95-36AF5BFB3E04}" destId="{388FB925-C257-4D29-A9D2-0B6A92026EAF}" srcOrd="0" destOrd="5" presId="urn:microsoft.com/office/officeart/2005/8/layout/chevron2"/>
    <dgm:cxn modelId="{F8BCBB80-2B56-43F3-BA6A-47402FF11398}" type="presParOf" srcId="{A8FDE190-5B66-4593-8FC5-F659EDAECB02}" destId="{A89F9AB8-C420-494A-B2A3-5F10EF7E41B1}" srcOrd="0" destOrd="0" presId="urn:microsoft.com/office/officeart/2005/8/layout/chevron2"/>
    <dgm:cxn modelId="{37C84E2C-2915-4155-925E-C6C23306C188}" type="presParOf" srcId="{A89F9AB8-C420-494A-B2A3-5F10EF7E41B1}" destId="{387791D9-BDB6-47DE-A051-6C34E22596D3}" srcOrd="0" destOrd="0" presId="urn:microsoft.com/office/officeart/2005/8/layout/chevron2"/>
    <dgm:cxn modelId="{0FD4F8A1-618E-435A-9EA4-CBE7D797BE3B}" type="presParOf" srcId="{A89F9AB8-C420-494A-B2A3-5F10EF7E41B1}" destId="{C0753453-5EE8-4384-B42B-1439E7752881}" srcOrd="1" destOrd="0" presId="urn:microsoft.com/office/officeart/2005/8/layout/chevron2"/>
    <dgm:cxn modelId="{80095209-14D1-441B-BABD-17CF1449DFB6}" type="presParOf" srcId="{A8FDE190-5B66-4593-8FC5-F659EDAECB02}" destId="{9ECEE936-A5C7-4876-8478-8191F82B0CA1}" srcOrd="1" destOrd="0" presId="urn:microsoft.com/office/officeart/2005/8/layout/chevron2"/>
    <dgm:cxn modelId="{969F56C4-0A3F-4B4C-8FA1-6F9C3FE37F9C}" type="presParOf" srcId="{A8FDE190-5B66-4593-8FC5-F659EDAECB02}" destId="{A2D82EEC-AE47-4380-86CB-872984912327}" srcOrd="2" destOrd="0" presId="urn:microsoft.com/office/officeart/2005/8/layout/chevron2"/>
    <dgm:cxn modelId="{7C131884-7064-40BC-8198-AF3382F5C06E}" type="presParOf" srcId="{A2D82EEC-AE47-4380-86CB-872984912327}" destId="{A93EADDD-9DE1-427F-8B3B-86C2E1499FCA}" srcOrd="0" destOrd="0" presId="urn:microsoft.com/office/officeart/2005/8/layout/chevron2"/>
    <dgm:cxn modelId="{3B1500BF-A4D1-44E1-BDAE-0B1F4CA3E8DA}" type="presParOf" srcId="{A2D82EEC-AE47-4380-86CB-872984912327}" destId="{1BC8B6D1-D8CB-4F92-9F91-1ECD05E80227}" srcOrd="1" destOrd="0" presId="urn:microsoft.com/office/officeart/2005/8/layout/chevron2"/>
    <dgm:cxn modelId="{BC6D38F7-732D-4E91-A720-694840DA4B73}" type="presParOf" srcId="{A8FDE190-5B66-4593-8FC5-F659EDAECB02}" destId="{F07D3726-CD87-41BC-A876-12C2E4C43E6F}" srcOrd="3" destOrd="0" presId="urn:microsoft.com/office/officeart/2005/8/layout/chevron2"/>
    <dgm:cxn modelId="{CCF79F25-64D3-453F-8316-431617D9DB0D}" type="presParOf" srcId="{A8FDE190-5B66-4593-8FC5-F659EDAECB02}" destId="{54841EBB-C047-4AA5-ABBD-6A584D0BEC1A}" srcOrd="4" destOrd="0" presId="urn:microsoft.com/office/officeart/2005/8/layout/chevron2"/>
    <dgm:cxn modelId="{BDBFE011-9EE9-4BFE-92D2-C47165151430}" type="presParOf" srcId="{54841EBB-C047-4AA5-ABBD-6A584D0BEC1A}" destId="{6E8DD034-3C71-4776-B200-7248E1D42B90}" srcOrd="0" destOrd="0" presId="urn:microsoft.com/office/officeart/2005/8/layout/chevron2"/>
    <dgm:cxn modelId="{6DAA4DF8-4677-41C3-9E4E-1BA1DC5245E5}" type="presParOf" srcId="{54841EBB-C047-4AA5-ABBD-6A584D0BEC1A}" destId="{388FB925-C257-4D29-A9D2-0B6A92026EAF}" srcOrd="1" destOrd="0" presId="urn:microsoft.com/office/officeart/2005/8/layout/chevron2"/>
    <dgm:cxn modelId="{BBFC881D-0588-43A9-9752-056158942871}" type="presParOf" srcId="{A8FDE190-5B66-4593-8FC5-F659EDAECB02}" destId="{C7093C2A-3A3E-4F0D-9FEB-EB18F38929D0}" srcOrd="5" destOrd="0" presId="urn:microsoft.com/office/officeart/2005/8/layout/chevron2"/>
    <dgm:cxn modelId="{991052CE-9B01-4A8F-9142-B42798681813}" type="presParOf" srcId="{A8FDE190-5B66-4593-8FC5-F659EDAECB02}" destId="{BDAAE698-CE3F-4E38-B679-04755AD45BB4}" srcOrd="6" destOrd="0" presId="urn:microsoft.com/office/officeart/2005/8/layout/chevron2"/>
    <dgm:cxn modelId="{0D80CEFE-2D01-4D6B-962E-C52B2F2E0A2F}" type="presParOf" srcId="{BDAAE698-CE3F-4E38-B679-04755AD45BB4}" destId="{2BDA68CB-B971-45AB-B86C-5003DAAF5845}" srcOrd="0" destOrd="0" presId="urn:microsoft.com/office/officeart/2005/8/layout/chevron2"/>
    <dgm:cxn modelId="{19AD4198-4B3A-4DFE-8E06-712C71E19580}" type="presParOf" srcId="{BDAAE698-CE3F-4E38-B679-04755AD45BB4}" destId="{FD342D38-FAA6-43A8-93E6-B7026ABCEB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2CED7-AC53-4ECD-895B-EC7F30EAFBF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964742E-A064-428A-A16F-938719A32B47}">
      <dgm:prSet phldrT="[Текст]" custT="1"/>
      <dgm:spPr/>
      <dgm:t>
        <a:bodyPr/>
        <a:lstStyle/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Підвищення </a:t>
          </a:r>
        </a:p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якості надання послуг</a:t>
          </a:r>
          <a:endParaRPr lang="ru-RU" sz="1100" b="1" dirty="0" smtClean="0"/>
        </a:p>
      </dgm:t>
    </dgm:pt>
    <dgm:pt modelId="{8A5C60E7-BD06-48F2-9750-A01B1CDAD0CE}" type="parTrans" cxnId="{7C1C4CE6-C311-4466-8D78-A5BD2C7851E8}">
      <dgm:prSet/>
      <dgm:spPr/>
      <dgm:t>
        <a:bodyPr/>
        <a:lstStyle/>
        <a:p>
          <a:endParaRPr lang="ru-RU"/>
        </a:p>
      </dgm:t>
    </dgm:pt>
    <dgm:pt modelId="{057778A3-099D-49E6-B824-E4D1841D6485}" type="sibTrans" cxnId="{7C1C4CE6-C311-4466-8D78-A5BD2C7851E8}">
      <dgm:prSet/>
      <dgm:spPr/>
      <dgm:t>
        <a:bodyPr/>
        <a:lstStyle/>
        <a:p>
          <a:endParaRPr lang="ru-RU"/>
        </a:p>
      </dgm:t>
    </dgm:pt>
    <dgm:pt modelId="{379357EE-FB6B-4403-AD75-4A64DAB6006E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Будівництво пасажирського терміналу – 9,6 млн.грн.</a:t>
          </a:r>
          <a:endParaRPr lang="ru-RU" sz="1400" dirty="0">
            <a:latin typeface="Arial Narrow" pitchFamily="34" charset="0"/>
          </a:endParaRPr>
        </a:p>
      </dgm:t>
    </dgm:pt>
    <dgm:pt modelId="{0284B9D3-525D-4918-9C56-F4E0D8037A26}" type="parTrans" cxnId="{261F5283-09F0-4F99-97E8-4CE1A2FDB5C2}">
      <dgm:prSet/>
      <dgm:spPr/>
      <dgm:t>
        <a:bodyPr/>
        <a:lstStyle/>
        <a:p>
          <a:endParaRPr lang="ru-RU"/>
        </a:p>
      </dgm:t>
    </dgm:pt>
    <dgm:pt modelId="{01383524-1D7F-4F6F-874B-D39F60BAD631}" type="sibTrans" cxnId="{261F5283-09F0-4F99-97E8-4CE1A2FDB5C2}">
      <dgm:prSet/>
      <dgm:spPr/>
      <dgm:t>
        <a:bodyPr/>
        <a:lstStyle/>
        <a:p>
          <a:endParaRPr lang="ru-RU"/>
        </a:p>
      </dgm:t>
    </dgm:pt>
    <dgm:pt modelId="{2507ED09-3D29-4049-AF96-E3270DC30000}">
      <dgm:prSet phldrT="[Текст]" custT="1"/>
      <dgm:spPr/>
      <dgm:t>
        <a:bodyPr/>
        <a:lstStyle/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Забезпечення безпеки </a:t>
          </a:r>
        </a:p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пасажирів</a:t>
          </a:r>
          <a:endParaRPr lang="ru-RU" sz="1100" b="1" dirty="0" smtClean="0"/>
        </a:p>
      </dgm:t>
    </dgm:pt>
    <dgm:pt modelId="{3EE55928-D7CF-497D-958E-EAAC8BE01A57}" type="parTrans" cxnId="{94602062-23C0-4EC6-9331-5F10F400C987}">
      <dgm:prSet/>
      <dgm:spPr/>
      <dgm:t>
        <a:bodyPr/>
        <a:lstStyle/>
        <a:p>
          <a:endParaRPr lang="ru-RU"/>
        </a:p>
      </dgm:t>
    </dgm:pt>
    <dgm:pt modelId="{4D9A7173-3A5B-4A8F-85A4-B260AB6F7B86}" type="sibTrans" cxnId="{94602062-23C0-4EC6-9331-5F10F400C987}">
      <dgm:prSet/>
      <dgm:spPr/>
      <dgm:t>
        <a:bodyPr/>
        <a:lstStyle/>
        <a:p>
          <a:endParaRPr lang="ru-RU"/>
        </a:p>
      </dgm:t>
    </dgm:pt>
    <dgm:pt modelId="{77C548E3-9F15-4704-A0AC-B5213CFCA2F7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Капітальний ремонт злітно-посадкової смуги – 25,1 млн.грн.</a:t>
          </a:r>
          <a:endParaRPr lang="ru-RU" sz="1400" dirty="0">
            <a:latin typeface="Arial Narrow" pitchFamily="34" charset="0"/>
          </a:endParaRPr>
        </a:p>
      </dgm:t>
    </dgm:pt>
    <dgm:pt modelId="{EAF3DE59-8161-4EC6-B5FF-76385F6455F9}" type="parTrans" cxnId="{FF97ACFE-D2C4-435D-928B-1F763C69CE6F}">
      <dgm:prSet/>
      <dgm:spPr/>
      <dgm:t>
        <a:bodyPr/>
        <a:lstStyle/>
        <a:p>
          <a:endParaRPr lang="ru-RU"/>
        </a:p>
      </dgm:t>
    </dgm:pt>
    <dgm:pt modelId="{DD1D1F9E-D290-4F95-9990-4F22E2F5CFB0}" type="sibTrans" cxnId="{FF97ACFE-D2C4-435D-928B-1F763C69CE6F}">
      <dgm:prSet/>
      <dgm:spPr/>
      <dgm:t>
        <a:bodyPr/>
        <a:lstStyle/>
        <a:p>
          <a:endParaRPr lang="ru-RU"/>
        </a:p>
      </dgm:t>
    </dgm:pt>
    <dgm:pt modelId="{D700A346-3E0F-4BFA-A21E-8535E116C242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Капітальний ремонт аеровокзального комплексу –             1,2 млн.грн. </a:t>
          </a:r>
          <a:endParaRPr lang="ru-RU" sz="1400" dirty="0">
            <a:latin typeface="Arial Narrow" pitchFamily="34" charset="0"/>
          </a:endParaRPr>
        </a:p>
      </dgm:t>
    </dgm:pt>
    <dgm:pt modelId="{C9D75055-83BE-43D9-BDFD-0B423D639336}" type="parTrans" cxnId="{08EF671D-1D5B-4E01-8301-2AB12B847073}">
      <dgm:prSet/>
      <dgm:spPr/>
      <dgm:t>
        <a:bodyPr/>
        <a:lstStyle/>
        <a:p>
          <a:endParaRPr lang="ru-RU"/>
        </a:p>
      </dgm:t>
    </dgm:pt>
    <dgm:pt modelId="{8598EF6E-06CD-43E0-819C-C5CB476E6D41}" type="sibTrans" cxnId="{08EF671D-1D5B-4E01-8301-2AB12B847073}">
      <dgm:prSet/>
      <dgm:spPr/>
      <dgm:t>
        <a:bodyPr/>
        <a:lstStyle/>
        <a:p>
          <a:endParaRPr lang="ru-RU"/>
        </a:p>
      </dgm:t>
    </dgm:pt>
    <dgm:pt modelId="{0924A0F0-B10F-4349-A34F-BD283761A3E0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Реконструкція павільйону-накопичувачу – 0,6 млн.грн.</a:t>
          </a:r>
          <a:endParaRPr lang="ru-RU" sz="1400" dirty="0">
            <a:latin typeface="Arial Narrow" pitchFamily="34" charset="0"/>
          </a:endParaRPr>
        </a:p>
      </dgm:t>
    </dgm:pt>
    <dgm:pt modelId="{3F21339A-C2CF-4E91-8428-DA966ADFD8D3}" type="parTrans" cxnId="{E7C16379-0B14-43ED-9DA1-86CB9CF352AF}">
      <dgm:prSet/>
      <dgm:spPr/>
      <dgm:t>
        <a:bodyPr/>
        <a:lstStyle/>
        <a:p>
          <a:endParaRPr lang="ru-RU"/>
        </a:p>
      </dgm:t>
    </dgm:pt>
    <dgm:pt modelId="{C22E42AB-2557-4338-9AB6-39815C371D29}" type="sibTrans" cxnId="{E7C16379-0B14-43ED-9DA1-86CB9CF352AF}">
      <dgm:prSet/>
      <dgm:spPr/>
      <dgm:t>
        <a:bodyPr/>
        <a:lstStyle/>
        <a:p>
          <a:endParaRPr lang="ru-RU"/>
        </a:p>
      </dgm:t>
    </dgm:pt>
    <dgm:pt modelId="{05A276FC-C4DD-4524-892A-C8AE17C8886F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Будівництво огородження по периметру аеропорту –                          7,2 млн.грн.</a:t>
          </a:r>
          <a:endParaRPr lang="ru-RU" sz="1400" dirty="0">
            <a:latin typeface="Arial Narrow" pitchFamily="34" charset="0"/>
          </a:endParaRPr>
        </a:p>
      </dgm:t>
    </dgm:pt>
    <dgm:pt modelId="{35AF7401-E044-40F9-A5D2-B5ECB2E89643}" type="parTrans" cxnId="{87765AED-337E-4D8E-8491-6CDBEAFDEBCD}">
      <dgm:prSet/>
      <dgm:spPr/>
      <dgm:t>
        <a:bodyPr/>
        <a:lstStyle/>
        <a:p>
          <a:endParaRPr lang="ru-RU"/>
        </a:p>
      </dgm:t>
    </dgm:pt>
    <dgm:pt modelId="{D50D794D-6073-459C-843A-77CD2EB8E64D}" type="sibTrans" cxnId="{87765AED-337E-4D8E-8491-6CDBEAFDEBCD}">
      <dgm:prSet/>
      <dgm:spPr/>
      <dgm:t>
        <a:bodyPr/>
        <a:lstStyle/>
        <a:p>
          <a:endParaRPr lang="ru-RU"/>
        </a:p>
      </dgm:t>
    </dgm:pt>
    <dgm:pt modelId="{2C956C5D-10D5-4A95-946E-7018266A0321}">
      <dgm:prSet phldrT="[Текст]"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1780FA4D-1ACE-41C1-A7B8-F529E51DBAA6}" type="parTrans" cxnId="{DABBE0C3-53B8-472B-9893-4E6EA1C525F9}">
      <dgm:prSet/>
      <dgm:spPr/>
      <dgm:t>
        <a:bodyPr/>
        <a:lstStyle/>
        <a:p>
          <a:endParaRPr lang="ru-RU"/>
        </a:p>
      </dgm:t>
    </dgm:pt>
    <dgm:pt modelId="{0AA36F08-B743-4EF8-B39C-A2C44FE73B90}" type="sibTrans" cxnId="{DABBE0C3-53B8-472B-9893-4E6EA1C525F9}">
      <dgm:prSet/>
      <dgm:spPr/>
      <dgm:t>
        <a:bodyPr/>
        <a:lstStyle/>
        <a:p>
          <a:endParaRPr lang="ru-RU"/>
        </a:p>
      </dgm:t>
    </dgm:pt>
    <dgm:pt modelId="{B662BA7D-A853-445B-BFAA-F63307C54EF7}" type="pres">
      <dgm:prSet presAssocID="{8222CED7-AC53-4ECD-895B-EC7F30EAF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B13C3-C14A-4A4F-8992-8122119C1C84}" type="pres">
      <dgm:prSet presAssocID="{7964742E-A064-428A-A16F-938719A32B47}" presName="composite" presStyleCnt="0"/>
      <dgm:spPr/>
      <dgm:t>
        <a:bodyPr/>
        <a:lstStyle/>
        <a:p>
          <a:endParaRPr lang="ru-RU"/>
        </a:p>
      </dgm:t>
    </dgm:pt>
    <dgm:pt modelId="{19AB5ABE-E543-4C4D-A84C-4CCAC4920303}" type="pres">
      <dgm:prSet presAssocID="{7964742E-A064-428A-A16F-938719A32B47}" presName="parentText" presStyleLbl="alignNode1" presStyleIdx="0" presStyleCnt="2" custScaleX="100000" custLinFactY="3716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FC8AF-EBEF-44D6-AE66-5524969C2790}" type="pres">
      <dgm:prSet presAssocID="{7964742E-A064-428A-A16F-938719A32B47}" presName="descendantText" presStyleLbl="alignAcc1" presStyleIdx="0" presStyleCnt="2" custScaleY="133018" custLinFactY="46377" custLinFactNeighborX="1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37793-CA6D-4A9E-AE09-CB2B4236DDB7}" type="pres">
      <dgm:prSet presAssocID="{057778A3-099D-49E6-B824-E4D1841D6485}" presName="sp" presStyleCnt="0"/>
      <dgm:spPr/>
      <dgm:t>
        <a:bodyPr/>
        <a:lstStyle/>
        <a:p>
          <a:endParaRPr lang="ru-RU"/>
        </a:p>
      </dgm:t>
    </dgm:pt>
    <dgm:pt modelId="{1749B759-11D3-4931-ACAE-9E875BBB11F0}" type="pres">
      <dgm:prSet presAssocID="{2507ED09-3D29-4049-AF96-E3270DC30000}" presName="composite" presStyleCnt="0"/>
      <dgm:spPr/>
      <dgm:t>
        <a:bodyPr/>
        <a:lstStyle/>
        <a:p>
          <a:endParaRPr lang="ru-RU"/>
        </a:p>
      </dgm:t>
    </dgm:pt>
    <dgm:pt modelId="{3873329D-DA1A-4C0E-8D1B-0C2FAD5EC99E}" type="pres">
      <dgm:prSet presAssocID="{2507ED09-3D29-4049-AF96-E3270DC30000}" presName="parentText" presStyleLbl="alignNode1" presStyleIdx="1" presStyleCnt="2" custScaleX="97974" custLinFactNeighborX="4505" custLinFactNeighborY="-8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C1CDD-52E7-4AB9-9BFA-4E308CCE8078}" type="pres">
      <dgm:prSet presAssocID="{2507ED09-3D29-4049-AF96-E3270DC30000}" presName="descendantText" presStyleLbl="alignAcc1" presStyleIdx="1" presStyleCnt="2" custScaleY="110601" custLinFactY="-26044" custLinFactNeighborX="25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2D7C1-219B-40A8-8999-0C445AB14CC9}" type="presOf" srcId="{D700A346-3E0F-4BFA-A21E-8535E116C242}" destId="{6A3FC8AF-EBEF-44D6-AE66-5524969C2790}" srcOrd="0" destOrd="3" presId="urn:microsoft.com/office/officeart/2005/8/layout/chevron2"/>
    <dgm:cxn modelId="{10940668-58F3-4B36-B14B-209133E7AB8B}" type="presOf" srcId="{77C548E3-9F15-4704-A0AC-B5213CFCA2F7}" destId="{59AC1CDD-52E7-4AB9-9BFA-4E308CCE8078}" srcOrd="0" destOrd="0" presId="urn:microsoft.com/office/officeart/2005/8/layout/chevron2"/>
    <dgm:cxn modelId="{261F5283-09F0-4F99-97E8-4CE1A2FDB5C2}" srcId="{7964742E-A064-428A-A16F-938719A32B47}" destId="{379357EE-FB6B-4403-AD75-4A64DAB6006E}" srcOrd="1" destOrd="0" parTransId="{0284B9D3-525D-4918-9C56-F4E0D8037A26}" sibTransId="{01383524-1D7F-4F6F-874B-D39F60BAD631}"/>
    <dgm:cxn modelId="{7C1C4CE6-C311-4466-8D78-A5BD2C7851E8}" srcId="{8222CED7-AC53-4ECD-895B-EC7F30EAFBF5}" destId="{7964742E-A064-428A-A16F-938719A32B47}" srcOrd="0" destOrd="0" parTransId="{8A5C60E7-BD06-48F2-9750-A01B1CDAD0CE}" sibTransId="{057778A3-099D-49E6-B824-E4D1841D6485}"/>
    <dgm:cxn modelId="{5F2A80CA-9A71-4445-A494-F7597C77E12D}" type="presOf" srcId="{2507ED09-3D29-4049-AF96-E3270DC30000}" destId="{3873329D-DA1A-4C0E-8D1B-0C2FAD5EC99E}" srcOrd="0" destOrd="0" presId="urn:microsoft.com/office/officeart/2005/8/layout/chevron2"/>
    <dgm:cxn modelId="{771B25AB-A141-4636-B859-C29E3F9DFABA}" type="presOf" srcId="{0924A0F0-B10F-4349-A34F-BD283761A3E0}" destId="{6A3FC8AF-EBEF-44D6-AE66-5524969C2790}" srcOrd="0" destOrd="2" presId="urn:microsoft.com/office/officeart/2005/8/layout/chevron2"/>
    <dgm:cxn modelId="{167C5547-B84E-41ED-ABF6-BDD7233AC66E}" type="presOf" srcId="{7964742E-A064-428A-A16F-938719A32B47}" destId="{19AB5ABE-E543-4C4D-A84C-4CCAC4920303}" srcOrd="0" destOrd="0" presId="urn:microsoft.com/office/officeart/2005/8/layout/chevron2"/>
    <dgm:cxn modelId="{C5886897-15C8-4992-908B-133E08566AD8}" type="presOf" srcId="{05A276FC-C4DD-4524-892A-C8AE17C8886F}" destId="{59AC1CDD-52E7-4AB9-9BFA-4E308CCE8078}" srcOrd="0" destOrd="1" presId="urn:microsoft.com/office/officeart/2005/8/layout/chevron2"/>
    <dgm:cxn modelId="{4678654C-7BE3-42D2-9501-A3FE54CB1A99}" type="presOf" srcId="{2C956C5D-10D5-4A95-946E-7018266A0321}" destId="{6A3FC8AF-EBEF-44D6-AE66-5524969C2790}" srcOrd="0" destOrd="0" presId="urn:microsoft.com/office/officeart/2005/8/layout/chevron2"/>
    <dgm:cxn modelId="{DFAF37A5-49DE-4F1B-8407-4402A950859D}" type="presOf" srcId="{8222CED7-AC53-4ECD-895B-EC7F30EAFBF5}" destId="{B662BA7D-A853-445B-BFAA-F63307C54EF7}" srcOrd="0" destOrd="0" presId="urn:microsoft.com/office/officeart/2005/8/layout/chevron2"/>
    <dgm:cxn modelId="{08EF671D-1D5B-4E01-8301-2AB12B847073}" srcId="{7964742E-A064-428A-A16F-938719A32B47}" destId="{D700A346-3E0F-4BFA-A21E-8535E116C242}" srcOrd="3" destOrd="0" parTransId="{C9D75055-83BE-43D9-BDFD-0B423D639336}" sibTransId="{8598EF6E-06CD-43E0-819C-C5CB476E6D41}"/>
    <dgm:cxn modelId="{87765AED-337E-4D8E-8491-6CDBEAFDEBCD}" srcId="{2507ED09-3D29-4049-AF96-E3270DC30000}" destId="{05A276FC-C4DD-4524-892A-C8AE17C8886F}" srcOrd="1" destOrd="0" parTransId="{35AF7401-E044-40F9-A5D2-B5ECB2E89643}" sibTransId="{D50D794D-6073-459C-843A-77CD2EB8E64D}"/>
    <dgm:cxn modelId="{94602062-23C0-4EC6-9331-5F10F400C987}" srcId="{8222CED7-AC53-4ECD-895B-EC7F30EAFBF5}" destId="{2507ED09-3D29-4049-AF96-E3270DC30000}" srcOrd="1" destOrd="0" parTransId="{3EE55928-D7CF-497D-958E-EAAC8BE01A57}" sibTransId="{4D9A7173-3A5B-4A8F-85A4-B260AB6F7B86}"/>
    <dgm:cxn modelId="{DABBE0C3-53B8-472B-9893-4E6EA1C525F9}" srcId="{7964742E-A064-428A-A16F-938719A32B47}" destId="{2C956C5D-10D5-4A95-946E-7018266A0321}" srcOrd="0" destOrd="0" parTransId="{1780FA4D-1ACE-41C1-A7B8-F529E51DBAA6}" sibTransId="{0AA36F08-B743-4EF8-B39C-A2C44FE73B90}"/>
    <dgm:cxn modelId="{E7C16379-0B14-43ED-9DA1-86CB9CF352AF}" srcId="{7964742E-A064-428A-A16F-938719A32B47}" destId="{0924A0F0-B10F-4349-A34F-BD283761A3E0}" srcOrd="2" destOrd="0" parTransId="{3F21339A-C2CF-4E91-8428-DA966ADFD8D3}" sibTransId="{C22E42AB-2557-4338-9AB6-39815C371D29}"/>
    <dgm:cxn modelId="{FF97ACFE-D2C4-435D-928B-1F763C69CE6F}" srcId="{2507ED09-3D29-4049-AF96-E3270DC30000}" destId="{77C548E3-9F15-4704-A0AC-B5213CFCA2F7}" srcOrd="0" destOrd="0" parTransId="{EAF3DE59-8161-4EC6-B5FF-76385F6455F9}" sibTransId="{DD1D1F9E-D290-4F95-9990-4F22E2F5CFB0}"/>
    <dgm:cxn modelId="{A626AD81-F983-40F1-8F9C-EE2248890DC6}" type="presOf" srcId="{379357EE-FB6B-4403-AD75-4A64DAB6006E}" destId="{6A3FC8AF-EBEF-44D6-AE66-5524969C2790}" srcOrd="0" destOrd="1" presId="urn:microsoft.com/office/officeart/2005/8/layout/chevron2"/>
    <dgm:cxn modelId="{6866F762-9202-4599-BAF0-3FEAC06E1E6F}" type="presParOf" srcId="{B662BA7D-A853-445B-BFAA-F63307C54EF7}" destId="{A60B13C3-C14A-4A4F-8992-8122119C1C84}" srcOrd="0" destOrd="0" presId="urn:microsoft.com/office/officeart/2005/8/layout/chevron2"/>
    <dgm:cxn modelId="{D9873AFB-DF56-4EA9-9B81-7AF585B09EFA}" type="presParOf" srcId="{A60B13C3-C14A-4A4F-8992-8122119C1C84}" destId="{19AB5ABE-E543-4C4D-A84C-4CCAC4920303}" srcOrd="0" destOrd="0" presId="urn:microsoft.com/office/officeart/2005/8/layout/chevron2"/>
    <dgm:cxn modelId="{71A7986A-B786-4EAF-B60D-84147ED2ED9A}" type="presParOf" srcId="{A60B13C3-C14A-4A4F-8992-8122119C1C84}" destId="{6A3FC8AF-EBEF-44D6-AE66-5524969C2790}" srcOrd="1" destOrd="0" presId="urn:microsoft.com/office/officeart/2005/8/layout/chevron2"/>
    <dgm:cxn modelId="{596601B2-50D2-4784-B1AB-F6ED8C3D0C9E}" type="presParOf" srcId="{B662BA7D-A853-445B-BFAA-F63307C54EF7}" destId="{08A37793-CA6D-4A9E-AE09-CB2B4236DDB7}" srcOrd="1" destOrd="0" presId="urn:microsoft.com/office/officeart/2005/8/layout/chevron2"/>
    <dgm:cxn modelId="{F7A51C6C-F482-4534-A9FF-9ED58C8E55FA}" type="presParOf" srcId="{B662BA7D-A853-445B-BFAA-F63307C54EF7}" destId="{1749B759-11D3-4931-ACAE-9E875BBB11F0}" srcOrd="2" destOrd="0" presId="urn:microsoft.com/office/officeart/2005/8/layout/chevron2"/>
    <dgm:cxn modelId="{60C4A7CF-D16E-40EB-8F14-29ABC44511A7}" type="presParOf" srcId="{1749B759-11D3-4931-ACAE-9E875BBB11F0}" destId="{3873329D-DA1A-4C0E-8D1B-0C2FAD5EC99E}" srcOrd="0" destOrd="0" presId="urn:microsoft.com/office/officeart/2005/8/layout/chevron2"/>
    <dgm:cxn modelId="{4AC6F3F1-CB13-41DF-A08C-DC7ABD20F574}" type="presParOf" srcId="{1749B759-11D3-4931-ACAE-9E875BBB11F0}" destId="{59AC1CDD-52E7-4AB9-9BFA-4E308CCE80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78722D-DA4F-46D1-BEA6-C65FA376A22A}">
      <dsp:nvSpPr>
        <dsp:cNvPr id="0" name=""/>
        <dsp:cNvSpPr/>
      </dsp:nvSpPr>
      <dsp:spPr>
        <a:xfrm>
          <a:off x="440365" y="0"/>
          <a:ext cx="3234476" cy="541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Театри</a:t>
          </a:r>
          <a:r>
            <a:rPr lang="ru-RU" sz="1800" b="1" kern="1200" dirty="0"/>
            <a:t>  -  </a:t>
          </a:r>
          <a:r>
            <a:rPr lang="ru-RU" sz="1800" b="1" kern="1200" dirty="0" smtClean="0"/>
            <a:t>8,7млн.грн</a:t>
          </a:r>
          <a:r>
            <a:rPr lang="ru-RU" sz="1800" b="1" kern="1200" dirty="0"/>
            <a:t>.</a:t>
          </a:r>
        </a:p>
      </dsp:txBody>
      <dsp:txXfrm>
        <a:off x="1121343" y="0"/>
        <a:ext cx="2553498" cy="541839"/>
      </dsp:txXfrm>
    </dsp:sp>
    <dsp:sp modelId="{DB7BF3B4-628C-4069-BBA4-B6525BC1A178}">
      <dsp:nvSpPr>
        <dsp:cNvPr id="0" name=""/>
        <dsp:cNvSpPr/>
      </dsp:nvSpPr>
      <dsp:spPr>
        <a:xfrm>
          <a:off x="74428" y="72936"/>
          <a:ext cx="1160703" cy="435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20EAB-177C-4101-A585-5FBAE33C7913}">
      <dsp:nvSpPr>
        <dsp:cNvPr id="0" name=""/>
        <dsp:cNvSpPr/>
      </dsp:nvSpPr>
      <dsp:spPr>
        <a:xfrm>
          <a:off x="418066" y="606975"/>
          <a:ext cx="3253750" cy="601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Бібліотеки</a:t>
          </a:r>
          <a:r>
            <a:rPr lang="ru-RU" sz="1800" b="1" kern="1200" dirty="0"/>
            <a:t>  -  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24,5 </a:t>
          </a:r>
          <a:r>
            <a:rPr lang="ru-RU" sz="1800" b="1" kern="1200" dirty="0" err="1"/>
            <a:t>млн.грн</a:t>
          </a:r>
          <a:r>
            <a:rPr lang="ru-RU" sz="1800" b="1" kern="1200" dirty="0"/>
            <a:t>.</a:t>
          </a:r>
        </a:p>
      </dsp:txBody>
      <dsp:txXfrm>
        <a:off x="1103102" y="606975"/>
        <a:ext cx="2568714" cy="601501"/>
      </dsp:txXfrm>
    </dsp:sp>
    <dsp:sp modelId="{450FFF35-378A-4502-99D6-530D69620F3B}">
      <dsp:nvSpPr>
        <dsp:cNvPr id="0" name=""/>
        <dsp:cNvSpPr/>
      </dsp:nvSpPr>
      <dsp:spPr>
        <a:xfrm>
          <a:off x="74442" y="583492"/>
          <a:ext cx="1135065" cy="6034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DFC7F9-BC45-49F2-8BF1-1C3A4394E938}">
      <dsp:nvSpPr>
        <dsp:cNvPr id="0" name=""/>
        <dsp:cNvSpPr/>
      </dsp:nvSpPr>
      <dsp:spPr>
        <a:xfrm>
          <a:off x="661506" y="1289812"/>
          <a:ext cx="3009109" cy="101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Палаци</a:t>
          </a:r>
          <a:r>
            <a:rPr lang="ru-RU" sz="1600" b="1" kern="1200" dirty="0"/>
            <a:t> </a:t>
          </a:r>
          <a:r>
            <a:rPr lang="ru-RU" sz="1600" b="1" kern="1200" dirty="0" err="1"/>
            <a:t>і</a:t>
          </a:r>
          <a:r>
            <a:rPr lang="ru-RU" sz="1600" b="1" kern="1200" dirty="0"/>
            <a:t> </a:t>
          </a:r>
          <a:r>
            <a:rPr lang="ru-RU" sz="1600" b="1" kern="1200" dirty="0" err="1" smtClean="0"/>
            <a:t>будинки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культури</a:t>
          </a:r>
          <a:r>
            <a:rPr lang="ru-RU" sz="1600" b="1" kern="1200" dirty="0" smtClean="0"/>
            <a:t>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20,9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  <a:endParaRPr lang="ru-RU" sz="1600" kern="1200" dirty="0"/>
        </a:p>
      </dsp:txBody>
      <dsp:txXfrm>
        <a:off x="1295036" y="1289812"/>
        <a:ext cx="2375579" cy="1018840"/>
      </dsp:txXfrm>
    </dsp:sp>
    <dsp:sp modelId="{33766672-A478-447C-83EE-7CAC9AE541BC}">
      <dsp:nvSpPr>
        <dsp:cNvPr id="0" name=""/>
        <dsp:cNvSpPr/>
      </dsp:nvSpPr>
      <dsp:spPr>
        <a:xfrm>
          <a:off x="89072" y="1312853"/>
          <a:ext cx="1151147" cy="9458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7CCA62-07B4-4317-A79F-60A12BA3F640}">
      <dsp:nvSpPr>
        <dsp:cNvPr id="0" name=""/>
        <dsp:cNvSpPr/>
      </dsp:nvSpPr>
      <dsp:spPr>
        <a:xfrm>
          <a:off x="150328" y="2379532"/>
          <a:ext cx="3567238" cy="111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Ш</a:t>
          </a:r>
          <a:r>
            <a:rPr lang="ru-RU" sz="1600" b="1" kern="1200" dirty="0" err="1"/>
            <a:t>коли</a:t>
          </a:r>
          <a:r>
            <a:rPr lang="ru-RU" sz="1600" b="1" kern="1200" dirty="0"/>
            <a:t> </a:t>
          </a:r>
          <a:r>
            <a:rPr lang="ru-RU" sz="1600" b="1" kern="1200" dirty="0" err="1"/>
            <a:t>естетичного</a:t>
          </a:r>
          <a:r>
            <a:rPr lang="ru-RU" sz="1600" b="1" kern="1200" dirty="0"/>
            <a:t> </a:t>
          </a:r>
          <a:r>
            <a:rPr lang="ru-RU" sz="1600" b="1" kern="1200" dirty="0" err="1"/>
            <a:t>виховання</a:t>
          </a:r>
          <a:r>
            <a:rPr lang="ru-RU" sz="1600" b="1" kern="1200" dirty="0"/>
            <a:t>  - </a:t>
          </a: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92,0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</a:p>
      </dsp:txBody>
      <dsp:txXfrm>
        <a:off x="901365" y="2379532"/>
        <a:ext cx="2816201" cy="1111639"/>
      </dsp:txXfrm>
    </dsp:sp>
    <dsp:sp modelId="{E5A1C649-D749-482A-A363-CD22EDE916C2}">
      <dsp:nvSpPr>
        <dsp:cNvPr id="0" name=""/>
        <dsp:cNvSpPr/>
      </dsp:nvSpPr>
      <dsp:spPr>
        <a:xfrm>
          <a:off x="72008" y="2304256"/>
          <a:ext cx="1076294" cy="11581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8E51C-AAC0-4C26-B79D-D8AC8E305395}">
      <dsp:nvSpPr>
        <dsp:cNvPr id="0" name=""/>
        <dsp:cNvSpPr/>
      </dsp:nvSpPr>
      <dsp:spPr>
        <a:xfrm>
          <a:off x="288086" y="3528395"/>
          <a:ext cx="3435729" cy="758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Інші</a:t>
          </a:r>
          <a:r>
            <a:rPr lang="ru-RU" sz="1600" b="1" kern="1200" dirty="0"/>
            <a:t> </a:t>
          </a:r>
          <a:r>
            <a:rPr lang="ru-RU" sz="1600" b="1" kern="1200" dirty="0" err="1"/>
            <a:t>культурні</a:t>
          </a:r>
          <a:r>
            <a:rPr lang="ru-RU" sz="1600" b="1" kern="1200" dirty="0"/>
            <a:t> </a:t>
          </a:r>
          <a:r>
            <a:rPr lang="ru-RU" sz="1600" b="1" kern="1200" dirty="0" err="1"/>
            <a:t>заклади</a:t>
          </a:r>
          <a:r>
            <a:rPr lang="ru-RU" sz="1600" b="1" kern="1200" dirty="0"/>
            <a:t> </a:t>
          </a:r>
          <a:r>
            <a:rPr lang="ru-RU" sz="1600" b="1" kern="1200" dirty="0" err="1"/>
            <a:t>і</a:t>
          </a:r>
          <a:r>
            <a:rPr lang="ru-RU" sz="1600" b="1" kern="1200" dirty="0"/>
            <a:t> заходи </a:t>
          </a:r>
          <a:r>
            <a:rPr lang="ru-RU" sz="1600" b="1" kern="1200" dirty="0" smtClean="0"/>
            <a:t>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9,0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</a:p>
      </dsp:txBody>
      <dsp:txXfrm>
        <a:off x="1011435" y="3528395"/>
        <a:ext cx="2712380" cy="758807"/>
      </dsp:txXfrm>
    </dsp:sp>
    <dsp:sp modelId="{0DDCC826-963E-4A3C-9301-4D056ADA1108}">
      <dsp:nvSpPr>
        <dsp:cNvPr id="0" name=""/>
        <dsp:cNvSpPr/>
      </dsp:nvSpPr>
      <dsp:spPr>
        <a:xfrm>
          <a:off x="72017" y="3528389"/>
          <a:ext cx="895373" cy="714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9BE915-E7C7-4A38-B11E-6CA12D7210EB}">
      <dsp:nvSpPr>
        <dsp:cNvPr id="0" name=""/>
        <dsp:cNvSpPr/>
      </dsp:nvSpPr>
      <dsp:spPr>
        <a:xfrm>
          <a:off x="657593" y="4406629"/>
          <a:ext cx="3068364" cy="913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Будівництво</a:t>
          </a:r>
          <a:r>
            <a:rPr lang="ru-RU" sz="1600" b="1" kern="1200" dirty="0"/>
            <a:t> </a:t>
          </a:r>
          <a:r>
            <a:rPr lang="ru-RU" sz="1600" b="1" kern="1200" dirty="0" err="1"/>
            <a:t>і</a:t>
          </a:r>
          <a:r>
            <a:rPr lang="ru-RU" sz="1600" b="1" kern="1200" dirty="0"/>
            <a:t> </a:t>
          </a:r>
          <a:r>
            <a:rPr lang="ru-RU" sz="1600" b="1" kern="1200" dirty="0" err="1"/>
            <a:t>реконструкція</a:t>
          </a:r>
          <a:r>
            <a:rPr lang="ru-RU" sz="1600" b="1" kern="1200" dirty="0"/>
            <a:t> </a:t>
          </a:r>
          <a:r>
            <a:rPr lang="ru-RU" sz="1600" b="1" kern="1200" dirty="0" smtClean="0"/>
            <a:t>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0,8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</a:p>
      </dsp:txBody>
      <dsp:txXfrm>
        <a:off x="1303598" y="4406629"/>
        <a:ext cx="2422359" cy="913147"/>
      </dsp:txXfrm>
    </dsp:sp>
    <dsp:sp modelId="{6BE67176-941C-4F60-8D1D-68D5025415C3}">
      <dsp:nvSpPr>
        <dsp:cNvPr id="0" name=""/>
        <dsp:cNvSpPr/>
      </dsp:nvSpPr>
      <dsp:spPr>
        <a:xfrm>
          <a:off x="5" y="4392489"/>
          <a:ext cx="1109588" cy="838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7791D9-BDB6-47DE-A051-6C34E22596D3}">
      <dsp:nvSpPr>
        <dsp:cNvPr id="0" name=""/>
        <dsp:cNvSpPr/>
      </dsp:nvSpPr>
      <dsp:spPr>
        <a:xfrm rot="5400000">
          <a:off x="-229656" y="454075"/>
          <a:ext cx="1433554" cy="100348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29656" y="454075"/>
        <a:ext cx="1433554" cy="1003488"/>
      </dsp:txXfrm>
    </dsp:sp>
    <dsp:sp modelId="{C0753453-5EE8-4384-B42B-1439E7752881}">
      <dsp:nvSpPr>
        <dsp:cNvPr id="0" name=""/>
        <dsp:cNvSpPr/>
      </dsp:nvSpPr>
      <dsp:spPr>
        <a:xfrm rot="5400000">
          <a:off x="2296363" y="-1087215"/>
          <a:ext cx="1091280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noProof="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noProof="0" dirty="0" smtClean="0">
              <a:latin typeface="Arial Narrow" pitchFamily="34" charset="0"/>
            </a:rPr>
            <a:t>Виплата заробітної плати з нарахуваннями та сплата інших видатків, що  забезпечують належну  та безперебійну роботу із перевезення пасажирів </a:t>
          </a:r>
          <a:endParaRPr lang="uk-UA" sz="1400" kern="1200" noProof="0" dirty="0">
            <a:latin typeface="Arial Narrow" pitchFamily="34" charset="0"/>
          </a:endParaRPr>
        </a:p>
      </dsp:txBody>
      <dsp:txXfrm rot="5400000">
        <a:off x="2296363" y="-1087215"/>
        <a:ext cx="1091280" cy="3677031"/>
      </dsp:txXfrm>
    </dsp:sp>
    <dsp:sp modelId="{A93EADDD-9DE1-427F-8B3B-86C2E1499FCA}">
      <dsp:nvSpPr>
        <dsp:cNvPr id="0" name=""/>
        <dsp:cNvSpPr/>
      </dsp:nvSpPr>
      <dsp:spPr>
        <a:xfrm rot="5400000">
          <a:off x="-246485" y="1622724"/>
          <a:ext cx="1433554" cy="100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Оновлення автопарку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46485" y="1622724"/>
        <a:ext cx="1433554" cy="1003488"/>
      </dsp:txXfrm>
    </dsp:sp>
    <dsp:sp modelId="{1BC8B6D1-D8CB-4F92-9F91-1ECD05E80227}">
      <dsp:nvSpPr>
        <dsp:cNvPr id="0" name=""/>
        <dsp:cNvSpPr/>
      </dsp:nvSpPr>
      <dsp:spPr>
        <a:xfrm rot="5400000">
          <a:off x="2371318" y="81015"/>
          <a:ext cx="941371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Придбання 35-ти автобусів великої місткості у фінансовий лізинг 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2371318" y="81015"/>
        <a:ext cx="941371" cy="3677031"/>
      </dsp:txXfrm>
    </dsp:sp>
    <dsp:sp modelId="{6E8DD034-3C71-4776-B200-7248E1D42B90}">
      <dsp:nvSpPr>
        <dsp:cNvPr id="0" name=""/>
        <dsp:cNvSpPr/>
      </dsp:nvSpPr>
      <dsp:spPr>
        <a:xfrm rot="5400000">
          <a:off x="-212823" y="2872833"/>
          <a:ext cx="1433554" cy="107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solidFill>
                <a:schemeClr val="tx1"/>
              </a:solidFill>
            </a:rPr>
            <a:t>Поліпшення технічного стану електротранспорту</a:t>
          </a:r>
          <a:endParaRPr lang="ru-RU" sz="1050" b="1" kern="1200" dirty="0">
            <a:solidFill>
              <a:schemeClr val="tx1"/>
            </a:solidFill>
          </a:endParaRPr>
        </a:p>
      </dsp:txBody>
      <dsp:txXfrm rot="5400000">
        <a:off x="-212823" y="2872833"/>
        <a:ext cx="1433554" cy="1070812"/>
      </dsp:txXfrm>
    </dsp:sp>
    <dsp:sp modelId="{388FB925-C257-4D29-A9D2-0B6A92026EAF}">
      <dsp:nvSpPr>
        <dsp:cNvPr id="0" name=""/>
        <dsp:cNvSpPr/>
      </dsp:nvSpPr>
      <dsp:spPr>
        <a:xfrm rot="5400000">
          <a:off x="2378064" y="1365451"/>
          <a:ext cx="932300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Arial Narrow" pitchFamily="34" charset="0"/>
            </a:rPr>
            <a:t>Кап.ремонт</a:t>
          </a:r>
          <a:r>
            <a:rPr lang="uk-UA" sz="1400" kern="1200" dirty="0" smtClean="0">
              <a:latin typeface="Arial Narrow" pitchFamily="34" charset="0"/>
            </a:rPr>
            <a:t> 4 трамваїв Т-3 – 21,4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Arial Narrow" pitchFamily="34" charset="0"/>
            </a:rPr>
            <a:t>Кап.ремонт</a:t>
          </a:r>
          <a:r>
            <a:rPr lang="uk-UA" sz="1400" kern="1200" dirty="0" smtClean="0">
              <a:latin typeface="Arial Narrow" pitchFamily="34" charset="0"/>
            </a:rPr>
            <a:t> 4 трамваїв Т-3М – 3,8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Arial Narrow" pitchFamily="34" charset="0"/>
            </a:rPr>
            <a:t>Кап.ремонт</a:t>
          </a:r>
          <a:r>
            <a:rPr lang="uk-UA" sz="1400" kern="1200" dirty="0" smtClean="0">
              <a:latin typeface="Arial Narrow" pitchFamily="34" charset="0"/>
            </a:rPr>
            <a:t> 8 трамвайних візків – 1,8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</dsp:txBody>
      <dsp:txXfrm rot="5400000">
        <a:off x="2378064" y="1365451"/>
        <a:ext cx="932300" cy="3677031"/>
      </dsp:txXfrm>
    </dsp:sp>
    <dsp:sp modelId="{2BDA68CB-B971-45AB-B86C-5003DAAF5845}">
      <dsp:nvSpPr>
        <dsp:cNvPr id="0" name=""/>
        <dsp:cNvSpPr/>
      </dsp:nvSpPr>
      <dsp:spPr>
        <a:xfrm rot="5400000">
          <a:off x="-183581" y="4191182"/>
          <a:ext cx="1433554" cy="11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solidFill>
                <a:schemeClr val="tx1"/>
              </a:solidFill>
            </a:rPr>
            <a:t>Безпечна експлуатація електротранспорту та ін.</a:t>
          </a:r>
          <a:endParaRPr lang="ru-RU" sz="1050" b="1" kern="1200" dirty="0">
            <a:solidFill>
              <a:schemeClr val="tx1"/>
            </a:solidFill>
          </a:endParaRPr>
        </a:p>
      </dsp:txBody>
      <dsp:txXfrm rot="5400000">
        <a:off x="-183581" y="4191182"/>
        <a:ext cx="1433554" cy="1129295"/>
      </dsp:txXfrm>
    </dsp:sp>
    <dsp:sp modelId="{FD342D38-FAA6-43A8-93E6-B7026ABCEB6B}">
      <dsp:nvSpPr>
        <dsp:cNvPr id="0" name=""/>
        <dsp:cNvSpPr/>
      </dsp:nvSpPr>
      <dsp:spPr>
        <a:xfrm rot="5400000">
          <a:off x="2373674" y="2645961"/>
          <a:ext cx="999562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rgbClr val="2B166E"/>
            </a:solidFill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dirty="0" smtClean="0">
              <a:solidFill>
                <a:srgbClr val="2B166E"/>
              </a:solidFill>
              <a:latin typeface="Arial Narrow" pitchFamily="34" charset="0"/>
            </a:rPr>
            <a:t>Облаштування 15-ти тягових підстанцій системами захисту  - 2,6 млн.грн.</a:t>
          </a:r>
          <a:endParaRPr lang="ru-RU" sz="1400" b="0" kern="1200" dirty="0">
            <a:solidFill>
              <a:srgbClr val="2B166E"/>
            </a:solidFill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dirty="0" smtClean="0">
              <a:solidFill>
                <a:srgbClr val="2B166E"/>
              </a:solidFill>
              <a:latin typeface="Arial Narrow" pitchFamily="34" charset="0"/>
            </a:rPr>
            <a:t>Реконструкція контактної мережі та ін. – 2,7 млн.грн.</a:t>
          </a:r>
          <a:endParaRPr lang="ru-RU" sz="1400" b="0" kern="1200" dirty="0">
            <a:solidFill>
              <a:srgbClr val="2B166E"/>
            </a:solidFill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solidFill>
              <a:srgbClr val="2B166E"/>
            </a:solidFill>
            <a:latin typeface="Arial Narrow" pitchFamily="34" charset="0"/>
          </a:endParaRPr>
        </a:p>
      </dsp:txBody>
      <dsp:txXfrm rot="5400000">
        <a:off x="2373674" y="2645961"/>
        <a:ext cx="999562" cy="36770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B5ABE-E543-4C4D-A84C-4CCAC4920303}">
      <dsp:nvSpPr>
        <dsp:cNvPr id="0" name=""/>
        <dsp:cNvSpPr/>
      </dsp:nvSpPr>
      <dsp:spPr>
        <a:xfrm rot="5400000">
          <a:off x="-304051" y="2324843"/>
          <a:ext cx="1939647" cy="13315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Підвищення </a:t>
          </a:r>
        </a:p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якості надання послуг</a:t>
          </a:r>
          <a:endParaRPr lang="ru-RU" sz="1100" b="1" kern="1200" dirty="0" smtClean="0"/>
        </a:p>
      </dsp:txBody>
      <dsp:txXfrm rot="5400000">
        <a:off x="-304051" y="2324843"/>
        <a:ext cx="1939647" cy="1331545"/>
      </dsp:txXfrm>
    </dsp:sp>
    <dsp:sp modelId="{6A3FC8AF-EBEF-44D6-AE66-5524969C2790}">
      <dsp:nvSpPr>
        <dsp:cNvPr id="0" name=""/>
        <dsp:cNvSpPr/>
      </dsp:nvSpPr>
      <dsp:spPr>
        <a:xfrm rot="5400000">
          <a:off x="1806646" y="1406311"/>
          <a:ext cx="1678691" cy="2628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Будівництво пасажирського терміналу – 9,6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Реконструкція павільйону-накопичувачу – 0,6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Капітальний ремонт аеровокзального комплексу –             1,2 млн.грн. 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1806646" y="1406311"/>
        <a:ext cx="1678691" cy="2628894"/>
      </dsp:txXfrm>
    </dsp:sp>
    <dsp:sp modelId="{3873329D-DA1A-4C0E-8D1B-0C2FAD5EC99E}">
      <dsp:nvSpPr>
        <dsp:cNvPr id="0" name=""/>
        <dsp:cNvSpPr/>
      </dsp:nvSpPr>
      <dsp:spPr>
        <a:xfrm rot="5400000">
          <a:off x="-257553" y="662328"/>
          <a:ext cx="1939647" cy="13045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Забезпечення безпеки </a:t>
          </a:r>
        </a:p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пасажирів</a:t>
          </a:r>
          <a:endParaRPr lang="ru-RU" sz="1100" b="1" kern="1200" dirty="0" smtClean="0"/>
        </a:p>
      </dsp:txBody>
      <dsp:txXfrm rot="5400000">
        <a:off x="-257553" y="662328"/>
        <a:ext cx="1939647" cy="1304568"/>
      </dsp:txXfrm>
    </dsp:sp>
    <dsp:sp modelId="{59AC1CDD-52E7-4AB9-9BFA-4E308CCE8078}">
      <dsp:nvSpPr>
        <dsp:cNvPr id="0" name=""/>
        <dsp:cNvSpPr/>
      </dsp:nvSpPr>
      <dsp:spPr>
        <a:xfrm rot="5400000">
          <a:off x="1948098" y="-287462"/>
          <a:ext cx="1395788" cy="2628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Капітальний ремонт злітно-посадкової смуги – 25,1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Будівництво огородження по периметру аеропорту –                          7,2 млн.грн.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1948098" y="-287462"/>
        <a:ext cx="1395788" cy="262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0.31824</cdr:x>
      <cdr:y>0.26797</cdr:y>
    </cdr:from>
    <cdr:to>
      <cdr:x>0.46079</cdr:x>
      <cdr:y>0.42492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2164295" y="990328"/>
          <a:ext cx="969462" cy="58004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t"/>
        <a:lstStyle xmlns:a="http://schemas.openxmlformats.org/drawingml/2006/main"/>
        <a:p xmlns:a="http://schemas.openxmlformats.org/drawingml/2006/main">
          <a:pPr marL="0" indent="0" algn="ctr"/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150,0%</a:t>
          </a:r>
        </a:p>
      </cdr:txBody>
    </cdr:sp>
  </cdr:relSizeAnchor>
  <cdr:relSizeAnchor xmlns:cdr="http://schemas.openxmlformats.org/drawingml/2006/chartDrawing">
    <cdr:from>
      <cdr:x>0.56381</cdr:x>
      <cdr:y>0.12948</cdr:y>
    </cdr:from>
    <cdr:to>
      <cdr:x>0.70589</cdr:x>
      <cdr:y>0.29639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3834389" y="478511"/>
          <a:ext cx="966265" cy="61686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t"/>
        <a:lstStyle xmlns:a="http://schemas.openxmlformats.org/drawingml/2006/main"/>
        <a:p xmlns:a="http://schemas.openxmlformats.org/drawingml/2006/main">
          <a:pPr marL="0" indent="0" algn="ctr"/>
          <a:r>
            <a:rPr lang="ru-RU" sz="18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128,4%</a:t>
          </a:r>
        </a:p>
      </cdr:txBody>
    </cdr:sp>
  </cdr:relSizeAnchor>
  <cdr:relSizeAnchor xmlns:cdr="http://schemas.openxmlformats.org/drawingml/2006/chartDrawing">
    <cdr:from>
      <cdr:x>0.02661</cdr:x>
      <cdr:y>0.00439</cdr:y>
    </cdr:from>
    <cdr:to>
      <cdr:x>0.97339</cdr:x>
      <cdr:y>0.08991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975" y="19049"/>
          <a:ext cx="643889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400" b="1" i="0" baseline="0" dirty="0" err="1">
              <a:latin typeface="Times New Roman" pitchFamily="18" charset="0"/>
              <a:ea typeface="+mn-ea"/>
              <a:cs typeface="Times New Roman" pitchFamily="18" charset="0"/>
            </a:rPr>
            <a:t>Динаміка</a:t>
          </a:r>
          <a:r>
            <a:rPr lang="ru-RU" sz="2400" b="1" i="0" baseline="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400" b="1" i="0" baseline="0" dirty="0" err="1">
              <a:latin typeface="Times New Roman" pitchFamily="18" charset="0"/>
              <a:ea typeface="+mn-ea"/>
              <a:cs typeface="Times New Roman" pitchFamily="18" charset="0"/>
            </a:rPr>
            <a:t>зростання</a:t>
          </a:r>
          <a:r>
            <a:rPr lang="ru-RU" sz="2400" b="1" i="0" baseline="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400" b="1" i="0" baseline="0" dirty="0" err="1" smtClean="0">
              <a:latin typeface="Times New Roman" pitchFamily="18" charset="0"/>
              <a:ea typeface="+mn-ea"/>
              <a:cs typeface="Times New Roman" pitchFamily="18" charset="0"/>
            </a:rPr>
            <a:t>надходжень</a:t>
          </a:r>
          <a:r>
            <a:rPr lang="ru-RU" sz="2400" b="1" i="0" baseline="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400" b="1" i="0" baseline="0" dirty="0">
              <a:latin typeface="Times New Roman" pitchFamily="18" charset="0"/>
              <a:ea typeface="+mn-ea"/>
              <a:cs typeface="Times New Roman" pitchFamily="18" charset="0"/>
            </a:rPr>
            <a:t>млн.грн.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0.44632</cdr:x>
      <cdr:y>0.10703</cdr:y>
    </cdr:from>
    <cdr:to>
      <cdr:x>0.91004</cdr:x>
      <cdr:y>0.24806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603390">
          <a:off x="2265536" y="601153"/>
          <a:ext cx="2353885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uk-UA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2038,9 </a:t>
          </a:r>
          <a:r>
            <a:rPr lang="uk-UA" sz="1800" b="1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млн.грн</a:t>
          </a:r>
          <a:r>
            <a:rPr lang="uk-UA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.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+37,3% до 2016 року</a:t>
          </a:r>
          <a:endParaRPr lang="ru-RU" sz="1800" b="1" dirty="0">
            <a:solidFill>
              <a:schemeClr val="accent2">
                <a:lumMod val="75000"/>
              </a:schemeClr>
            </a:solidFill>
            <a:latin typeface="Arial Narrow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0.39144</cdr:x>
      <cdr:y>0.15219</cdr:y>
    </cdr:from>
    <cdr:to>
      <cdr:x>0.86184</cdr:x>
      <cdr:y>0.30763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603390">
          <a:off x="1958779" y="775496"/>
          <a:ext cx="2353885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Verdana"/>
            </a:defRPr>
          </a:lvl1pPr>
          <a:lvl2pPr marL="457200" indent="0">
            <a:defRPr sz="1100">
              <a:solidFill>
                <a:srgbClr val="FFFFFF"/>
              </a:solidFill>
              <a:latin typeface="Verdana"/>
            </a:defRPr>
          </a:lvl2pPr>
          <a:lvl3pPr marL="914400" indent="0">
            <a:defRPr sz="1100">
              <a:solidFill>
                <a:srgbClr val="FFFFFF"/>
              </a:solidFill>
              <a:latin typeface="Verdana"/>
            </a:defRPr>
          </a:lvl3pPr>
          <a:lvl4pPr marL="1371600" indent="0">
            <a:defRPr sz="1100">
              <a:solidFill>
                <a:srgbClr val="FFFFFF"/>
              </a:solidFill>
              <a:latin typeface="Verdana"/>
            </a:defRPr>
          </a:lvl4pPr>
          <a:lvl5pPr marL="1828800" indent="0">
            <a:defRPr sz="1100">
              <a:solidFill>
                <a:srgbClr val="FFFFFF"/>
              </a:solidFill>
              <a:latin typeface="Verdana"/>
            </a:defRPr>
          </a:lvl5pPr>
          <a:lvl6pPr marL="2286000" indent="0">
            <a:defRPr sz="1100">
              <a:solidFill>
                <a:srgbClr val="FFFFFF"/>
              </a:solidFill>
              <a:latin typeface="Verdana"/>
            </a:defRPr>
          </a:lvl6pPr>
          <a:lvl7pPr marL="2743200" indent="0">
            <a:defRPr sz="1100">
              <a:solidFill>
                <a:srgbClr val="FFFFFF"/>
              </a:solidFill>
              <a:latin typeface="Verdana"/>
            </a:defRPr>
          </a:lvl7pPr>
          <a:lvl8pPr marL="3200400" indent="0">
            <a:defRPr sz="1100">
              <a:solidFill>
                <a:srgbClr val="FFFFFF"/>
              </a:solidFill>
              <a:latin typeface="Verdana"/>
            </a:defRPr>
          </a:lvl8pPr>
          <a:lvl9pPr marL="3657600" indent="0">
            <a:defRPr sz="1100">
              <a:solidFill>
                <a:srgbClr val="FFFFFF"/>
              </a:solidFill>
              <a:latin typeface="Verdana"/>
            </a:defRPr>
          </a:lvl9pPr>
        </a:lstStyle>
        <a:p xmlns:a="http://schemas.openxmlformats.org/drawingml/2006/main">
          <a:pPr algn="ctr"/>
          <a:r>
            <a:rPr lang="uk-UA" sz="1800" b="1" dirty="0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1260,2 </a:t>
          </a:r>
          <a:r>
            <a:rPr lang="uk-UA" sz="1800" b="1" dirty="0" err="1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млн.грн</a:t>
          </a:r>
          <a:r>
            <a:rPr lang="uk-UA" sz="1800" b="1" dirty="0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.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+34,2% до 2016 року</a:t>
          </a:r>
          <a:endParaRPr lang="ru-RU" sz="1800" b="1" dirty="0">
            <a:solidFill>
              <a:srgbClr val="EB984D">
                <a:lumMod val="75000"/>
              </a:srgbClr>
            </a:solidFill>
            <a:latin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0.25641</cdr:y>
    </cdr:from>
    <cdr:to>
      <cdr:x>0.40984</cdr:x>
      <cdr:y>0.37179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2808312" y="1440160"/>
          <a:ext cx="792088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23115D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0.56557</cdr:x>
      <cdr:y>0.48718</cdr:y>
    </cdr:from>
    <cdr:to>
      <cdr:x>0.65574</cdr:x>
      <cdr:y>0.60256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968552" y="2736304"/>
          <a:ext cx="792088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23115D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0.79508</cdr:x>
      <cdr:y>0.52564</cdr:y>
    </cdr:from>
    <cdr:to>
      <cdr:x>0.88525</cdr:x>
      <cdr:y>0.64103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6984776" y="2952328"/>
          <a:ext cx="792088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23115D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0.0837</cdr:x>
      <cdr:y>0.39937</cdr:y>
    </cdr:from>
    <cdr:to>
      <cdr:x>0.22104</cdr:x>
      <cdr:y>0.48254</cdr:y>
    </cdr:to>
    <cdr:sp macro="" textlink="">
      <cdr:nvSpPr>
        <cdr:cNvPr id="5" name="TextBox 4"/>
        <cdr:cNvSpPr txBox="1"/>
      </cdr:nvSpPr>
      <cdr:spPr>
        <a:xfrm xmlns:a="http://schemas.openxmlformats.org/drawingml/2006/main" rot="19253923">
          <a:off x="735311" y="2243123"/>
          <a:ext cx="1206484" cy="467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в 2,5 рази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0.28054</cdr:x>
      <cdr:y>0.23295</cdr:y>
    </cdr:from>
    <cdr:to>
      <cdr:x>0.41783</cdr:x>
      <cdr:y>0.31611</cdr:y>
    </cdr:to>
    <cdr:sp macro="" textlink="">
      <cdr:nvSpPr>
        <cdr:cNvPr id="6" name="TextBox 1"/>
        <cdr:cNvSpPr txBox="1"/>
      </cdr:nvSpPr>
      <cdr:spPr>
        <a:xfrm xmlns:a="http://schemas.openxmlformats.org/drawingml/2006/main" rot="19204513">
          <a:off x="2464527" y="1308370"/>
          <a:ext cx="1206121" cy="467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uk-UA" sz="2000" b="1" dirty="0" smtClean="0">
              <a:solidFill>
                <a:srgbClr val="1640B6">
                  <a:lumMod val="75000"/>
                </a:srgbClr>
              </a:solidFill>
              <a:latin typeface="Arial Narrow" pitchFamily="34" charset="0"/>
            </a:rPr>
            <a:t>в 5,9 рази</a:t>
          </a:r>
          <a:endParaRPr lang="ru-RU" sz="2000" b="1" dirty="0">
            <a:solidFill>
              <a:srgbClr val="1640B6">
                <a:lumMod val="75000"/>
              </a:srgbClr>
            </a:solidFill>
            <a:latin typeface="Arial Narrow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89" name="Image" r:id="rId3" imgW="7606349" imgH="6095238" progId="">
              <p:embed/>
            </p:oleObj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E8DF66AA-2EB4-495A-8D2C-584EB9FCB0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B84D-CB69-4CA8-93F9-55B2D80A2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AB4D-2DB2-4B0C-A159-237E1C272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89EC034-4651-4EC3-9CE8-489C71CD0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5A560-F68F-4B57-B519-ACBA9C035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C7F29-D45B-4625-90EA-1B58D319B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105-E52A-4F44-8D64-B932891A6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DC2A4-480F-4812-B272-12FD9D389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D59A-4EAF-4931-8097-70FCA208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67EE-2D59-4ACF-AF46-8E02D25C7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A93E-7CE3-470D-8654-586300894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DDC2-CAC8-42EA-BD9E-36D63BCB0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1040" name="Image" r:id="rId15" imgW="7390476" imgH="913963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9D8ED0B-FD82-4A0D-A9CC-1FA89BF209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052736"/>
            <a:ext cx="8352928" cy="3312368"/>
          </a:xfrm>
        </p:spPr>
        <p:txBody>
          <a:bodyPr/>
          <a:lstStyle/>
          <a:p>
            <a:r>
              <a:rPr lang="uk-UA" sz="5400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Звіт про виконання бюджету міста Запоріжжя за 2017 </a:t>
            </a:r>
            <a:r>
              <a:rPr lang="uk-UA" sz="54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рік</a:t>
            </a:r>
            <a:endParaRPr lang="en-US" sz="5400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581128"/>
            <a:ext cx="61722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 smtClean="0"/>
              <a:t>Департамент фінансової та бюджетної політики Запорізької міської ради</a:t>
            </a:r>
            <a:endParaRPr lang="en-US" sz="2000" dirty="0"/>
          </a:p>
        </p:txBody>
      </p:sp>
      <p:pic>
        <p:nvPicPr>
          <p:cNvPr id="2053" name="Picture 5" descr="Картинки по запросу герб міста Запоріжж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34756"/>
            <a:ext cx="1728192" cy="182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5000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30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Доходи </a:t>
            </a:r>
            <a:r>
              <a:rPr lang="ru-RU" sz="3000" kern="1200" dirty="0" err="1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спеціального</a:t>
            </a:r>
            <a:r>
              <a:rPr lang="ru-RU" sz="3000" kern="1200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фонду </a:t>
            </a:r>
            <a:r>
              <a:rPr lang="ru-RU" sz="30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бюджету </a:t>
            </a:r>
            <a:endParaRPr lang="ru-RU" sz="30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563562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Видатки бюджету міста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80112" y="2996952"/>
            <a:ext cx="3185864" cy="23762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11560" y="2924944"/>
            <a:ext cx="2817440" cy="21602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55576" y="3068960"/>
            <a:ext cx="2592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Загальний фонд – 6 771,8 млн.грн. </a:t>
            </a:r>
          </a:p>
          <a:p>
            <a:pPr eaLnBrk="0" hangingPunct="0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98,6% річного плану</a:t>
            </a:r>
            <a:endParaRPr lang="en-US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03848" y="285293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479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60032" y="28529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79712" y="836712"/>
            <a:ext cx="5040560" cy="206466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347864" y="1196752"/>
            <a:ext cx="223651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dirty="0" smtClean="0"/>
              <a:t>8 333,3</a:t>
            </a:r>
          </a:p>
          <a:p>
            <a:pPr algn="ctr" eaLnBrk="0" hangingPunct="0"/>
            <a:r>
              <a:rPr lang="uk-UA" sz="3600" b="1" dirty="0" smtClean="0"/>
              <a:t> млн.грн.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796136" y="3068960"/>
            <a:ext cx="27941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Спеціальний фонд – 1 561,5 млн.грн. 94,8% річних кошторисних призначень</a:t>
            </a:r>
            <a:endParaRPr lang="en-US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411760" y="5157192"/>
            <a:ext cx="3105472" cy="129614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>
            <a:off x="5364088" y="52292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5157192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видатки бюджету розвитку -1 237,6 млн.грн.</a:t>
            </a:r>
          </a:p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95,3% до плану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uk-UA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Структура видатків бюджету міста</a:t>
            </a:r>
            <a:endParaRPr lang="ru-RU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pic>
        <p:nvPicPr>
          <p:cNvPr id="5" name="图片 10" descr="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251520" y="836712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07504" y="692696"/>
          <a:ext cx="67504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7647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Структура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видаткової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частини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за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економічною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сутністю</a:t>
            </a:r>
            <a:endParaRPr lang="ru-RU" sz="28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5400000">
            <a:off x="6799885" y="1057099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+52,1%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2708920"/>
            <a:ext cx="3456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600" dirty="0" smtClean="0"/>
              <a:t>мінімальна ЗП  </a:t>
            </a:r>
            <a:r>
              <a:rPr lang="uk-UA" sz="2000" b="1" dirty="0" smtClean="0"/>
              <a:t>↑</a:t>
            </a:r>
            <a:r>
              <a:rPr lang="uk-UA" sz="1600" dirty="0" smtClean="0"/>
              <a:t> в 2 рази</a:t>
            </a:r>
          </a:p>
          <a:p>
            <a:pPr>
              <a:buFont typeface="Wingdings" pitchFamily="2" charset="2"/>
              <a:buChar char="q"/>
            </a:pPr>
            <a:endParaRPr lang="uk-UA" sz="500" dirty="0" smtClean="0"/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посадовий оклад І тарифного розряду </a:t>
            </a:r>
            <a:r>
              <a:rPr lang="uk-UA" sz="2000" b="1" dirty="0" smtClean="0"/>
              <a:t>↑</a:t>
            </a:r>
            <a:r>
              <a:rPr lang="uk-UA" sz="1600" dirty="0" smtClean="0"/>
              <a:t> на 19,9%</a:t>
            </a:r>
          </a:p>
          <a:p>
            <a:pPr>
              <a:buFont typeface="Wingdings" pitchFamily="2" charset="2"/>
              <a:buChar char="q"/>
            </a:pPr>
            <a:endParaRPr lang="uk-UA" sz="500" dirty="0" smtClean="0"/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підвищено тарифні розряди </a:t>
            </a:r>
            <a:r>
              <a:rPr lang="uk-UA" sz="1600" dirty="0" err="1" smtClean="0"/>
              <a:t>пед.працівників</a:t>
            </a:r>
            <a:r>
              <a:rPr lang="uk-UA" sz="1600" dirty="0" smtClean="0"/>
              <a:t> шкіл з 01.01.2017 та інших закладів – з 01.04.2017</a:t>
            </a:r>
          </a:p>
          <a:p>
            <a:pPr>
              <a:buFont typeface="Wingdings" pitchFamily="2" charset="2"/>
              <a:buChar char="q"/>
            </a:pPr>
            <a:endParaRPr lang="uk-UA" sz="800" dirty="0" smtClean="0"/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видатки на надання житлових субсидій </a:t>
            </a:r>
            <a:r>
              <a:rPr lang="uk-UA" sz="2000" b="1" dirty="0" smtClean="0"/>
              <a:t>↑</a:t>
            </a:r>
            <a:r>
              <a:rPr lang="uk-UA" sz="1600" b="1" dirty="0" smtClean="0"/>
              <a:t> </a:t>
            </a:r>
            <a:r>
              <a:rPr lang="uk-UA" sz="1600" dirty="0" smtClean="0"/>
              <a:t>більш ніж в 2 рази</a:t>
            </a:r>
          </a:p>
          <a:p>
            <a:r>
              <a:rPr lang="uk-UA" sz="1600" dirty="0" smtClean="0"/>
              <a:t>- кількість домогосподарств</a:t>
            </a:r>
            <a:r>
              <a:rPr lang="uk-UA" sz="1600" b="1" dirty="0" smtClean="0"/>
              <a:t> </a:t>
            </a:r>
            <a:r>
              <a:rPr lang="uk-UA" sz="2000" b="1" dirty="0" smtClean="0"/>
              <a:t>↑</a:t>
            </a:r>
            <a:r>
              <a:rPr lang="uk-UA" sz="1600" dirty="0" smtClean="0"/>
              <a:t> на 18,2%</a:t>
            </a:r>
          </a:p>
          <a:p>
            <a:r>
              <a:rPr lang="uk-UA" sz="1600" dirty="0" smtClean="0"/>
              <a:t>- середній розмір субсидії на одне домогосподарство </a:t>
            </a:r>
            <a:r>
              <a:rPr lang="uk-UA" sz="2000" b="1" dirty="0" smtClean="0"/>
              <a:t>↑</a:t>
            </a:r>
            <a:r>
              <a:rPr lang="uk-UA" sz="1600" b="1" dirty="0" smtClean="0"/>
              <a:t> </a:t>
            </a:r>
            <a:r>
              <a:rPr lang="uk-UA" sz="1600" dirty="0" smtClean="0"/>
              <a:t>на 25%</a:t>
            </a:r>
            <a:endParaRPr lang="ru-RU" sz="1600" dirty="0"/>
          </a:p>
        </p:txBody>
      </p:sp>
      <p:sp>
        <p:nvSpPr>
          <p:cNvPr id="13" name="Выгнутая вверх стрелка 12"/>
          <p:cNvSpPr/>
          <p:nvPr/>
        </p:nvSpPr>
        <p:spPr>
          <a:xfrm rot="5400000">
            <a:off x="5863781" y="1777179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5400000">
            <a:off x="4927677" y="2497259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5400000">
            <a:off x="4207597" y="3289347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400000">
            <a:off x="3703541" y="4009427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7008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+51,8%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24208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+29,8%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321297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+29,3%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39330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+42,4%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36296" y="1484784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Захищені статті 64,3% </a:t>
            </a:r>
          </a:p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(5358,2 млн.грн.)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Видатки бюджету розвитку</a:t>
            </a:r>
            <a:endParaRPr lang="ru-RU" sz="3600" kern="1200" dirty="0" smtClean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700808"/>
          <a:ext cx="864096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76470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1 237,6 млн.грн.</a:t>
            </a:r>
          </a:p>
          <a:p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95,3% до плану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rot="17033670" flipH="1">
            <a:off x="5469401" y="701385"/>
            <a:ext cx="701425" cy="106274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400"/>
          </a:p>
        </p:txBody>
      </p:sp>
      <p:sp>
        <p:nvSpPr>
          <p:cNvPr id="9" name="TextBox 8"/>
          <p:cNvSpPr txBox="1"/>
          <p:nvPr/>
        </p:nvSpPr>
        <p:spPr>
          <a:xfrm>
            <a:off x="4644008" y="1412776"/>
            <a:ext cx="80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2016 р.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764704"/>
            <a:ext cx="80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2017 р.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8367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 Narrow" pitchFamily="34" charset="0"/>
              </a:rPr>
              <a:t>+ 294,4 млн.грн. (31,2%)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7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ОСВІТА</a:t>
            </a:r>
            <a:endParaRPr lang="ru-RU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48600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860032" y="692696"/>
            <a:ext cx="4176464" cy="5976664"/>
          </a:xfrm>
          <a:prstGeom prst="roundRect">
            <a:avLst/>
          </a:prstGeom>
          <a:solidFill>
            <a:srgbClr val="BEE7F8"/>
          </a:solidFill>
          <a:ln>
            <a:solidFill>
              <a:srgbClr val="8BC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gray">
          <a:xfrm>
            <a:off x="5111552" y="733246"/>
            <a:ext cx="392494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400" b="1" dirty="0" smtClean="0">
                <a:latin typeface="Arial Narrow" pitchFamily="34" charset="0"/>
                <a:cs typeface="Times New Roman" pitchFamily="18" charset="0"/>
              </a:rPr>
              <a:t>Дошкільні заклади: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відкрито додатково 29 груп на понад 520 місць, чергу зменшено більш ніж у  2 рази;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завершено термодернізацію ДНЗ №126 та реконструкцію ДНЗ №186;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проведено капітальні ремонти в 16-ти закладах,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поточні ремонти в 31-закладі, в 76-ти садках замінено 868 вікон;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встановлено 71 тіньовий навіс для 32-х закладів;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придбано 2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61 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од.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побутової та комп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ютерної техніки.</a:t>
            </a:r>
          </a:p>
          <a:p>
            <a:pPr eaLnBrk="0" hangingPunct="0"/>
            <a:r>
              <a:rPr lang="uk-UA" sz="1400" b="1" dirty="0" smtClean="0">
                <a:latin typeface="Arial Narrow" pitchFamily="34" charset="0"/>
                <a:cs typeface="Times New Roman" pitchFamily="18" charset="0"/>
              </a:rPr>
              <a:t>Загальноосвітні навчальні заклади: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збільшено кількість класів на 46 од. (1421 дітей),            груп продовженого дня – на 3 од. (63 дитини);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Arial Narrow" pitchFamily="34" charset="0"/>
                <a:cs typeface="Times New Roman" pitchFamily="18" charset="0"/>
              </a:rPr>
              <a:t>збережено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Arial Narrow" pitchFamily="34" charset="0"/>
                <a:cs typeface="Times New Roman" pitchFamily="18" charset="0"/>
              </a:rPr>
              <a:t>харчування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учнів 1-4 класів (понад 25 тис.чол.);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проведено капітальні ремонти в 31-му закладі,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поточні ремонти в 49-ти закладах, в 91-ї школі замінено 1126 вікон;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проведено реконструкцію 7-ми комплексних спорт. майданчиків, тривали роботи з термомодернізації школи № 101 та реконструкції ліцею "</a:t>
            </a:r>
            <a:r>
              <a:rPr lang="uk-UA" sz="1400" dirty="0" err="1" smtClean="0">
                <a:latin typeface="Arial Narrow" pitchFamily="34" charset="0"/>
                <a:cs typeface="Times New Roman" pitchFamily="18" charset="0"/>
              </a:rPr>
              <a:t>Перспектива”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придбано 11 комп’ютерних класів, 24 кабінети фізики та хімії, 2 кабінета математики, облаштовано 8 медіатек для дітей з особливими потребами.</a:t>
            </a:r>
          </a:p>
          <a:p>
            <a:pPr eaLnBrk="0" hangingPunct="0"/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В закладах </a:t>
            </a:r>
            <a:r>
              <a:rPr lang="uk-UA" sz="1400" b="1" dirty="0" smtClean="0">
                <a:latin typeface="Arial Narrow" pitchFamily="34" charset="0"/>
                <a:cs typeface="Times New Roman" pitchFamily="18" charset="0"/>
              </a:rPr>
              <a:t>професійно-технічної освіти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забезпечено виплату стипендій 6017 учням (в т.ч. 773 учням пільгових категорій).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Охорона здоров</a:t>
            </a:r>
            <a:r>
              <a:rPr lang="en-US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’</a:t>
            </a:r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я</a:t>
            </a:r>
            <a:endParaRPr lang="ru-RU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5004048" cy="509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644008" y="692696"/>
            <a:ext cx="4392488" cy="6048672"/>
          </a:xfrm>
          <a:prstGeom prst="roundRect">
            <a:avLst/>
          </a:prstGeom>
          <a:solidFill>
            <a:srgbClr val="BEE7F8"/>
          </a:solidFill>
          <a:ln>
            <a:solidFill>
              <a:srgbClr val="8BC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uk-UA" sz="13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Центри первинної медико-санітарної допомоги: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забезпечено виробами медичного призначення 581 особу з інвалідністю та інших;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здійснювались реконструкція 7-ми об’єктів та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термомодернізаціїя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будівель 2-х закладів;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проводились капітальні  ремонти в 6-ти центрах, в т. ч. у 4-х центрах проведено заміну 451 вікна, ліфту в ЦПМСД №2;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придбано 58од. електрокардіографів, 15од. комп’ютерної техніки та інше обладнання;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за програмою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“Доступні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ліки" забезпечено пільговими рецептами більш як 140 тис. хворих на серцево-судинні захворювання, бронхіальну астму і цукровий діабет II типу.</a:t>
            </a:r>
            <a:endParaRPr lang="uk-UA" sz="13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        </a:t>
            </a: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Лікарні: </a:t>
            </a:r>
            <a:endParaRPr lang="uk-UA" sz="13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проводились роботи по реконструкції  6-ти лікарень, завершено роботи у відділенні очної травми, приймальному відділенні  клінічної лікарні №3 та міському центрі неврології та діалізу.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проводились капітальні ремонти  в 20-ти закладах,                       в т. ч. проведено заміну 928 вікон в  11-ти закладах та шести ліфтів у   4-х лікарнях;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придбано 5од. рентгенодіагностичного обладнання,                       31 апарат ШВЛ, 3 од. гастроскопічного обладнання, 2 системи УЗД, 4 бронхофіброскопи, офтальмологічне обладнання та інше;</a:t>
            </a:r>
          </a:p>
          <a:p>
            <a:pPr algn="just" eaLnBrk="0" hangingPunct="0"/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           Пологові будинки: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придбано 15 апаратів ШВЛ, 2 системи УЗД, систему комп'ютерної радіографії для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мамографії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та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інш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проведено заміну 3-х ліфтів в пол.будинках №3,4.</a:t>
            </a:r>
            <a:endParaRPr lang="ru-RU" sz="13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92696"/>
            <a:ext cx="8064896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 видатків - 155,9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або 98,6% плану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1"/>
            <a:ext cx="8143875" cy="476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Культура </a:t>
            </a:r>
            <a:r>
              <a:rPr lang="uk-UA" sz="36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і </a:t>
            </a:r>
            <a:r>
              <a:rPr lang="uk-UA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мистецтво</a:t>
            </a:r>
            <a:endParaRPr lang="uk-UA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9644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 bwMode="auto">
          <a:xfrm rot="10800000" flipV="1">
            <a:off x="5940153" y="1052736"/>
            <a:ext cx="2880320" cy="5446955"/>
          </a:xfrm>
          <a:prstGeom prst="flowChartAlternateProcess">
            <a:avLst/>
          </a:prstGeom>
          <a:solidFill>
            <a:srgbClr val="CCE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придбання обладнання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4</a:t>
            </a:r>
            <a:r>
              <a:rPr lang="uk-UA" sz="1400" b="1" i="1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,3 млн.грн.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i="1" u="sng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капітальні ремонти – 4,1 млн.грн.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(8 закладів, завершені ремонти 2-х філій бібліотек, 2-х музичних шкіл)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i="1" u="sng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проектування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0,8 млн.грн. (реконструкції філії бібліотеки, палацу культури </a:t>
            </a:r>
            <a:r>
              <a:rPr lang="uk-UA" sz="14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“Орбіта”</a:t>
            </a: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, культурного об'єкту  та будівництва музичної школи в </a:t>
            </a:r>
            <a:r>
              <a:rPr lang="uk-UA" sz="14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Бородинському</a:t>
            </a: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                </a:t>
            </a:r>
            <a:r>
              <a:rPr lang="uk-UA" sz="14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мкр-ні</a:t>
            </a: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67944" y="1196752"/>
            <a:ext cx="16561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2">
                    <a:lumMod val="50000"/>
                  </a:schemeClr>
                </a:solidFill>
              </a:rPr>
              <a:t>163 вистави, 15707 глядачів 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67944" y="1844824"/>
            <a:ext cx="16561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659 тисяч відвідувань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67944" y="3645024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6017 учнів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67944" y="2564904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1320 заходів, 460,9 тисяч відвідувачів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67944" y="4725144"/>
            <a:ext cx="1800200" cy="87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2 заклади, 13 заходів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7944" y="5661248"/>
            <a:ext cx="1800200" cy="736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4 об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1600" dirty="0" err="1" smtClean="0">
                <a:solidFill>
                  <a:schemeClr val="tx2">
                    <a:lumMod val="50000"/>
                  </a:schemeClr>
                </a:solidFill>
              </a:rPr>
              <a:t>єкти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331640" y="2350080"/>
            <a:ext cx="1080120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555776" y="2348880"/>
            <a:ext cx="1008112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6228184" y="2276284"/>
            <a:ext cx="923330" cy="421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lvl="0"/>
            <a:r>
              <a:rPr lang="uk-UA" sz="1600" b="1" dirty="0" smtClean="0"/>
              <a:t>Функціонування  Запорізького міського територіального центру соціального обслуговування</a:t>
            </a:r>
            <a:endParaRPr lang="ru-RU" sz="1600" dirty="0" smtClean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7308304" y="2348880"/>
            <a:ext cx="792088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4716016" y="2276872"/>
            <a:ext cx="13234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lvl="0"/>
            <a:r>
              <a:rPr lang="uk-UA" sz="1600" b="1" dirty="0" smtClean="0"/>
              <a:t>Міські заходи на соціальний захист населення </a:t>
            </a:r>
            <a:r>
              <a:rPr lang="uk-UA" sz="1400" b="1" dirty="0" smtClean="0"/>
              <a:t>(</a:t>
            </a:r>
            <a:r>
              <a:rPr lang="uk-UA" sz="1400" dirty="0" smtClean="0"/>
              <a:t>різного виду допомогу (передбачено 31 цільова виплата) отримали понад 27 тисяч осіб, реалізовувались заходи міської програми «З теплом до людей», тощо)</a:t>
            </a:r>
            <a:endParaRPr lang="ru-RU" sz="1400" dirty="0" smtClean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46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Соціальний захист та соціальне забезпечення</a:t>
            </a:r>
            <a:endParaRPr lang="en-US" sz="2800" dirty="0"/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4716016" y="2348880"/>
            <a:ext cx="1368152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8220670" y="2276872"/>
            <a:ext cx="92333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lvl="0"/>
            <a:r>
              <a:rPr lang="uk-UA" sz="1600" b="1" dirty="0" smtClean="0"/>
              <a:t>Інші </a:t>
            </a:r>
            <a:r>
              <a:rPr lang="uk-UA" sz="1600" dirty="0" smtClean="0"/>
              <a:t>(компенсаційні виплати фізичним особам, </a:t>
            </a:r>
            <a:r>
              <a:rPr lang="uk-UA" sz="1600" dirty="0" err="1" smtClean="0"/>
              <a:t>фін.підтримка</a:t>
            </a:r>
            <a:r>
              <a:rPr lang="uk-UA" sz="1600" dirty="0" smtClean="0"/>
              <a:t> громадських організацій тощо)</a:t>
            </a:r>
            <a:endParaRPr lang="ru-RU" sz="16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323528" y="1340768"/>
            <a:ext cx="8496944" cy="864096"/>
            <a:chOff x="251520" y="1196752"/>
            <a:chExt cx="9793088" cy="936625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51520" y="1196752"/>
              <a:ext cx="4608512" cy="936625"/>
              <a:chOff x="624" y="1152"/>
              <a:chExt cx="4080" cy="720"/>
            </a:xfrm>
          </p:grpSpPr>
          <p:sp>
            <p:nvSpPr>
              <p:cNvPr id="81928" name="Rectangle 8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81930" name="Oval 10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1" name="Rectangle 11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2" name="Oval 12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3" name="Oval 13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1934" name="Rectangle 14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81936" name="Oval 16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7" name="Rectangle 17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8" name="Oval 18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9" name="Oval 19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1940" name="Rectangle 20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600" y="1296"/>
                <a:ext cx="816" cy="96"/>
                <a:chOff x="2003" y="3439"/>
                <a:chExt cx="468" cy="244"/>
              </a:xfrm>
            </p:grpSpPr>
            <p:sp>
              <p:nvSpPr>
                <p:cNvPr id="81942" name="Oval 22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43" name="Rectangle 23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44" name="Oval 24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45" name="Oval 25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1946" name="Rectangle 26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62" name="Rectangle 23"/>
            <p:cNvSpPr>
              <a:spLocks noChangeArrowheads="1"/>
            </p:cNvSpPr>
            <p:nvPr/>
          </p:nvSpPr>
          <p:spPr bwMode="gray">
            <a:xfrm>
              <a:off x="4932040" y="1412776"/>
              <a:ext cx="764146" cy="12385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7"/>
            <p:cNvGrpSpPr>
              <a:grpSpLocks/>
            </p:cNvGrpSpPr>
            <p:nvPr/>
          </p:nvGrpSpPr>
          <p:grpSpPr bwMode="auto">
            <a:xfrm>
              <a:off x="5436096" y="1196752"/>
              <a:ext cx="4608512" cy="936625"/>
              <a:chOff x="624" y="1152"/>
              <a:chExt cx="4080" cy="720"/>
            </a:xfrm>
          </p:grpSpPr>
          <p:sp>
            <p:nvSpPr>
              <p:cNvPr id="43" name="Rectangle 8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4" name="Group 9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58" name="Oval 10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Rectangle 11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12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Oval 13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5" name="Rectangle 14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6" name="Group 15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54" name="Oval 16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Rectangle 17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Oval 18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Oval 19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7" name="Rectangle 20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8" name="Group 21"/>
              <p:cNvGrpSpPr>
                <a:grpSpLocks/>
              </p:cNvGrpSpPr>
              <p:nvPr/>
            </p:nvGrpSpPr>
            <p:grpSpPr bwMode="auto">
              <a:xfrm>
                <a:off x="3600" y="1296"/>
                <a:ext cx="816" cy="96"/>
                <a:chOff x="2003" y="3439"/>
                <a:chExt cx="468" cy="244"/>
              </a:xfrm>
            </p:grpSpPr>
            <p:sp>
              <p:nvSpPr>
                <p:cNvPr id="50" name="Oval 22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Rectangle 23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Oval 24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Oval 25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9" name="Rectangle 26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6228184" y="2348880"/>
            <a:ext cx="936104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3707904" y="2348880"/>
            <a:ext cx="864096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308304" y="2276562"/>
            <a:ext cx="646331" cy="423015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uk-UA" sz="1600" b="1" dirty="0" smtClean="0"/>
              <a:t>Оздоровлення дітей в літній період </a:t>
            </a:r>
            <a:r>
              <a:rPr lang="uk-UA" sz="1400" dirty="0" smtClean="0"/>
              <a:t>(оздоровлено 1934 дитини)</a:t>
            </a:r>
            <a:endParaRPr lang="ru-RU" sz="1400" dirty="0" smtClean="0"/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107504" y="2348880"/>
            <a:ext cx="1080120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707904" y="2276872"/>
            <a:ext cx="830997" cy="4248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uk-UA" sz="1400" b="1" dirty="0" smtClean="0"/>
              <a:t>Компенсація пільгового проїзду окремих категорій громадян всіма видами транспорту та інші передбачені законодавством пільги  </a:t>
            </a:r>
            <a:endParaRPr lang="ru-RU" sz="1400" dirty="0"/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8207897" y="2348880"/>
            <a:ext cx="828600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 rot="3354362">
            <a:off x="3619825" y="144269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bg1"/>
                </a:solidFill>
              </a:rPr>
              <a:t>109,9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3364257">
            <a:off x="4771311" y="151488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67,4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3354362">
            <a:off x="5852074" y="144269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35,9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3354362">
            <a:off x="7004202" y="1514703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bg1"/>
                </a:solidFill>
              </a:rPr>
              <a:t>10,6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3354362">
            <a:off x="8084320" y="144269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14,5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92280" y="404664"/>
            <a:ext cx="205172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2113,0 млн.грн.</a:t>
            </a:r>
            <a:endParaRPr lang="ru-R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2347680"/>
            <a:ext cx="1261884" cy="4177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1400" b="1" dirty="0" smtClean="0"/>
              <a:t>Надання пільг та житлових субсидій на оплату житлово-комунальних послуг </a:t>
            </a:r>
            <a:r>
              <a:rPr lang="uk-UA" sz="1400" dirty="0" smtClean="0"/>
              <a:t>(</a:t>
            </a:r>
            <a:r>
              <a:rPr lang="uk-UA" sz="1400" dirty="0" smtClean="0">
                <a:solidFill>
                  <a:schemeClr val="accent5">
                    <a:lumMod val="10000"/>
                  </a:schemeClr>
                </a:solidFill>
              </a:rPr>
              <a:t>553 тис. виплат, кількість одержувачів щомісячної допомоги при народженні дитини - 22 </a:t>
            </a:r>
            <a:r>
              <a:rPr lang="uk-UA" sz="1400" dirty="0" err="1" smtClean="0">
                <a:solidFill>
                  <a:schemeClr val="accent5">
                    <a:lumMod val="10000"/>
                  </a:schemeClr>
                </a:solidFill>
              </a:rPr>
              <a:t>тис.осіб</a:t>
            </a:r>
            <a:r>
              <a:rPr lang="uk-UA" sz="1400" b="1" dirty="0" smtClean="0"/>
              <a:t>)</a:t>
            </a:r>
            <a:endParaRPr lang="ru-RU" sz="1400" b="1" dirty="0" smtClean="0"/>
          </a:p>
        </p:txBody>
      </p:sp>
      <p:sp>
        <p:nvSpPr>
          <p:cNvPr id="71" name="TextBox 70"/>
          <p:cNvSpPr txBox="1"/>
          <p:nvPr/>
        </p:nvSpPr>
        <p:spPr>
          <a:xfrm rot="3354362">
            <a:off x="279744" y="1607255"/>
            <a:ext cx="978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bg1"/>
                </a:solidFill>
              </a:rPr>
              <a:t>1169,0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31640" y="2348880"/>
            <a:ext cx="1046440" cy="4177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 smtClean="0"/>
              <a:t>Надання державних </a:t>
            </a:r>
            <a:r>
              <a:rPr lang="uk-UA" sz="1400" b="1" dirty="0" err="1" smtClean="0"/>
              <a:t>допомог</a:t>
            </a:r>
            <a:r>
              <a:rPr lang="uk-UA" sz="1400" b="1" dirty="0" smtClean="0"/>
              <a:t> сім'ям з дітьми, дітям інвалідам тощо </a:t>
            </a:r>
            <a:r>
              <a:rPr lang="uk-UA" sz="1400" dirty="0" smtClean="0"/>
              <a:t>(</a:t>
            </a:r>
            <a:r>
              <a:rPr lang="uk-UA" sz="1400" dirty="0" smtClean="0">
                <a:solidFill>
                  <a:schemeClr val="accent5">
                    <a:lumMod val="10000"/>
                  </a:schemeClr>
                </a:solidFill>
              </a:rPr>
              <a:t>553 тис. виплат, кількість одержувачів щомісячної допомоги при народженні дитини - 22 </a:t>
            </a:r>
            <a:r>
              <a:rPr lang="uk-UA" sz="1400" dirty="0" err="1" smtClean="0">
                <a:solidFill>
                  <a:schemeClr val="accent5">
                    <a:lumMod val="10000"/>
                  </a:schemeClr>
                </a:solidFill>
              </a:rPr>
              <a:t>тис.осіб</a:t>
            </a:r>
            <a:r>
              <a:rPr lang="uk-UA" sz="1400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uk-UA" sz="1400" b="1" dirty="0" smtClean="0"/>
              <a:t> </a:t>
            </a:r>
            <a:endParaRPr lang="ru-RU" sz="1400" b="1" dirty="0" smtClean="0"/>
          </a:p>
        </p:txBody>
      </p:sp>
      <p:sp>
        <p:nvSpPr>
          <p:cNvPr id="75" name="TextBox 74"/>
          <p:cNvSpPr txBox="1"/>
          <p:nvPr/>
        </p:nvSpPr>
        <p:spPr>
          <a:xfrm rot="3354362">
            <a:off x="1284729" y="1500812"/>
            <a:ext cx="9384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703,8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55776" y="2348880"/>
            <a:ext cx="1046440" cy="41764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uk-UA" sz="1400" b="1" dirty="0" smtClean="0"/>
              <a:t>Грошова компенсація на будівництво (придбання) житла для сімей загиблих </a:t>
            </a:r>
          </a:p>
          <a:p>
            <a:pPr algn="ctr" eaLnBrk="0" hangingPunct="0">
              <a:spcAft>
                <a:spcPts val="0"/>
              </a:spcAft>
            </a:pPr>
            <a:r>
              <a:rPr lang="uk-UA" sz="1400" b="1" dirty="0" smtClean="0"/>
              <a:t>військовослужбовців в АТО та інвалідів І-ІІ групи АТО </a:t>
            </a:r>
            <a:r>
              <a:rPr lang="uk-UA" sz="1400" dirty="0" smtClean="0"/>
              <a:t>(2 сім'ї)</a:t>
            </a:r>
            <a:endParaRPr lang="ru-RU" sz="1400" dirty="0" smtClean="0"/>
          </a:p>
        </p:txBody>
      </p:sp>
      <p:sp>
        <p:nvSpPr>
          <p:cNvPr id="88" name="TextBox 87"/>
          <p:cNvSpPr txBox="1"/>
          <p:nvPr/>
        </p:nvSpPr>
        <p:spPr>
          <a:xfrm rot="3354362">
            <a:off x="2436858" y="1500812"/>
            <a:ext cx="9384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1,9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 rot="5400000">
            <a:off x="1727684" y="-531440"/>
            <a:ext cx="216024" cy="331236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Левая фигурная скобка 89"/>
          <p:cNvSpPr/>
          <p:nvPr/>
        </p:nvSpPr>
        <p:spPr>
          <a:xfrm rot="5400000">
            <a:off x="6192180" y="-1431540"/>
            <a:ext cx="288032" cy="511256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79512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Субвенції ДБ – 1874,7млн.грн.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51920" y="6926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Власні доходи бюджету міста – 238,3млн.грн.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"/>
            <a:ext cx="885698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Видатки на житлово-комунальне господарство  </a:t>
            </a:r>
            <a:endParaRPr lang="ru-RU" sz="28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1960" y="692696"/>
            <a:ext cx="4824536" cy="576064"/>
          </a:xfrm>
          <a:prstGeom prst="roundRect">
            <a:avLst/>
          </a:prstGeom>
          <a:solidFill>
            <a:schemeClr val="accent5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1 745,1 млн. грн.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(+26,6% до 2016 року)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3213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692695"/>
          </a:xfrm>
        </p:spPr>
        <p:txBody>
          <a:bodyPr/>
          <a:lstStyle/>
          <a:p>
            <a:r>
              <a:rPr lang="uk-UA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Соціально-економічний розвиток</a:t>
            </a:r>
            <a:endParaRPr lang="en-US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30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1"/>
          <a:ext cx="8712968" cy="53425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80566"/>
                <a:gridCol w="3075165"/>
                <a:gridCol w="1757237"/>
              </a:tblGrid>
              <a:tr h="1030827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 реалізації промислової продукції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рік)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138 827,0 млн.грн.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132,7%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06595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Середньомісячна заробітна плата штатних працівників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</a:t>
                      </a:r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рік)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7 211,73 </a:t>
                      </a:r>
                      <a:r>
                        <a:rPr lang="uk-UA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134,0%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2527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оплати праці штатних працівників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</a:t>
                      </a:r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рік)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18 993,5 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млн.грн.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132,1%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10611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Роздрібний товарообіг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9 місяців 2017 року)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11 823,3 </a:t>
                      </a:r>
                      <a:r>
                        <a:rPr lang="uk-UA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104,3%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04248" y="836712"/>
            <a:ext cx="2232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% до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99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uk-UA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Капітальний ремонт житлового фонду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/>
            </a:r>
            <a:b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</a:br>
            <a:endParaRPr lang="en-US" sz="28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52" name="Диаграмма 51"/>
          <p:cNvGraphicFramePr/>
          <p:nvPr/>
        </p:nvGraphicFramePr>
        <p:xfrm>
          <a:off x="107504" y="836712"/>
          <a:ext cx="88569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107504" y="3861048"/>
          <a:ext cx="8928992" cy="2838448"/>
        </p:xfrm>
        <a:graphic>
          <a:graphicData uri="http://schemas.openxmlformats.org/drawingml/2006/table">
            <a:tbl>
              <a:tblPr/>
              <a:tblGrid>
                <a:gridCol w="3099320"/>
                <a:gridCol w="5829672"/>
              </a:tblGrid>
              <a:tr h="4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Вибірковий капітальний ремонт житлових будинків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вибірковий</a:t>
                      </a:r>
                      <a:r>
                        <a:rPr lang="uk-UA" sz="11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капітальний ремонт 265 житлових будинків, на 110-ти будинках роботи виконано в повному обсязі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317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покрівель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201,5 тис.м</a:t>
                      </a:r>
                      <a:r>
                        <a:rPr lang="uk-UA" sz="105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шиферної та м’якої покрівель на 236 будинках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мереж тепло- водопостачання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заміну 122,2 тис.м/п інженерних мереж водо-теплопостачання у 140 будинках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49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ліфтів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малий капітальний ремонт 197 ліфтів у 100 житлових будинках, капітальний ремонт 125 ліфтів, експертне обстеження 585 ліфтів 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 будинків ОСББ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капітальний ремонт покрівлі, інженерних мереж та ліфтів у 73 будинках ОСББ, із яких 26 завершено в повному обсязі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626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Інші види робіт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заміну підвищувальних насосів у 57 будинках, частковий капітальний ремонт 3-х гуртожитків та 3-х квартир, моніторинг за деформаціями в 64 житлових будинках по усуненню їх наднормативних кренів та ін.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788024" y="35010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у 2017 році виконано: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79512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6632"/>
            <a:ext cx="9144000" cy="5321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Утримання та розвиток транспортної інфраструктури </a:t>
            </a:r>
            <a:endParaRPr lang="ru-RU" sz="28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8367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цілому Фінансування напрямку збільшено в 2,5 рази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484784"/>
            <a:ext cx="20162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450,8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млн.грн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59632" y="335699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19204513">
            <a:off x="4797333" y="3617573"/>
            <a:ext cx="1206121" cy="467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1640B6">
                    <a:lumMod val="75000"/>
                  </a:srgbClr>
                </a:solidFill>
                <a:latin typeface="Arial Narrow" pitchFamily="34" charset="0"/>
              </a:rPr>
              <a:t>в 2,4 рази</a:t>
            </a:r>
            <a:endParaRPr lang="ru-RU" sz="2000" b="1" dirty="0">
              <a:solidFill>
                <a:srgbClr val="1640B6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 rot="19204513">
            <a:off x="6905205" y="3815659"/>
            <a:ext cx="1206121" cy="4059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solidFill>
                  <a:srgbClr val="1640B6">
                    <a:lumMod val="75000"/>
                  </a:srgbClr>
                </a:solidFill>
                <a:latin typeface="Arial Narrow" pitchFamily="34" charset="0"/>
              </a:rPr>
              <a:t>в 10 разів</a:t>
            </a:r>
            <a:endParaRPr lang="ru-RU" sz="1600" b="1" dirty="0">
              <a:solidFill>
                <a:srgbClr val="1640B6">
                  <a:lumMod val="75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79512" y="3717032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Arial Narrow" pitchFamily="34" charset="0"/>
              </a:rPr>
              <a:t>Проведено: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ліквідацію 12,755 тис. тон стихійних звалищ, збирання безпечних відходів на площі 1 027,133 тис.кв.м , захоронення 87,284 тис.т безпечних відходів;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впровадження 5-ти ступеневої схеми управління зовнішнім освітленням;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нанесення дорожньої розмітки на площі  22,431 тис.кв.м.;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ліквідацію карантинних рослин на площі 468,754 тис.кв.м;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поточний ремонт 27 од. засобів регулювання дорожнього руху</a:t>
            </a:r>
          </a:p>
          <a:p>
            <a:r>
              <a:rPr lang="uk-UA" sz="1400" b="1" dirty="0" smtClean="0">
                <a:latin typeface="Arial Narrow" pitchFamily="34" charset="0"/>
              </a:rPr>
              <a:t>Забезпечено: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освітлення міста (13 639,916 тис. кВт/год.);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енергопостачання засобів регулювання дорожнього руху (560,286 тис. кВт/год.);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енергопостачання, водопостачання та водовідведення пляжів,фонтанів, громадських вбиралень; 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утримання 41,2 га парків, 12,6 га міських пляжів, 9 міських кладовищ (280 га) та 24,245 одиниць світлоточок;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обслуговування 14 громадських вбиралень  та 118 мобільних туалетних кабін тощо. </a:t>
            </a:r>
          </a:p>
        </p:txBody>
      </p:sp>
      <p:sp>
        <p:nvSpPr>
          <p:cNvPr id="102421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0813"/>
            <a:ext cx="8229600" cy="469875"/>
          </a:xfrm>
          <a:noFill/>
          <a:ln/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Благоустрій міста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755576" y="764704"/>
          <a:ext cx="82809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 rot="19667413">
            <a:off x="-15959" y="934790"/>
            <a:ext cx="244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180,8 млн.грн.</a:t>
            </a:r>
          </a:p>
          <a:p>
            <a:pPr algn="ctr"/>
            <a:r>
              <a:rPr lang="uk-UA" dirty="0" smtClean="0"/>
              <a:t>+5,5% до 2016 року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469875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Транспорт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6136" y="8367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КП </a:t>
            </a:r>
            <a:r>
              <a:rPr lang="ru-RU" b="1" dirty="0" smtClean="0"/>
              <a:t>«М</a:t>
            </a:r>
            <a:r>
              <a:rPr lang="uk-UA" b="1" dirty="0" smtClean="0"/>
              <a:t>ІЖНАРОДНИЙ АЕРОПОРТ ЗАПОРІЖЖЯ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92696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ЗКП </a:t>
            </a:r>
            <a:r>
              <a:rPr lang="uk-UA" b="1" dirty="0" err="1" smtClean="0"/>
              <a:t>МЕ</a:t>
            </a:r>
            <a:r>
              <a:rPr lang="uk-UA" b="1" dirty="0" smtClean="0"/>
              <a:t> </a:t>
            </a:r>
            <a:r>
              <a:rPr lang="ru-RU" b="1" dirty="0" smtClean="0"/>
              <a:t>«ЗАПОРІЖЕЛЕКТРОТРАНС»</a:t>
            </a:r>
            <a:endParaRPr lang="ru-RU" b="1" dirty="0"/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gray">
          <a:xfrm>
            <a:off x="6228184" y="4797152"/>
            <a:ext cx="27363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000" b="1" dirty="0" smtClean="0">
                <a:solidFill>
                  <a:schemeClr val="bg1"/>
                </a:solidFill>
              </a:rPr>
              <a:t>Облаштування 15-ти тягових </a:t>
            </a:r>
          </a:p>
          <a:p>
            <a:pPr algn="ctr" eaLnBrk="0" hangingPunct="0"/>
            <a:r>
              <a:rPr lang="uk-UA" sz="1000" b="1" dirty="0" smtClean="0">
                <a:solidFill>
                  <a:schemeClr val="bg1"/>
                </a:solidFill>
              </a:rPr>
              <a:t>підстанцій системами моніторингу захисту  тягової мережі - 2,6млн.грн.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6016" y="55172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цілому видатки по галузі склали    194,0 млн.грн. 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+61,0 % до факту 2016 року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7" name="Схема 36"/>
          <p:cNvGraphicFramePr/>
          <p:nvPr/>
        </p:nvGraphicFramePr>
        <p:xfrm>
          <a:off x="107504" y="1268760"/>
          <a:ext cx="46805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87824" y="14127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73,8 млн.грн.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270892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44,2 млн.грн.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39330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27,0 млн.грн.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51571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5,3 млн.грн.</a:t>
            </a:r>
            <a:endParaRPr lang="ru-RU" sz="1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2060848"/>
            <a:ext cx="936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0" b="1" dirty="0" smtClean="0"/>
              <a:t>Фінансова підтримка </a:t>
            </a:r>
            <a:endParaRPr lang="ru-RU" sz="1100" b="1" dirty="0"/>
          </a:p>
        </p:txBody>
      </p:sp>
      <p:graphicFrame>
        <p:nvGraphicFramePr>
          <p:cNvPr id="44" name="Схема 43"/>
          <p:cNvGraphicFramePr/>
          <p:nvPr/>
        </p:nvGraphicFramePr>
        <p:xfrm>
          <a:off x="5004048" y="1484784"/>
          <a:ext cx="39604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236296" y="177281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32,3 млн.грн.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308304" y="335699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11,4 млн.грн.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Інформаційні технології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gray">
          <a:xfrm flipH="1">
            <a:off x="611560" y="3429000"/>
            <a:ext cx="23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gray">
          <a:xfrm flipH="1">
            <a:off x="611560" y="2636912"/>
            <a:ext cx="315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gray">
          <a:xfrm flipH="1" flipV="1">
            <a:off x="611560" y="1772816"/>
            <a:ext cx="4025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gray">
          <a:xfrm>
            <a:off x="611560" y="1772816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gray">
          <a:xfrm>
            <a:off x="611560" y="2636912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gray">
          <a:xfrm>
            <a:off x="899592" y="2852936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00B050"/>
                </a:solidFill>
                <a:latin typeface="Verdana" pitchFamily="34" charset="0"/>
              </a:rPr>
              <a:t>68,7млн.грн.</a:t>
            </a:r>
            <a:endParaRPr lang="en-US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gray">
          <a:xfrm>
            <a:off x="899592" y="2060848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00B050"/>
                </a:solidFill>
                <a:latin typeface="Verdana" pitchFamily="34" charset="0"/>
              </a:rPr>
              <a:t>15,1млн.грн.</a:t>
            </a:r>
            <a:endParaRPr lang="en-US" b="1" dirty="0">
              <a:solidFill>
                <a:srgbClr val="00B050"/>
              </a:solidFill>
              <a:latin typeface="Verdan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87824" y="1124744"/>
            <a:ext cx="5246688" cy="2627313"/>
            <a:chOff x="1514" y="1897"/>
            <a:chExt cx="3305" cy="1655"/>
          </a:xfrm>
        </p:grpSpPr>
        <p:sp>
          <p:nvSpPr>
            <p:cNvPr id="7374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gray">
            <a:xfrm rot="421047">
              <a:off x="1616" y="1897"/>
              <a:ext cx="879" cy="1443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100" b="1" dirty="0">
                <a:latin typeface="Verdana" pitchFamily="34" charset="0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1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1520" y="83671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Програма </a:t>
            </a:r>
            <a:r>
              <a:rPr lang="uk-UA" sz="2000" b="1" dirty="0" err="1" smtClean="0"/>
              <a:t>“Безпечне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місто”</a:t>
            </a:r>
            <a:r>
              <a:rPr lang="uk-UA" sz="2000" b="1" dirty="0" smtClean="0"/>
              <a:t> – 83,8 млн.грн.</a:t>
            </a:r>
            <a:endParaRPr lang="ru-RU" sz="2000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1196752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Система суспільної безпеки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29249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sz="1400" b="1" dirty="0" smtClean="0">
                <a:solidFill>
                  <a:schemeClr val="bg1"/>
                </a:solidFill>
                <a:latin typeface="Verdana" pitchFamily="34" charset="0"/>
              </a:rPr>
              <a:t>Створення ситуаційного командного центру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1920" y="206084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sz="1400" b="1" dirty="0" smtClean="0">
                <a:solidFill>
                  <a:schemeClr val="bg1"/>
                </a:solidFill>
                <a:latin typeface="Verdana" pitchFamily="34" charset="0"/>
              </a:rPr>
              <a:t>Влаштування зон </a:t>
            </a:r>
            <a:r>
              <a:rPr lang="uk-UA" sz="1400" b="1" dirty="0" err="1" smtClean="0">
                <a:solidFill>
                  <a:schemeClr val="bg1"/>
                </a:solidFill>
                <a:latin typeface="Verdana" pitchFamily="34" charset="0"/>
              </a:rPr>
              <a:t>відеоспостереження</a:t>
            </a:r>
            <a:r>
              <a:rPr lang="uk-UA" sz="1400" b="1" dirty="0" smtClean="0">
                <a:solidFill>
                  <a:schemeClr val="bg1"/>
                </a:solidFill>
                <a:latin typeface="Verdana" pitchFamily="34" charset="0"/>
              </a:rPr>
              <a:t> (придбання обладнання)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86104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Програма </a:t>
            </a:r>
            <a:r>
              <a:rPr lang="uk-UA" sz="2000" b="1" dirty="0" err="1" smtClean="0"/>
              <a:t>“Цифрова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стратегія”</a:t>
            </a:r>
            <a:r>
              <a:rPr lang="uk-UA" sz="2000" b="1" dirty="0" smtClean="0"/>
              <a:t> – 26,6млн.грн.</a:t>
            </a:r>
            <a:endParaRPr lang="ru-RU" sz="2000" b="1" dirty="0"/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251520" y="4341423"/>
            <a:ext cx="8640960" cy="2399945"/>
            <a:chOff x="720" y="1490"/>
            <a:chExt cx="1363" cy="2203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220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21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755" y="303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gray">
            <a:xfrm>
              <a:off x="766" y="1587"/>
              <a:ext cx="1296" cy="1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Придбано комплекс сучасного серверного обладнання, центр обробки інформації та серверні платформи, необхідні для впровадження Єдиної системи документообігу та розвитку офіційного порталу міської ради</a:t>
              </a:r>
            </a:p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Розроблено новий офіційний портал Запорізької міської ради</a:t>
              </a:r>
            </a:p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Впроваджено модуль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“Прозорий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бюджет”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модернізовані модулі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“Електронні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петиції”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і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“Громадський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бюджет”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20272" y="2996952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Arial Narrow" pitchFamily="34" charset="0"/>
              </a:rPr>
              <a:t>придбання обладнання – 61,3 млн.грн.  </a:t>
            </a:r>
          </a:p>
          <a:p>
            <a:r>
              <a:rPr lang="uk-UA" sz="1400" dirty="0" smtClean="0">
                <a:latin typeface="Arial Narrow" pitchFamily="34" charset="0"/>
              </a:rPr>
              <a:t>буд. монтажні роботи </a:t>
            </a:r>
          </a:p>
          <a:p>
            <a:r>
              <a:rPr lang="uk-UA" sz="1400" dirty="0" smtClean="0">
                <a:latin typeface="Arial Narrow" pitchFamily="34" charset="0"/>
              </a:rPr>
              <a:t>– 7,4млн.грн.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944" y="4869160"/>
            <a:ext cx="4896544" cy="1728192"/>
            <a:chOff x="912" y="1008"/>
            <a:chExt cx="3984" cy="624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99" y="1060"/>
              <a:ext cx="1241" cy="513"/>
              <a:chOff x="999" y="1060"/>
              <a:chExt cx="1241" cy="513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gray">
              <a:xfrm>
                <a:off x="999" y="1060"/>
                <a:ext cx="1241" cy="51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Природоохоронні заходи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07504" y="1268760"/>
          <a:ext cx="45365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 rot="19587396">
            <a:off x="70164" y="1258186"/>
            <a:ext cx="2696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Виконання плану 2017 року - 83,7 %, </a:t>
            </a:r>
            <a:r>
              <a:rPr lang="uk-UA" sz="1600" dirty="0" smtClean="0"/>
              <a:t>використано 36,5 </a:t>
            </a:r>
            <a:r>
              <a:rPr lang="uk-UA" sz="1600" dirty="0" err="1" smtClean="0"/>
              <a:t>млн.грн</a:t>
            </a:r>
            <a:r>
              <a:rPr lang="uk-UA" sz="1600" dirty="0" smtClean="0"/>
              <a:t>. </a:t>
            </a:r>
            <a:endParaRPr lang="ru-RU" sz="16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95936" y="980728"/>
            <a:ext cx="5004048" cy="1368152"/>
            <a:chOff x="912" y="1008"/>
            <a:chExt cx="3984" cy="912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86" y="1104"/>
              <a:ext cx="1336" cy="751"/>
              <a:chOff x="986" y="1104"/>
              <a:chExt cx="1336" cy="751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986" y="1109"/>
                <a:ext cx="1336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Text Box 8"/>
              <p:cNvSpPr txBox="1">
                <a:spLocks noChangeArrowheads="1"/>
              </p:cNvSpPr>
              <p:nvPr/>
            </p:nvSpPr>
            <p:spPr bwMode="gray">
              <a:xfrm>
                <a:off x="1084" y="1104"/>
                <a:ext cx="1191" cy="7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uk-UA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Підвищення рівня</a:t>
                </a:r>
              </a:p>
              <a:p>
                <a:pPr algn="ctr" eaLnBrk="0" hangingPunct="0"/>
                <a:r>
                  <a:rPr lang="uk-UA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суспільної </a:t>
                </a:r>
              </a:p>
              <a:p>
                <a:pPr algn="ctr" eaLnBrk="0" hangingPunct="0"/>
                <a:r>
                  <a:rPr lang="uk-UA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свідомості</a:t>
                </a: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95936" y="2564904"/>
            <a:ext cx="4968552" cy="3762078"/>
            <a:chOff x="-2541" y="554"/>
            <a:chExt cx="7312" cy="1991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>
              <a:off x="-2541" y="554"/>
              <a:ext cx="7312" cy="110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2417" y="635"/>
              <a:ext cx="2515" cy="1910"/>
              <a:chOff x="-2417" y="635"/>
              <a:chExt cx="2515" cy="1910"/>
            </a:xfrm>
          </p:grpSpPr>
          <p:sp>
            <p:nvSpPr>
              <p:cNvPr id="43" name="AutoShape 6"/>
              <p:cNvSpPr>
                <a:spLocks noChangeArrowheads="1"/>
              </p:cNvSpPr>
              <p:nvPr/>
            </p:nvSpPr>
            <p:spPr bwMode="gray">
              <a:xfrm>
                <a:off x="-2417" y="635"/>
                <a:ext cx="2515" cy="94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gray">
              <a:xfrm>
                <a:off x="-2354" y="676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gray">
              <a:xfrm>
                <a:off x="-2223" y="1926"/>
                <a:ext cx="2125" cy="6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Озеленення міста </a:t>
                </a:r>
              </a:p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та відтворення </a:t>
                </a:r>
              </a:p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ландшафтного</a:t>
                </a:r>
              </a:p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різноманіття</a:t>
                </a: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53" name="Прямоугольник 52"/>
          <p:cNvSpPr/>
          <p:nvPr/>
        </p:nvSpPr>
        <p:spPr>
          <a:xfrm>
            <a:off x="5868144" y="1052736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Проведено перший спеціалізований Запорізький міжнародний екологічний форум «Еко Форум-2017»,фотовиставки, конкурси, забезпечено випуски телепередач та придбання підручників екологічної тематики та ін. </a:t>
            </a:r>
            <a:endParaRPr lang="uk-UA" sz="1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868144" y="486916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Висаджено 453 декоративні рослини на території Запорізького міського дитячого ботанічного саду, 830 дерев на території загальноосвітніх навчальних закладів, 1,7 тис. дерев, 11,2 тис. кущів, укладено 1,0 тис.м</a:t>
            </a:r>
            <a:r>
              <a:rPr lang="uk-UA" sz="12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газонів на території міста. Р</a:t>
            </a:r>
            <a:r>
              <a:rPr lang="uk-UA" sz="1200" dirty="0" smtClean="0"/>
              <a:t>озпочато роботи з будівництва  Ландшафтного парку вздовж Прибережної магістралі у м. Запоріжжя.</a:t>
            </a:r>
            <a:endParaRPr lang="ru-RU" sz="1200" dirty="0" smtClean="0"/>
          </a:p>
          <a:p>
            <a:pPr lvl="0" algn="just"/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39952" y="31409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Поліпшення стану водних об’єктів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68144" y="2564904"/>
            <a:ext cx="3168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Завершено будівництво каналізаційного колектора від вул. Кремлівської до вул. Істоміна, продовжено будівельні роботи по реконструкції каналізаційного колектору до КНС-1,  розчистці русла р. Верхня Хортиця в районі вул. Зачиняєва, вул. Шушенська, Істоміна, триває проектування по розчистці гирлової ділянки русла р. Мокра Московка, русла б. Суха в районі дослідної станції м. Запоріжжя.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187624" y="2348880"/>
            <a:ext cx="6768752" cy="12576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n-lt"/>
                <a:cs typeface="Arial"/>
              </a:rPr>
              <a:t>Дякуємо за увагу</a:t>
            </a:r>
            <a:r>
              <a:rPr lang="en-US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n-lt"/>
                <a:cs typeface="Arial"/>
              </a:rPr>
              <a:t>!</a:t>
            </a:r>
            <a:endParaRPr lang="ru-RU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+mn-lt"/>
              <a:cs typeface="Arial"/>
            </a:endParaRPr>
          </a:p>
        </p:txBody>
      </p:sp>
      <p:pic>
        <p:nvPicPr>
          <p:cNvPr id="4" name="Picture 5" descr="Картинки по запросу герб міста Запоріжж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34756"/>
            <a:ext cx="1728192" cy="1823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Департамент фінансової та бюджетної політики Запорізької міської ради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63562"/>
          </a:xfrm>
        </p:spPr>
        <p:txBody>
          <a:bodyPr/>
          <a:lstStyle/>
          <a:p>
            <a:r>
              <a:rPr lang="uk-UA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Доходи бюджету </a:t>
            </a:r>
            <a:r>
              <a:rPr lang="uk-UA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міста</a:t>
            </a:r>
            <a:endParaRPr lang="en-US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gray">
          <a:xfrm>
            <a:off x="827584" y="836712"/>
            <a:ext cx="7704856" cy="86409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7 997,9 млн.грн.  101,9%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плану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gray">
          <a:xfrm>
            <a:off x="3656013" y="2667000"/>
            <a:ext cx="180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Add Your Text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79512" y="1916832"/>
            <a:ext cx="3744416" cy="4824536"/>
            <a:chOff x="576" y="2476"/>
            <a:chExt cx="995" cy="130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7" y="2476"/>
              <a:ext cx="936" cy="954"/>
              <a:chOff x="624" y="1584"/>
              <a:chExt cx="1248" cy="129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752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3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7531" name="Text Box 11"/>
              <p:cNvSpPr txBox="1">
                <a:spLocks noChangeArrowheads="1"/>
              </p:cNvSpPr>
              <p:nvPr/>
            </p:nvSpPr>
            <p:spPr bwMode="gray">
              <a:xfrm>
                <a:off x="674" y="1954"/>
                <a:ext cx="1128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uk-UA" sz="2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податки, збори та обов’язкові платежі, що формують загальний фонд</a:t>
                </a:r>
              </a:p>
              <a:p>
                <a:pPr lvl="0" algn="ctr" eaLnBrk="0" hangingPunct="0"/>
                <a:r>
                  <a:rPr lang="uk-UA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4 313,7 </a:t>
                </a:r>
                <a:r>
                  <a:rPr lang="uk-UA" sz="2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млн.грн.</a:t>
                </a:r>
              </a:p>
              <a:p>
                <a:pPr lvl="0" algn="ctr" eaLnBrk="0" hangingPunct="0"/>
                <a:r>
                  <a:rPr lang="uk-UA" sz="2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101,4% </a:t>
                </a:r>
                <a:r>
                  <a:rPr lang="uk-UA" sz="2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до </a:t>
                </a:r>
                <a:r>
                  <a:rPr lang="uk-UA" sz="2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плану</a:t>
                </a:r>
                <a:endParaRPr lang="uk-UA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75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707904" y="2996952"/>
            <a:ext cx="3024336" cy="3679470"/>
            <a:chOff x="1776" y="2476"/>
            <a:chExt cx="1019" cy="130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2"/>
              <a:chExt cx="1680" cy="1682"/>
            </a:xfrm>
          </p:grpSpPr>
          <p:sp>
            <p:nvSpPr>
              <p:cNvPr id="107535" name="Oval 15"/>
              <p:cNvSpPr>
                <a:spLocks noChangeArrowheads="1"/>
              </p:cNvSpPr>
              <p:nvPr/>
            </p:nvSpPr>
            <p:spPr bwMode="gray">
              <a:xfrm>
                <a:off x="2016" y="1922"/>
                <a:ext cx="1680" cy="168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36" name="Freeform 16"/>
              <p:cNvSpPr>
                <a:spLocks/>
              </p:cNvSpPr>
              <p:nvPr/>
            </p:nvSpPr>
            <p:spPr bwMode="gray">
              <a:xfrm>
                <a:off x="2208" y="1952"/>
                <a:ext cx="1296" cy="635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37" name="Text Box 17"/>
            <p:cNvSpPr txBox="1">
              <a:spLocks noChangeArrowheads="1"/>
            </p:cNvSpPr>
            <p:nvPr/>
          </p:nvSpPr>
          <p:spPr bwMode="gray">
            <a:xfrm>
              <a:off x="1828" y="2720"/>
              <a:ext cx="86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офіційні трансферти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 eaLnBrk="0" hangingPunct="0"/>
              <a:r>
                <a:rPr lang="uk-U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3 394,3 </a:t>
              </a:r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млн.грн.</a:t>
              </a:r>
            </a:p>
            <a:p>
              <a:pPr algn="ctr" eaLnBrk="0" hangingPunct="0"/>
              <a:r>
                <a:rPr lang="uk-UA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99,2% </a:t>
              </a:r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до плану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552" name="Oval 32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6695728" y="3573016"/>
            <a:ext cx="2448272" cy="3024335"/>
            <a:chOff x="3072" y="2448"/>
            <a:chExt cx="1028" cy="133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7541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42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43" name="Text Box 23"/>
            <p:cNvSpPr txBox="1">
              <a:spLocks noChangeArrowheads="1"/>
            </p:cNvSpPr>
            <p:nvPr/>
          </p:nvSpPr>
          <p:spPr bwMode="gray">
            <a:xfrm>
              <a:off x="3072" y="2670"/>
              <a:ext cx="968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доходи спеціального фонду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lvl="0" algn="ctr"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289,9 </a:t>
              </a:r>
              <a:r>
                <a:rPr lang="uk-UA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млн.грн.</a:t>
              </a:r>
            </a:p>
            <a:p>
              <a:pPr lvl="0" algn="ctr"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168,6% плану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553" name="Oval 33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35" name="Овал 34"/>
          <p:cNvSpPr/>
          <p:nvPr/>
        </p:nvSpPr>
        <p:spPr bwMode="auto">
          <a:xfrm>
            <a:off x="1043608" y="2204864"/>
            <a:ext cx="1800200" cy="720080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宋体" pitchFamily="2" charset="-122"/>
              </a:rPr>
              <a:t>53,9%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4355976" y="3140968"/>
            <a:ext cx="1512168" cy="576064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effectLst/>
                <a:latin typeface="Arial" pitchFamily="34" charset="0"/>
                <a:ea typeface="宋体" pitchFamily="2" charset="-122"/>
              </a:rPr>
              <a:t>42,5%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7092280" y="3789040"/>
            <a:ext cx="1296144" cy="432048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</a:rPr>
              <a:t>3,6%</a:t>
            </a:r>
            <a:endParaRPr kumimoji="0" lang="ru-RU" sz="22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>
            <a:off x="467544" y="5517232"/>
            <a:ext cx="2952328" cy="115212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Arial" pitchFamily="34" charset="0"/>
                <a:cs typeface="Arial" pitchFamily="34" charset="0"/>
              </a:rPr>
              <a:t>+24,3% (844,3 млн.грн.)</a:t>
            </a:r>
          </a:p>
          <a:p>
            <a:pPr algn="ctr"/>
            <a:r>
              <a:rPr lang="uk-UA" sz="1700" b="1" dirty="0" smtClean="0">
                <a:latin typeface="Arial" pitchFamily="34" charset="0"/>
                <a:cs typeface="Arial" pitchFamily="34" charset="0"/>
              </a:rPr>
              <a:t>до попереднього року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Выноска со стрелкой вверх 27"/>
          <p:cNvSpPr/>
          <p:nvPr/>
        </p:nvSpPr>
        <p:spPr>
          <a:xfrm>
            <a:off x="3707904" y="5733256"/>
            <a:ext cx="2736304" cy="936104"/>
          </a:xfrm>
          <a:prstGeom prst="upArrowCallout">
            <a:avLst/>
          </a:prstGeom>
          <a:solidFill>
            <a:srgbClr val="00964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+44,9% (1054,1 млн.грн.)</a:t>
            </a:r>
          </a:p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до попереднього року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>
            <a:off x="6660232" y="5805264"/>
            <a:ext cx="2304256" cy="86409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+12,6% (32,5 млн.грн.)</a:t>
            </a:r>
          </a:p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до попереднього року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0" y="19168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+ 31,8% (1 930,9 млн.грн.) до попереднього року 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000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Структура доходів загального фонду </a:t>
            </a:r>
            <a:endParaRPr lang="ru-RU" sz="30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pic>
        <p:nvPicPr>
          <p:cNvPr id="4" name="图片 10" descr="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2918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51520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414"/>
            <a:ext cx="8603850" cy="5000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Податок на доходи фізичних осіб</a:t>
            </a:r>
            <a:endParaRPr lang="ru-RU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836712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Місцеві податки та збори</a:t>
            </a:r>
            <a:endParaRPr lang="en-US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124744"/>
            <a:ext cx="8407293" cy="5616623"/>
            <a:chOff x="1105" y="1296"/>
            <a:chExt cx="3917" cy="2715"/>
          </a:xfrm>
        </p:grpSpPr>
        <p:sp>
          <p:nvSpPr>
            <p:cNvPr id="95251" name="Freeform 19"/>
            <p:cNvSpPr>
              <a:spLocks/>
            </p:cNvSpPr>
            <p:nvPr/>
          </p:nvSpPr>
          <p:spPr bwMode="gray">
            <a:xfrm rot="20805504">
              <a:off x="2989" y="1859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96600">
                    <a:gamma/>
                    <a:tint val="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gray">
            <a:xfrm rot="14128376">
              <a:off x="3024" y="614"/>
              <a:ext cx="725" cy="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5326AC">
                    <a:gamma/>
                    <a:tint val="0"/>
                    <a:invGamma/>
                  </a:srgbClr>
                </a:gs>
                <a:gs pos="100000">
                  <a:srgbClr val="5326AC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95255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6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7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450" y="1889"/>
              <a:ext cx="1032" cy="995"/>
              <a:chOff x="1830" y="1898"/>
              <a:chExt cx="2054" cy="1980"/>
            </a:xfrm>
          </p:grpSpPr>
          <p:sp>
            <p:nvSpPr>
              <p:cNvPr id="95259" name="Oval 27"/>
              <p:cNvSpPr>
                <a:spLocks noChangeArrowheads="1"/>
              </p:cNvSpPr>
              <p:nvPr/>
            </p:nvSpPr>
            <p:spPr bwMode="gray">
              <a:xfrm>
                <a:off x="1830" y="1898"/>
                <a:ext cx="2054" cy="19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gray">
              <a:xfrm>
                <a:off x="2058" y="1965"/>
                <a:ext cx="1576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261" name="Text Box 29"/>
            <p:cNvSpPr txBox="1">
              <a:spLocks noChangeArrowheads="1"/>
            </p:cNvSpPr>
            <p:nvPr/>
          </p:nvSpPr>
          <p:spPr bwMode="gray">
            <a:xfrm>
              <a:off x="2410" y="2062"/>
              <a:ext cx="1110" cy="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1330,9 </a:t>
              </a:r>
            </a:p>
            <a:p>
              <a:pPr algn="ctr" eaLnBrk="0" hangingPunct="0"/>
              <a:r>
                <a:rPr lang="uk-UA" sz="3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млн.грн</a:t>
              </a:r>
              <a:r>
                <a:rPr lang="uk-UA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1105" y="1783"/>
              <a:ext cx="1580" cy="5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/>
                <a:t>ЕДИНИЙ ПОДАТОК</a:t>
              </a:r>
            </a:p>
            <a:p>
              <a:pPr algn="ctr" eaLnBrk="0" hangingPunct="0"/>
              <a:r>
                <a:rPr lang="uk-UA" sz="2400" b="1" dirty="0" smtClean="0"/>
                <a:t> – 422,4 млн.грн.</a:t>
              </a:r>
            </a:p>
            <a:p>
              <a:pPr algn="ctr" eaLnBrk="0" hangingPunct="0"/>
              <a:r>
                <a:rPr lang="uk-UA" b="1" dirty="0" smtClean="0"/>
                <a:t>(101,6% до плану)</a:t>
              </a:r>
              <a:endParaRPr lang="en-US" b="1" dirty="0" smtClean="0"/>
            </a:p>
          </p:txBody>
        </p:sp>
        <p:sp>
          <p:nvSpPr>
            <p:cNvPr id="95263" name="Text Box 31"/>
            <p:cNvSpPr txBox="1">
              <a:spLocks noChangeArrowheads="1"/>
            </p:cNvSpPr>
            <p:nvPr/>
          </p:nvSpPr>
          <p:spPr bwMode="auto">
            <a:xfrm>
              <a:off x="3336" y="1505"/>
              <a:ext cx="1686" cy="5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/>
                <a:t>ПОДАТОК НА МАЙНО </a:t>
              </a:r>
            </a:p>
            <a:p>
              <a:pPr algn="ctr" eaLnBrk="0" hangingPunct="0"/>
              <a:r>
                <a:rPr lang="uk-UA" sz="2400" b="1" dirty="0" smtClean="0"/>
                <a:t>– 908,0 млн.грн.</a:t>
              </a:r>
            </a:p>
            <a:p>
              <a:pPr algn="ctr" eaLnBrk="0" hangingPunct="0"/>
              <a:r>
                <a:rPr lang="uk-UA" b="1" dirty="0" smtClean="0"/>
                <a:t>(100,1% до плану)</a:t>
              </a:r>
              <a:endParaRPr lang="en-US" b="1" dirty="0"/>
            </a:p>
          </p:txBody>
        </p:sp>
        <p:sp>
          <p:nvSpPr>
            <p:cNvPr id="95264" name="Text Box 32"/>
            <p:cNvSpPr txBox="1">
              <a:spLocks noChangeArrowheads="1"/>
            </p:cNvSpPr>
            <p:nvPr/>
          </p:nvSpPr>
          <p:spPr bwMode="auto">
            <a:xfrm>
              <a:off x="1814" y="3106"/>
              <a:ext cx="1410" cy="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/>
                <a:t>ТУРИСТИЧНИЙ ЗБІР </a:t>
              </a:r>
            </a:p>
            <a:p>
              <a:pPr algn="ctr" eaLnBrk="0" hangingPunct="0"/>
              <a:r>
                <a:rPr lang="uk-UA" sz="2400" b="1" dirty="0" smtClean="0"/>
                <a:t>– 0,5 </a:t>
              </a:r>
              <a:r>
                <a:rPr lang="uk-UA" sz="2400" b="1" dirty="0" err="1" smtClean="0"/>
                <a:t>млн.грн</a:t>
              </a:r>
              <a:r>
                <a:rPr lang="uk-UA" sz="2400" b="1" dirty="0" smtClean="0"/>
                <a:t>.</a:t>
              </a:r>
              <a:endParaRPr lang="en-US" sz="2400" b="1" dirty="0" smtClean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12160" y="2780928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b="1" dirty="0" smtClean="0"/>
              <a:t>Плата за землю </a:t>
            </a:r>
            <a:r>
              <a:rPr lang="uk-UA" dirty="0" smtClean="0"/>
              <a:t>– 870,1млн.грн. (100,0% плану)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Податок на нерухоме майно, відмінне від земельної ділянки</a:t>
            </a:r>
            <a:r>
              <a:rPr lang="uk-UA" dirty="0" smtClean="0"/>
              <a:t> – 34,2 млн.грн. (100,6% плану)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Транспортний податок </a:t>
            </a:r>
            <a:r>
              <a:rPr lang="uk-UA" dirty="0" smtClean="0"/>
              <a:t>– 3,7 млн.грн. (107,2% плану)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  <a:t/>
            </a:r>
            <a:b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</a:br>
            <a: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  <a:t/>
            </a:r>
            <a:b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</a:br>
            <a: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  <a:t/>
            </a:r>
            <a:b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</a:br>
            <a:endParaRPr lang="ru-RU" sz="3200" dirty="0" smtClean="0">
              <a:ln w="1905">
                <a:solidFill>
                  <a:srgbClr val="951F38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DFKai-SB" pitchFamily="65" charset="-120"/>
            </a:endParaRPr>
          </a:p>
        </p:txBody>
      </p:sp>
      <p:sp>
        <p:nvSpPr>
          <p:cNvPr id="8194" name="AutoShape 2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467544" y="116632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Місцеві податки та збори</a:t>
            </a:r>
            <a:endParaRPr lang="en-US" sz="32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землю - 870,1 млн.грн. </a:t>
            </a:r>
            <a:endParaRPr lang="ru-RU" sz="2400" dirty="0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rot="17033670" flipH="1">
            <a:off x="1123457" y="13075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2086" y="2348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134076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 rot="19469745">
            <a:off x="14644" y="1389137"/>
            <a:ext cx="186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+ 96,1 млн.грн. (12,4%)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112474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Фактори: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запровадження нової НГО землі та укладання 60 договорів оренди земельних ділянок – 15,9 млн.грн.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погашення податкового боргу – 22,6 млн.грн.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індексація НГО землі на коефіцієнт 1,06 (в 2016р. - 1,433)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99695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Податок на нерухоме майно відмінне від земельної ділянки - 34,2 млн.грн.</a:t>
            </a:r>
            <a:endParaRPr lang="ru-RU" sz="2000" dirty="0"/>
          </a:p>
        </p:txBody>
      </p:sp>
      <p:sp>
        <p:nvSpPr>
          <p:cNvPr id="22" name="Freeform 9"/>
          <p:cNvSpPr>
            <a:spLocks/>
          </p:cNvSpPr>
          <p:nvPr/>
        </p:nvSpPr>
        <p:spPr bwMode="gray">
          <a:xfrm rot="17033670" flipH="1">
            <a:off x="1159971" y="346777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28600" y="4509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1720" y="35010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 rot="19469745">
            <a:off x="34735" y="3630640"/>
            <a:ext cx="1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+ 10,2 млн.грн. (42,7%)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3808" y="342900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Фактори: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зростанням кількості платників на 394 (юридичних – на 55 осіб, фізичних – на 339 осіб)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підвищенням розміру мінімальної заробітної плати на 16,1%, прив’язку до якого мають ставки даного податку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301208"/>
            <a:ext cx="8533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Транспортний податок - 3,7 млн.грн.</a:t>
            </a: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Ставка залишалась незмінною – 25,0 тис.грн. на рік.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одаток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перерахований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юридичними особами по 66 автотранспортних засобах на суму 1,6 млн.грн.;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фізичними особами по 114 автотранспортних засобах на суму 2,1 млн.грн.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124" name="AutoShape 4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467544" y="116632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Податки та збори</a:t>
            </a:r>
            <a:endParaRPr lang="en-US" sz="32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 податок – 422,4 млн.грн. </a:t>
            </a:r>
            <a:endParaRPr lang="ru-RU" sz="2400" dirty="0"/>
          </a:p>
        </p:txBody>
      </p:sp>
      <p:sp>
        <p:nvSpPr>
          <p:cNvPr id="16" name="Freeform 9"/>
          <p:cNvSpPr>
            <a:spLocks/>
          </p:cNvSpPr>
          <p:nvPr/>
        </p:nvSpPr>
        <p:spPr bwMode="gray">
          <a:xfrm rot="17033670" flipH="1">
            <a:off x="942930" y="13075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1559" y="2348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5" y="141277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 rot="19469745">
            <a:off x="-165883" y="1389137"/>
            <a:ext cx="186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+ 115,1 млн.грн. (37,5%)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1124744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Фактори: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зростання ставок для платників ІІ групи через збільшення мінімальної заробітної плати до 3200 грн. 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збільшення кількості платників – фізичних осіб на 14% (22182 проти 19464 особи на початок року)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підвищення загального рівня цін на товари і послуги (індекс споживчих цін на кінець року досяг 113,7%)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364502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Акцизний податок – 276,9 млн.грн. </a:t>
            </a:r>
            <a:endParaRPr lang="ru-RU" sz="2400" dirty="0"/>
          </a:p>
        </p:txBody>
      </p:sp>
      <p:sp>
        <p:nvSpPr>
          <p:cNvPr id="24" name="Freeform 9"/>
          <p:cNvSpPr>
            <a:spLocks/>
          </p:cNvSpPr>
          <p:nvPr/>
        </p:nvSpPr>
        <p:spPr bwMode="gray">
          <a:xfrm rot="17033670" flipH="1">
            <a:off x="1014938" y="425986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3567" y="53012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7703" y="436510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 rot="19469745">
            <a:off x="-93875" y="4341465"/>
            <a:ext cx="186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+ 29,4 млн.грн. (11,9%)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00" y="4149080"/>
            <a:ext cx="6264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Фактори: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підвищенням вартості підакцизних товарів у зв’язку зі збільшенням ставок акцизного податку з пива на 12,0%, з тютюнових виробів – на 30,0%, зі спирту етилового - на 17,6%, з інших алкогольних напоїв – на 12,0%, з пального – на 24,5%.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3562"/>
          </a:xfrm>
        </p:spPr>
        <p:txBody>
          <a:bodyPr/>
          <a:lstStyle/>
          <a:p>
            <a:r>
              <a:rPr lang="uk-UA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Офіційні трансферти</a:t>
            </a:r>
            <a:endParaRPr lang="ru-RU" kern="1200" dirty="0" smtClean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692696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Выгнутая вверх стрелка 11"/>
          <p:cNvSpPr/>
          <p:nvPr/>
        </p:nvSpPr>
        <p:spPr>
          <a:xfrm rot="18761786">
            <a:off x="576919" y="1643210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129592">
            <a:off x="6180917" y="4622888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787740">
            <a:off x="4229150" y="3505936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9787740">
            <a:off x="2356941" y="3649953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810006">
            <a:off x="212612" y="1325522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+52,2%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648860">
            <a:off x="2280051" y="3194172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+45,2%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310972">
            <a:off x="3991527" y="3084118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+25,5%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382279">
            <a:off x="5939720" y="4157454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+63,1%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90872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3 394,2 млн.грн.</a:t>
            </a:r>
          </a:p>
          <a:p>
            <a:r>
              <a:rPr lang="uk-UA" sz="2000" dirty="0" smtClean="0"/>
              <a:t>+ 44,9% до 2016 року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ample 3">
    <a:dk1>
      <a:srgbClr val="2B166E"/>
    </a:dk1>
    <a:lt1>
      <a:srgbClr val="FFFFFF"/>
    </a:lt1>
    <a:dk2>
      <a:srgbClr val="1640B6"/>
    </a:dk2>
    <a:lt2>
      <a:srgbClr val="B2B2B2"/>
    </a:lt2>
    <a:accent1>
      <a:srgbClr val="48BDEC"/>
    </a:accent1>
    <a:accent2>
      <a:srgbClr val="EB984D"/>
    </a:accent2>
    <a:accent3>
      <a:srgbClr val="FFFFFF"/>
    </a:accent3>
    <a:accent4>
      <a:srgbClr val="23115D"/>
    </a:accent4>
    <a:accent5>
      <a:srgbClr val="B1DBF4"/>
    </a:accent5>
    <a:accent6>
      <a:srgbClr val="D58945"/>
    </a:accent6>
    <a:hlink>
      <a:srgbClr val="339966"/>
    </a:hlink>
    <a:folHlink>
      <a:srgbClr val="7E88E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</TotalTime>
  <Words>2336</Words>
  <Application>Microsoft Office PowerPoint</Application>
  <PresentationFormat>Экран (4:3)</PresentationFormat>
  <Paragraphs>408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22</vt:lpstr>
      <vt:lpstr>Image</vt:lpstr>
      <vt:lpstr>Звіт про виконання бюджету міста Запоріжжя за 2017 рік</vt:lpstr>
      <vt:lpstr>Соціально-економічний розвиток</vt:lpstr>
      <vt:lpstr>Доходи бюджету міста</vt:lpstr>
      <vt:lpstr>Структура доходів загального фонду </vt:lpstr>
      <vt:lpstr>Податок на доходи фізичних осіб</vt:lpstr>
      <vt:lpstr>Місцеві податки та збори</vt:lpstr>
      <vt:lpstr>   </vt:lpstr>
      <vt:lpstr>   </vt:lpstr>
      <vt:lpstr>Офіційні трансферти</vt:lpstr>
      <vt:lpstr>Доходи спеціального фонду бюджету </vt:lpstr>
      <vt:lpstr>Видатки бюджету міста</vt:lpstr>
      <vt:lpstr>Структура видатків бюджету міста</vt:lpstr>
      <vt:lpstr>Структура видаткової частини за економічною сутністю</vt:lpstr>
      <vt:lpstr>Видатки бюджету розвитку</vt:lpstr>
      <vt:lpstr>ОСВІТА</vt:lpstr>
      <vt:lpstr>Охорона здоров’я</vt:lpstr>
      <vt:lpstr>Слайд 17</vt:lpstr>
      <vt:lpstr>Соціальний захист та соціальне забезпечення</vt:lpstr>
      <vt:lpstr>Слайд 19</vt:lpstr>
      <vt:lpstr> Капітальний ремонт житлового фонду </vt:lpstr>
      <vt:lpstr>Утримання та розвиток транспортної інфраструктури </vt:lpstr>
      <vt:lpstr>Благоустрій міста</vt:lpstr>
      <vt:lpstr>Транспорт</vt:lpstr>
      <vt:lpstr>Інформаційні технології</vt:lpstr>
      <vt:lpstr> Природоохоронні заходи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Логвиненко</dc:creator>
  <cp:lastModifiedBy>Логвиненко</cp:lastModifiedBy>
  <cp:revision>313</cp:revision>
  <dcterms:created xsi:type="dcterms:W3CDTF">2018-02-12T08:26:06Z</dcterms:created>
  <dcterms:modified xsi:type="dcterms:W3CDTF">2018-03-16T07:47:56Z</dcterms:modified>
</cp:coreProperties>
</file>