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302" r:id="rId12"/>
    <p:sldId id="313" r:id="rId13"/>
    <p:sldId id="303" r:id="rId14"/>
    <p:sldId id="297" r:id="rId15"/>
    <p:sldId id="298" r:id="rId16"/>
    <p:sldId id="280" r:id="rId17"/>
    <p:sldId id="296" r:id="rId18"/>
    <p:sldId id="299" r:id="rId19"/>
    <p:sldId id="277" r:id="rId20"/>
    <p:sldId id="268" r:id="rId21"/>
    <p:sldId id="301" r:id="rId22"/>
    <p:sldId id="260" r:id="rId23"/>
    <p:sldId id="276" r:id="rId24"/>
    <p:sldId id="282" r:id="rId25"/>
    <p:sldId id="286" r:id="rId26"/>
    <p:sldId id="283" r:id="rId27"/>
    <p:sldId id="321" r:id="rId28"/>
    <p:sldId id="322" r:id="rId29"/>
    <p:sldId id="318" r:id="rId30"/>
    <p:sldId id="319" r:id="rId31"/>
    <p:sldId id="320" r:id="rId32"/>
    <p:sldId id="314" r:id="rId33"/>
    <p:sldId id="317" r:id="rId34"/>
    <p:sldId id="305" r:id="rId35"/>
    <p:sldId id="323" r:id="rId3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66"/>
    <a:srgbClr val="6B33F7"/>
    <a:srgbClr val="CC0066"/>
    <a:srgbClr val="1DA346"/>
    <a:srgbClr val="9966FF"/>
    <a:srgbClr val="663300"/>
    <a:srgbClr val="FF5050"/>
    <a:srgbClr val="D17F7D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oh3\&#1075;&#1072;&#1083;&#1080;&#1085;&#1072;\&#1044;&#1110;&#1072;&#1075;&#1088;&#1072;&#1084;&#1080;\2014\&#1044;&#1080;&#1072;&#1075;&#1088;&#1072;&#1084;&#1084;&#1099;%20&#1085;&#1072;%202014%20&#1075;&#1086;&#1076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ro\Desktop\&#1087;&#1088;&#1077;&#1079;&#1077;&#1085;&#1090;&#1072;&#1094;&#1110;&#1111;\&#1051;&#1080;&#1089;&#1090;%20Microsoft%20Office%20Exce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fs\MANAGER\BUDZHET\&#1047;&#1074;&#1110;&#1090;%20&#1084;&#1110;&#1089;&#1100;&#1082;&#1086;&#1075;&#1086;%20&#1075;&#1086;&#1083;&#1086;&#1074;&#1080;%20&#1079;&#1072;%202014%20&#1088;&#1110;&#1082;\&#1072;&#1085;&#1072;&#1083;&#1110;&#1079;%2001.01.2014%20&#1076;&#1080;&#1072;&#1075;&#1088;&#1072;&#1084;&#1084;&#1099;%20&#1076;&#1083;&#1103;%20&#1042;.&#1042;.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Doh3\&#1075;&#1072;&#1083;&#1080;&#1085;&#1072;\&#1044;&#1110;&#1072;&#1075;&#1088;&#1072;&#1084;&#1080;\2014\&#1044;&#1110;&#1072;&#1075;&#1088;&#1072;&#1084;&#1080;%20&#1079;&#1072;%202014%20&#1088;&#1110;&#1082;(&#1076;&#1083;&#1103;%20&#1085;&#1072;&#1089;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h3\&#1075;&#1072;&#1083;&#1080;&#1085;&#1072;\&#1044;&#1110;&#1072;&#1075;&#1088;&#1072;&#1084;&#1080;\2014\&#1044;&#1110;&#1072;&#1075;&#1088;&#1072;&#1084;&#1080;%20&#1079;&#1072;%202014%20&#1088;&#1110;&#1082;(&#1076;&#1083;&#1103;%20&#1085;&#1072;&#1089;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ro\Desktop\&#1087;&#1088;&#1077;&#1079;&#1077;&#1085;&#1090;&#1072;&#1094;&#1110;&#1111;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s\KULT\2015%20&#1088;&#1110;&#1082;\&#1044;&#1110;&#1072;&#1075;&#1088;&#1072;&#1084;&#1080;%20&#1086;&#1089;&#1074;&#1110;&#1090;&#1072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FIN\&#1055;&#1088;&#1077;&#1079;&#1077;&#1085;&#1090;&#1072;&#1094;&#1110;&#1103;%20&#1079;&#1074;&#1110;&#1090;&#1091;%202014\&#1044;&#1110;&#1072;&#1075;&#1088;&#1072;&#1084;&#1080;%20&#1086;&#1089;&#1074;&#1110;&#1090;&#1072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ro\Desktop\&#1087;&#1088;&#1077;&#1079;&#1077;&#1085;&#1090;&#1072;&#1094;&#1110;&#1111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60"/>
      <c:perspective val="0"/>
    </c:view3D>
    <c:plotArea>
      <c:layout>
        <c:manualLayout>
          <c:layoutTarget val="inner"/>
          <c:xMode val="edge"/>
          <c:yMode val="edge"/>
          <c:x val="1.7090944263518055E-2"/>
          <c:y val="9.1772145336075001E-2"/>
          <c:w val="0.93484064470886863"/>
          <c:h val="0.75545202107395859"/>
        </c:manualLayout>
      </c:layout>
      <c:pie3DChart>
        <c:varyColors val="1"/>
        <c:ser>
          <c:idx val="0"/>
          <c:order val="0"/>
          <c:tx>
            <c:strRef>
              <c:f>'структура бюджета за 2014'!$C$3</c:f>
              <c:strCache>
                <c:ptCount val="1"/>
                <c:pt idx="0">
                  <c:v>Утвержденный план на 2014 год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4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5957470049399078"/>
                  <c:y val="1.5737293047688086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9.5815379278850921E-2"/>
                  <c:y val="-1.3168632110931727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3.2454185718601919E-3"/>
                  <c:y val="8.6845832646387067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6.5195539496744323E-2"/>
                  <c:y val="5.5654194778297673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2.6187414038151391E-2"/>
                  <c:y val="0.11112896131909941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7.3438371925843904E-2"/>
                  <c:y val="0.11441402914910997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9.340521061697421E-2"/>
                  <c:y val="-0.12895530390660392"/>
                </c:manualLayout>
              </c:layout>
              <c:dLblPos val="bestFit"/>
              <c:showCatName val="1"/>
              <c:showPercent val="1"/>
            </c:dLbl>
            <c:numFmt formatCode="0.0%" sourceLinked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8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'структура бюджета за 2014'!$B$4:$B$6</c:f>
              <c:strCache>
                <c:ptCount val="3"/>
                <c:pt idx="0">
                  <c:v>Загальний фонд</c:v>
                </c:pt>
                <c:pt idx="1">
                  <c:v>Офіційні трансферти</c:v>
                </c:pt>
                <c:pt idx="2">
                  <c:v>Спеціальний фонд</c:v>
                </c:pt>
              </c:strCache>
            </c:strRef>
          </c:cat>
          <c:val>
            <c:numRef>
              <c:f>'структура бюджета за 2014'!$C$4:$C$6</c:f>
              <c:numCache>
                <c:formatCode>#,##0.0</c:formatCode>
                <c:ptCount val="3"/>
                <c:pt idx="0">
                  <c:v>1709.1</c:v>
                </c:pt>
                <c:pt idx="1">
                  <c:v>1012.1</c:v>
                </c:pt>
                <c:pt idx="2">
                  <c:v>298.39999999999969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40"/>
      <c:perspective val="30"/>
    </c:view3D>
    <c:plotArea>
      <c:layout>
        <c:manualLayout>
          <c:layoutTarget val="inner"/>
          <c:xMode val="edge"/>
          <c:yMode val="edge"/>
          <c:x val="6.25E-2"/>
          <c:y val="0.13555613223157106"/>
          <c:w val="0.88286163522012584"/>
          <c:h val="0.864443867768429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4327136879116528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/>
                      <a:t>Оплата </a:t>
                    </a:r>
                    <a:r>
                      <a:rPr lang="ru-RU" sz="1600" b="1" i="0" baseline="0" dirty="0" err="1"/>
                      <a:t>праці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err="1"/>
                      <a:t>з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err="1" smtClean="0"/>
                      <a:t>нарахуваннями</a:t>
                    </a:r>
                    <a:endParaRPr lang="ru-RU" sz="1600" b="1" i="0" baseline="0" dirty="0" smtClean="0"/>
                  </a:p>
                  <a:p>
                    <a:r>
                      <a:rPr lang="ru-RU" sz="1600" b="1" i="0" baseline="0" dirty="0" smtClean="0"/>
                      <a:t>66,8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(79,8%)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0.11843212994602098"/>
                  <c:y val="5.288575592232352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Оплата </a:t>
                    </a:r>
                    <a:r>
                      <a:rPr lang="ru-RU" sz="1600" b="1" i="0" baseline="0" dirty="0" err="1"/>
                      <a:t>комун.послуг</a:t>
                    </a:r>
                    <a:r>
                      <a:rPr lang="ru-RU" sz="1600" b="1" i="0" baseline="0" dirty="0"/>
                      <a:t> та </a:t>
                    </a:r>
                    <a:r>
                      <a:rPr lang="ru-RU" sz="1600" b="1" i="0" baseline="0" dirty="0" err="1" smtClean="0"/>
                      <a:t>енергоносіїв</a:t>
                    </a:r>
                    <a:endParaRPr lang="ru-RU" sz="1600" b="1" i="0" baseline="0" dirty="0" smtClean="0"/>
                  </a:p>
                  <a:p>
                    <a:r>
                      <a:rPr lang="ru-RU" sz="1600" b="1" i="0" baseline="0" dirty="0" smtClean="0"/>
                      <a:t> </a:t>
                    </a:r>
                    <a:r>
                      <a:rPr lang="ru-RU" sz="1600" b="1" i="0" baseline="0" dirty="0"/>
                      <a:t>4,4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(5,3%)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9.5895978804536264E-2"/>
                  <c:y val="-3.7656871398238602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err="1"/>
                      <a:t>Поточні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err="1"/>
                      <a:t>трансферти</a:t>
                    </a:r>
                    <a:r>
                      <a:rPr lang="ru-RU" sz="1600" b="1" i="0" baseline="0" dirty="0"/>
                      <a:t> </a:t>
                    </a:r>
                    <a:endParaRPr lang="ru-RU" sz="1600" b="1" i="0" baseline="0" dirty="0" smtClean="0"/>
                  </a:p>
                  <a:p>
                    <a:r>
                      <a:rPr lang="ru-RU" sz="1600" b="1" i="0" baseline="0" dirty="0" smtClean="0"/>
                      <a:t>5,5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(6,6%)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3.3019239340365471E-2"/>
                  <c:y val="-4.632688485119969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err="1"/>
                      <a:t>Капітальні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err="1" smtClean="0"/>
                      <a:t>видатки</a:t>
                    </a:r>
                    <a:endParaRPr lang="ru-RU" sz="1600" b="1" i="0" baseline="0" dirty="0" smtClean="0"/>
                  </a:p>
                  <a:p>
                    <a:r>
                      <a:rPr lang="ru-RU" sz="1600" b="1" i="0" baseline="0" dirty="0" smtClean="0"/>
                      <a:t>1,5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</a:t>
                    </a:r>
                    <a:r>
                      <a:rPr lang="ru-RU" sz="1600" b="1" i="0" baseline="0" dirty="0" smtClean="0"/>
                      <a:t>1,8%)</a:t>
                    </a:r>
                    <a:endParaRPr lang="ru-RU" sz="1600" b="1" i="0" baseline="0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0.10103241222205715"/>
                  <c:y val="2.060420332208457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err="1"/>
                      <a:t>Інші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err="1"/>
                      <a:t>видатки</a:t>
                    </a:r>
                    <a:r>
                      <a:rPr lang="ru-RU" sz="1600" b="1" i="0" baseline="0" dirty="0"/>
                      <a:t> </a:t>
                    </a:r>
                    <a:endParaRPr lang="ru-RU" sz="1600" b="1" i="0" baseline="0" dirty="0" smtClean="0"/>
                  </a:p>
                  <a:p>
                    <a:r>
                      <a:rPr lang="ru-RU" sz="1600" b="1" i="0" baseline="0" dirty="0" smtClean="0"/>
                      <a:t>5,5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</a:t>
                    </a:r>
                    <a:r>
                      <a:rPr lang="ru-RU" sz="1600" b="1" i="0" baseline="0" dirty="0" smtClean="0"/>
                      <a:t>6,6%)</a:t>
                    </a:r>
                    <a:endParaRPr lang="ru-RU" sz="1600" b="1" i="0" baseline="0" dirty="0"/>
                  </a:p>
                </c:rich>
              </c:tx>
              <c:showVal val="1"/>
              <c:showCatName val="1"/>
            </c:dLbl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'[Лист Microsoft Office Excel.xlsx]110000'!$A$4:$A$8</c:f>
              <c:strCache>
                <c:ptCount val="5"/>
                <c:pt idx="0">
                  <c:v>Оплата праці з нарахуваннями</c:v>
                </c:pt>
                <c:pt idx="1">
                  <c:v>Видатки на оплату комун.послуг та енергоносіїв</c:v>
                </c:pt>
                <c:pt idx="2">
                  <c:v>Поточні трансферти</c:v>
                </c:pt>
                <c:pt idx="3">
                  <c:v>Капітальні видатки</c:v>
                </c:pt>
                <c:pt idx="4">
                  <c:v>Інші видатки</c:v>
                </c:pt>
              </c:strCache>
            </c:strRef>
          </c:cat>
          <c:val>
            <c:numRef>
              <c:f>'[Лист Microsoft Office Excel.xlsx]110000'!$B$4:$B$8</c:f>
              <c:numCache>
                <c:formatCode>General</c:formatCode>
                <c:ptCount val="5"/>
                <c:pt idx="0">
                  <c:v>66.8</c:v>
                </c:pt>
                <c:pt idx="1">
                  <c:v>4.4000000000000004</c:v>
                </c:pt>
                <c:pt idx="2">
                  <c:v>5.5</c:v>
                </c:pt>
                <c:pt idx="3">
                  <c:v>1.6</c:v>
                </c:pt>
                <c:pt idx="4">
                  <c:v>5.4</c:v>
                </c:pt>
              </c:numCache>
            </c:numRef>
          </c:val>
        </c:ser>
        <c:ser>
          <c:idx val="1"/>
          <c:order val="1"/>
          <c:explosion val="25"/>
          <c:dLbls>
            <c:showVal val="1"/>
            <c:showCatName val="1"/>
          </c:dLbls>
          <c:cat>
            <c:strRef>
              <c:f>'[Лист Microsoft Office Excel.xlsx]110000'!$A$4:$A$8</c:f>
              <c:strCache>
                <c:ptCount val="5"/>
                <c:pt idx="0">
                  <c:v>Оплата праці з нарахуваннями</c:v>
                </c:pt>
                <c:pt idx="1">
                  <c:v>Видатки на оплату комун.послуг та енергоносіїв</c:v>
                </c:pt>
                <c:pt idx="2">
                  <c:v>Поточні трансферти</c:v>
                </c:pt>
                <c:pt idx="3">
                  <c:v>Капітальні видатки</c:v>
                </c:pt>
                <c:pt idx="4">
                  <c:v>Інші видатки</c:v>
                </c:pt>
              </c:strCache>
            </c:strRef>
          </c:cat>
          <c:val>
            <c:numRef>
              <c:f>'[Лист Microsoft Office Excel.xlsx]110000'!$C$4:$C$8</c:f>
              <c:numCache>
                <c:formatCode>0.0</c:formatCode>
                <c:ptCount val="5"/>
                <c:pt idx="0">
                  <c:v>79.808841099163658</c:v>
                </c:pt>
                <c:pt idx="1">
                  <c:v>5.2568697729988116</c:v>
                </c:pt>
                <c:pt idx="2">
                  <c:v>6.5710872162485057</c:v>
                </c:pt>
                <c:pt idx="3">
                  <c:v>1.9115890083632021</c:v>
                </c:pt>
                <c:pt idx="4">
                  <c:v>6.4516129032258114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uk-UA"/>
              <a:t>98,4 млн.грн.</a:t>
            </a:r>
            <a:endParaRPr lang="en-US"/>
          </a:p>
        </c:rich>
      </c:tx>
      <c:layout/>
      <c:spPr>
        <a:gradFill flip="none" rotWithShape="1">
          <a:gsLst>
            <a:gs pos="0">
              <a:srgbClr val="009DD9">
                <a:tint val="70000"/>
                <a:satMod val="130000"/>
              </a:srgbClr>
            </a:gs>
            <a:gs pos="43000">
              <a:srgbClr val="009DD9">
                <a:tint val="44000"/>
                <a:satMod val="165000"/>
              </a:srgbClr>
            </a:gs>
            <a:gs pos="93000">
              <a:srgbClr val="009DD9">
                <a:tint val="15000"/>
                <a:satMod val="165000"/>
              </a:srgbClr>
            </a:gs>
            <a:gs pos="100000">
              <a:srgbClr val="009DD9">
                <a:tint val="5000"/>
                <a:satMod val="250000"/>
              </a:srgb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3098759488337708"/>
          <c:y val="0.20855987176134724"/>
          <c:w val="0.778825981855641"/>
          <c:h val="0.686458421389907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layout>
                <c:manualLayout>
                  <c:x val="8.5082088836404682E-2"/>
                  <c:y val="2.076704056645868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 smtClean="0"/>
                      <a:t>Капітальні</a:t>
                    </a:r>
                    <a:r>
                      <a:rPr lang="ru-RU" sz="1600" dirty="0" smtClean="0"/>
                      <a:t> </a:t>
                    </a:r>
                    <a:r>
                      <a:rPr lang="ru-RU" sz="1600" dirty="0" err="1"/>
                      <a:t>видатки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/>
                      <a:t>бюджетних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/>
                      <a:t>установ</a:t>
                    </a:r>
                    <a:r>
                      <a:rPr lang="ru-RU" sz="1600" dirty="0"/>
                      <a:t>
</a:t>
                    </a:r>
                    <a:r>
                      <a:rPr lang="ru-RU" sz="1600" dirty="0" smtClean="0"/>
                      <a:t>25,0 </a:t>
                    </a:r>
                    <a:r>
                      <a:rPr lang="ru-RU" sz="1600" dirty="0" err="1" smtClean="0"/>
                      <a:t>млн.грн</a:t>
                    </a:r>
                    <a:r>
                      <a:rPr lang="ru-RU" sz="1600" dirty="0" smtClean="0"/>
                      <a:t>.</a:t>
                    </a:r>
                    <a:r>
                      <a:rPr lang="ru-RU" sz="1600" dirty="0"/>
                      <a:t>
25%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.13897663869025026"/>
                  <c:y val="-5.037683227585697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 smtClean="0"/>
                      <a:t>Капітальний</a:t>
                    </a:r>
                    <a:r>
                      <a:rPr lang="ru-RU" sz="1600" dirty="0" smtClean="0"/>
                      <a:t> </a:t>
                    </a:r>
                    <a:r>
                      <a:rPr lang="ru-RU" sz="1600" dirty="0"/>
                      <a:t>ремонт </a:t>
                    </a:r>
                    <a:r>
                      <a:rPr lang="ru-RU" sz="1600" dirty="0" err="1"/>
                      <a:t>житлового</a:t>
                    </a:r>
                    <a:r>
                      <a:rPr lang="ru-RU" sz="1600" dirty="0"/>
                      <a:t> фонду
</a:t>
                    </a:r>
                    <a:r>
                      <a:rPr lang="ru-RU" sz="1600" dirty="0" smtClean="0"/>
                      <a:t>34,2 </a:t>
                    </a:r>
                    <a:r>
                      <a:rPr lang="ru-RU" sz="1600" dirty="0" err="1" smtClean="0"/>
                      <a:t>млн.грн</a:t>
                    </a:r>
                    <a:r>
                      <a:rPr lang="ru-RU" sz="1600" dirty="0" smtClean="0"/>
                      <a:t>.</a:t>
                    </a:r>
                    <a:r>
                      <a:rPr lang="ru-RU" sz="1600" dirty="0"/>
                      <a:t>
35%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3.6928043531040788E-2"/>
                  <c:y val="3.456747159298031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 smtClean="0"/>
                      <a:t>Капітальний</a:t>
                    </a:r>
                    <a:r>
                      <a:rPr lang="ru-RU" sz="1600" dirty="0" smtClean="0"/>
                      <a:t> </a:t>
                    </a:r>
                    <a:r>
                      <a:rPr lang="ru-RU" sz="1600" dirty="0"/>
                      <a:t>ремонт </a:t>
                    </a:r>
                    <a:r>
                      <a:rPr lang="ru-RU" sz="1600" dirty="0" err="1"/>
                      <a:t>доріг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/>
                      <a:t>і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/>
                      <a:t>тротуарів</a:t>
                    </a:r>
                    <a:r>
                      <a:rPr lang="ru-RU" sz="1600" dirty="0"/>
                      <a:t>, установка </a:t>
                    </a:r>
                    <a:r>
                      <a:rPr lang="ru-RU" sz="1600" dirty="0" err="1"/>
                      <a:t>дорожніх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/>
                      <a:t>знаків</a:t>
                    </a:r>
                    <a:r>
                      <a:rPr lang="ru-RU" sz="1600" dirty="0"/>
                      <a:t>, МАФ
</a:t>
                    </a:r>
                    <a:r>
                      <a:rPr lang="ru-RU" sz="1600" dirty="0" smtClean="0"/>
                      <a:t>1,9 </a:t>
                    </a:r>
                    <a:r>
                      <a:rPr lang="ru-RU" sz="1600" dirty="0" err="1" smtClean="0"/>
                      <a:t>млн.грн</a:t>
                    </a:r>
                    <a:r>
                      <a:rPr lang="ru-RU" sz="1600" dirty="0" smtClean="0"/>
                      <a:t>.</a:t>
                    </a:r>
                    <a:r>
                      <a:rPr lang="ru-RU" sz="1600" dirty="0"/>
                      <a:t>
2%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0"/>
                  <c:y val="-3.033288172175065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 smtClean="0"/>
                      <a:t>Будівництво</a:t>
                    </a:r>
                    <a:r>
                      <a:rPr lang="ru-RU" sz="1600" dirty="0" smtClean="0"/>
                      <a:t> </a:t>
                    </a:r>
                    <a:r>
                      <a:rPr lang="ru-RU" sz="1600" dirty="0"/>
                      <a:t>та </a:t>
                    </a:r>
                    <a:r>
                      <a:rPr lang="ru-RU" sz="1600" dirty="0" err="1"/>
                      <a:t>реконструкція</a:t>
                    </a:r>
                    <a:r>
                      <a:rPr lang="ru-RU" sz="1600" dirty="0"/>
                      <a:t>
</a:t>
                    </a:r>
                    <a:r>
                      <a:rPr lang="ru-RU" sz="1600" dirty="0" smtClean="0"/>
                      <a:t>29,5 </a:t>
                    </a:r>
                    <a:r>
                      <a:rPr lang="ru-RU" sz="1600" dirty="0" err="1" smtClean="0"/>
                      <a:t>млн.грн</a:t>
                    </a:r>
                    <a:r>
                      <a:rPr lang="ru-RU" sz="1600" dirty="0" smtClean="0"/>
                      <a:t>.</a:t>
                    </a:r>
                    <a:r>
                      <a:rPr lang="ru-RU" sz="1600" dirty="0"/>
                      <a:t>
30%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-0.11090036115232768"/>
                  <c:y val="2.062025435814082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 smtClean="0"/>
                      <a:t>Внески</a:t>
                    </a:r>
                    <a:r>
                      <a:rPr lang="ru-RU" sz="1600" dirty="0" smtClean="0"/>
                      <a:t> </a:t>
                    </a:r>
                    <a:r>
                      <a:rPr lang="ru-RU" sz="1600" dirty="0"/>
                      <a:t>у </a:t>
                    </a:r>
                    <a:r>
                      <a:rPr lang="ru-RU" sz="1600" dirty="0" err="1"/>
                      <a:t>статутні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/>
                      <a:t>капітали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/>
                      <a:t>комунальних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/>
                      <a:t>підприємств</a:t>
                    </a:r>
                    <a:r>
                      <a:rPr lang="ru-RU" sz="1600" dirty="0"/>
                      <a:t>
</a:t>
                    </a:r>
                    <a:r>
                      <a:rPr lang="ru-RU" sz="1600" dirty="0" smtClean="0"/>
                      <a:t>6,0 </a:t>
                    </a:r>
                    <a:r>
                      <a:rPr lang="ru-RU" sz="1600" dirty="0" err="1" smtClean="0"/>
                      <a:t>млн.грн</a:t>
                    </a:r>
                    <a:r>
                      <a:rPr lang="ru-RU" sz="1600" dirty="0" smtClean="0"/>
                      <a:t>.</a:t>
                    </a:r>
                    <a:r>
                      <a:rPr lang="ru-RU" sz="1600" dirty="0"/>
                      <a:t>
6%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0.25762469026219686"/>
                  <c:y val="-2.8463303933967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 smtClean="0"/>
                      <a:t>Інші</a:t>
                    </a:r>
                    <a:r>
                      <a:rPr lang="ru-RU" sz="1600" dirty="0" smtClean="0"/>
                      <a:t> </a:t>
                    </a:r>
                    <a:r>
                      <a:rPr lang="ru-RU" sz="1600" dirty="0" err="1"/>
                      <a:t>капітальні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/>
                      <a:t>видатки</a:t>
                    </a:r>
                    <a:r>
                      <a:rPr lang="ru-RU" sz="1600" dirty="0"/>
                      <a:t>
</a:t>
                    </a:r>
                    <a:r>
                      <a:rPr lang="ru-RU" sz="1600" dirty="0" smtClean="0"/>
                      <a:t>1,8 </a:t>
                    </a:r>
                    <a:r>
                      <a:rPr lang="ru-RU" sz="1600" dirty="0" err="1" smtClean="0"/>
                      <a:t>млн.грн</a:t>
                    </a:r>
                    <a:r>
                      <a:rPr lang="ru-RU" sz="1600" dirty="0" smtClean="0"/>
                      <a:t>.</a:t>
                    </a:r>
                    <a:r>
                      <a:rPr lang="ru-RU" sz="1600" dirty="0"/>
                      <a:t>
2%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0.27089011955339926"/>
                  <c:y val="-1.9574086693295596E-3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Капітальні видатки бюджетних установ</c:v>
                </c:pt>
                <c:pt idx="1">
                  <c:v>Капітальний ремонт житлового фонду</c:v>
                </c:pt>
                <c:pt idx="2">
                  <c:v>Капітальний ремонт доріг і тротуарів, установка дорожніх знаків, МАФ</c:v>
                </c:pt>
                <c:pt idx="3">
                  <c:v>Будівництво та реконструкція</c:v>
                </c:pt>
                <c:pt idx="4">
                  <c:v>Внески у статутні капітали комунальних підприємств</c:v>
                </c:pt>
                <c:pt idx="5">
                  <c:v>Інші капітальні видатки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</c:v>
                </c:pt>
                <c:pt idx="1">
                  <c:v>34.200000000000003</c:v>
                </c:pt>
                <c:pt idx="2">
                  <c:v>1.9000000000000001</c:v>
                </c:pt>
                <c:pt idx="3">
                  <c:v>29.5</c:v>
                </c:pt>
                <c:pt idx="4">
                  <c:v>6</c:v>
                </c:pt>
                <c:pt idx="5">
                  <c:v>1.8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gradFill flip="none" rotWithShape="1">
      <a:gsLst>
        <a:gs pos="0">
          <a:srgbClr val="0BD0D9">
            <a:tint val="70000"/>
            <a:satMod val="130000"/>
          </a:srgbClr>
        </a:gs>
        <a:gs pos="43000">
          <a:srgbClr val="0BD0D9">
            <a:tint val="44000"/>
            <a:satMod val="165000"/>
          </a:srgbClr>
        </a:gs>
        <a:gs pos="93000">
          <a:srgbClr val="0BD0D9">
            <a:tint val="15000"/>
            <a:satMod val="165000"/>
          </a:srgbClr>
        </a:gs>
        <a:gs pos="100000">
          <a:srgbClr val="0BD0D9">
            <a:tint val="5000"/>
            <a:satMod val="250000"/>
          </a:srgb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glow rad="101600">
        <a:schemeClr val="accent3">
          <a:satMod val="175000"/>
          <a:alpha val="40000"/>
        </a:schemeClr>
      </a:glow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474066605449594"/>
          <c:y val="0.13017707139798948"/>
          <c:w val="0.71570516829013064"/>
          <c:h val="0.74304510912102062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4.6434356520150398E-2"/>
                  <c:y val="-4.8211773972112106E-2"/>
                </c:manualLayout>
              </c:layout>
              <c:tx>
                <c:rich>
                  <a:bodyPr/>
                  <a:lstStyle/>
                  <a:p>
                    <a:r>
                      <a:rPr lang="uk-UA" sz="1800" b="1"/>
                      <a:t>95,4 млн.грн. </a:t>
                    </a:r>
                    <a:endParaRPr lang="en-US" sz="1800" b="1"/>
                  </a:p>
                </c:rich>
              </c:tx>
            </c:dLbl>
            <c:dLbl>
              <c:idx val="1"/>
              <c:layout>
                <c:manualLayout>
                  <c:x val="4.780007288839011E-2"/>
                  <c:y val="-5.240410214360011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3</a:t>
                    </a:r>
                    <a:r>
                      <a:rPr lang="uk-UA" sz="1800" b="1"/>
                      <a:t>7,8 млн.грн.</a:t>
                    </a:r>
                    <a:endParaRPr lang="en-US" sz="1800" b="1"/>
                  </a:p>
                </c:rich>
              </c:tx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Лист1!$B$3:$C$3</c:f>
              <c:strCache>
                <c:ptCount val="2"/>
                <c:pt idx="0">
                  <c:v>на 01.01.2014 року</c:v>
                </c:pt>
                <c:pt idx="1">
                  <c:v>на 01.01.2015 року</c:v>
                </c:pt>
              </c:strCache>
            </c:strRef>
          </c:cat>
          <c:val>
            <c:numRef>
              <c:f>Лист1!$B$4:$C$4</c:f>
              <c:numCache>
                <c:formatCode>0.0</c:formatCode>
                <c:ptCount val="2"/>
                <c:pt idx="0" formatCode="General">
                  <c:v>95.4</c:v>
                </c:pt>
                <c:pt idx="1">
                  <c:v>37.800000000000004</c:v>
                </c:pt>
              </c:numCache>
            </c:numRef>
          </c:val>
        </c:ser>
        <c:dLbls>
          <c:showVal val="1"/>
        </c:dLbls>
        <c:shape val="box"/>
        <c:axId val="83819520"/>
        <c:axId val="83895040"/>
        <c:axId val="0"/>
      </c:bar3DChart>
      <c:catAx>
        <c:axId val="83819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3895040"/>
        <c:crosses val="autoZero"/>
        <c:auto val="1"/>
        <c:lblAlgn val="ctr"/>
        <c:lblOffset val="100"/>
      </c:catAx>
      <c:valAx>
        <c:axId val="83895040"/>
        <c:scaling>
          <c:orientation val="minMax"/>
        </c:scaling>
        <c:axPos val="l"/>
        <c:majorGridlines/>
        <c:numFmt formatCode="General" sourceLinked="1"/>
        <c:tickLblPos val="nextTo"/>
        <c:crossAx val="83819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6"/>
      <c:hPercent val="65"/>
      <c:rotY val="4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808080"/>
          </a:solidFill>
          <a:prstDash val="solid"/>
        </a:ln>
      </c:spPr>
    </c:sideWall>
    <c:backWall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171724821525869E-2"/>
          <c:y val="9.6347939606218486E-2"/>
          <c:w val="0.79943725014504952"/>
          <c:h val="0.81107844449464173"/>
        </c:manualLayout>
      </c:layout>
      <c:bar3DChart>
        <c:barDir val="col"/>
        <c:grouping val="stacked"/>
        <c:ser>
          <c:idx val="0"/>
          <c:order val="0"/>
          <c:tx>
            <c:strRef>
              <c:f>'ЗФ 2014 до 2013'!$A$6</c:f>
              <c:strCache>
                <c:ptCount val="1"/>
                <c:pt idx="0">
                  <c:v>1 кошик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4.0567701314563184E-3"/>
                  <c:y val="-4.874344553084712E-2"/>
                </c:manualLayout>
              </c:layout>
              <c:showVal val="1"/>
            </c:dLbl>
            <c:dLbl>
              <c:idx val="1"/>
              <c:layout>
                <c:manualLayout>
                  <c:x val="1.9160476227600316E-3"/>
                  <c:y val="-2.5911863756756432E-2"/>
                </c:manualLayout>
              </c:layout>
              <c:showVal val="1"/>
            </c:dLbl>
            <c:dLbl>
              <c:idx val="2"/>
              <c:layout>
                <c:manualLayout>
                  <c:xMode val="edge"/>
                  <c:yMode val="edge"/>
                  <c:x val="0.62800565770862926"/>
                  <c:y val="0.5956043956043956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'ЗФ 2014 до 2013'!$B$5:$C$5</c:f>
              <c:strCache>
                <c:ptCount val="2"/>
                <c:pt idx="0">
                  <c:v>Факт за 2013 рік</c:v>
                </c:pt>
                <c:pt idx="1">
                  <c:v>Факт за 2014 рік</c:v>
                </c:pt>
              </c:strCache>
            </c:strRef>
          </c:cat>
          <c:val>
            <c:numRef>
              <c:f>'ЗФ 2014 до 2013'!$B$6:$C$6</c:f>
              <c:numCache>
                <c:formatCode>0.0</c:formatCode>
                <c:ptCount val="2"/>
                <c:pt idx="0">
                  <c:v>1236.1444849999975</c:v>
                </c:pt>
                <c:pt idx="1">
                  <c:v>1311.025343</c:v>
                </c:pt>
              </c:numCache>
            </c:numRef>
          </c:val>
        </c:ser>
        <c:ser>
          <c:idx val="1"/>
          <c:order val="1"/>
          <c:tx>
            <c:strRef>
              <c:f>'ЗФ 2014 до 2013'!$A$7</c:f>
              <c:strCache>
                <c:ptCount val="1"/>
                <c:pt idx="0">
                  <c:v>2 кошик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0153656535507238E-3"/>
                  <c:y val="-1.4200917193043158E-2"/>
                </c:manualLayout>
              </c:layout>
              <c:showVal val="1"/>
            </c:dLbl>
            <c:dLbl>
              <c:idx val="1"/>
              <c:layout>
                <c:manualLayout>
                  <c:x val="1.1817037721769966E-2"/>
                  <c:y val="-9.4072856277580639E-3"/>
                </c:manualLayout>
              </c:layout>
              <c:showVal val="1"/>
            </c:dLbl>
            <c:dLbl>
              <c:idx val="2"/>
              <c:layout>
                <c:manualLayout>
                  <c:xMode val="edge"/>
                  <c:yMode val="edge"/>
                  <c:x val="0.63790664780763751"/>
                  <c:y val="0.2967032967032967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'ЗФ 2014 до 2013'!$B$5:$C$5</c:f>
              <c:strCache>
                <c:ptCount val="2"/>
                <c:pt idx="0">
                  <c:v>Факт за 2013 рік</c:v>
                </c:pt>
                <c:pt idx="1">
                  <c:v>Факт за 2014 рік</c:v>
                </c:pt>
              </c:strCache>
            </c:strRef>
          </c:cat>
          <c:val>
            <c:numRef>
              <c:f>'ЗФ 2014 до 2013'!$B$7:$C$7</c:f>
              <c:numCache>
                <c:formatCode>0.0</c:formatCode>
                <c:ptCount val="2"/>
                <c:pt idx="0">
                  <c:v>432.45864</c:v>
                </c:pt>
                <c:pt idx="1">
                  <c:v>398.07533299999955</c:v>
                </c:pt>
              </c:numCache>
            </c:numRef>
          </c:val>
        </c:ser>
        <c:dLbls>
          <c:showVal val="1"/>
        </c:dLbls>
        <c:shape val="box"/>
        <c:axId val="67759104"/>
        <c:axId val="69468928"/>
        <c:axId val="0"/>
      </c:bar3DChart>
      <c:catAx>
        <c:axId val="6775910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9468928"/>
        <c:crosses val="autoZero"/>
        <c:auto val="1"/>
        <c:lblAlgn val="ctr"/>
        <c:lblOffset val="100"/>
        <c:tickLblSkip val="1"/>
        <c:tickMarkSkip val="1"/>
      </c:catAx>
      <c:valAx>
        <c:axId val="6946892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7759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150725909489681"/>
          <c:y val="0.29807845364411917"/>
          <c:w val="0.1051974767649255"/>
          <c:h val="0.52054914368580663"/>
        </c:manualLayout>
      </c:layout>
      <c:spPr>
        <a:noFill/>
        <a:ln w="25400">
          <a:noFill/>
        </a:ln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200"/>
      <c:perspective val="0"/>
    </c:view3D>
    <c:plotArea>
      <c:layout>
        <c:manualLayout>
          <c:layoutTarget val="inner"/>
          <c:xMode val="edge"/>
          <c:yMode val="edge"/>
          <c:x val="0"/>
          <c:y val="0.14017600252279649"/>
          <c:w val="1"/>
          <c:h val="0.63961711567552726"/>
        </c:manualLayout>
      </c:layout>
      <c:pie3DChart>
        <c:varyColors val="1"/>
        <c:ser>
          <c:idx val="0"/>
          <c:order val="0"/>
          <c:tx>
            <c:strRef>
              <c:f>'структура ЗФ 2014'!$C$3</c:f>
              <c:strCache>
                <c:ptCount val="1"/>
                <c:pt idx="0">
                  <c:v>Факт за 2014 рік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4"/>
          <c:dPt>
            <c:idx val="0"/>
            <c:explosion val="41"/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explosion val="43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explosion val="102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explosion val="145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1936109905084261"/>
                  <c:y val="-5.9403193148484398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9.1876900075221896E-2"/>
                  <c:y val="-0.14529360293118979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5325431383238453"/>
                  <c:y val="5.5823312138304222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28840431222348517"/>
                  <c:y val="0.1305104213663379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9.0748105579243524E-2"/>
                  <c:y val="0.2006895539677063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9.2478838309340533E-2"/>
                  <c:y val="0.1034354368606171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4.9516560704707301E-2"/>
                  <c:y val="-5.2348222411987028E-2"/>
                </c:manualLayout>
              </c:layout>
              <c:dLblPos val="bestFit"/>
              <c:showCatName val="1"/>
              <c:showPercent val="1"/>
            </c:dLbl>
            <c:numFmt formatCode="0.0%" sourceLinked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'структура ЗФ 2014'!$B$4:$B$10</c:f>
              <c:strCache>
                <c:ptCount val="7"/>
                <c:pt idx="0">
                  <c:v>Податок на доходи фізичних осіб</c:v>
                </c:pt>
                <c:pt idx="1">
                  <c:v>Податок на прибуток </c:v>
                </c:pt>
                <c:pt idx="2">
                  <c:v>Плата за землю</c:v>
                </c:pt>
                <c:pt idx="3">
                  <c:v>Місцеві податки і збори</c:v>
                </c:pt>
                <c:pt idx="4">
                  <c:v>Плата за оренду МК</c:v>
                </c:pt>
                <c:pt idx="5">
                  <c:v>Плата за надра</c:v>
                </c:pt>
                <c:pt idx="6">
                  <c:v>Інші</c:v>
                </c:pt>
              </c:strCache>
            </c:strRef>
          </c:cat>
          <c:val>
            <c:numRef>
              <c:f>'структура ЗФ 2014'!$C$4:$C$10</c:f>
              <c:numCache>
                <c:formatCode>#,##0.0</c:formatCode>
                <c:ptCount val="7"/>
                <c:pt idx="0">
                  <c:v>1310.3045529999999</c:v>
                </c:pt>
                <c:pt idx="1">
                  <c:v>10.662573</c:v>
                </c:pt>
                <c:pt idx="2">
                  <c:v>349.05155799999955</c:v>
                </c:pt>
                <c:pt idx="3">
                  <c:v>11.902636000000022</c:v>
                </c:pt>
                <c:pt idx="4">
                  <c:v>16.242103999999969</c:v>
                </c:pt>
                <c:pt idx="5">
                  <c:v>4.0858509999999955</c:v>
                </c:pt>
                <c:pt idx="6">
                  <c:v>6.9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70"/>
      <c:perspective val="30"/>
    </c:view3D>
    <c:plotArea>
      <c:layout>
        <c:manualLayout>
          <c:layoutTarget val="inner"/>
          <c:xMode val="edge"/>
          <c:yMode val="edge"/>
          <c:x val="6.7012004210134216E-2"/>
          <c:y val="0.29543862727465858"/>
          <c:w val="0.84792748622158864"/>
          <c:h val="0.62565013635134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видатків загального фонду бюджету   міста без врахування вилучення до державного бюджету за 2014 рік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1957446291435787E-2"/>
                  <c:y val="-0.15695333788632429"/>
                </c:manualLayout>
              </c:layout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-0.13540001944201421"/>
                  <c:y val="8.9695828269033776E-3"/>
                </c:manualLayout>
              </c:layout>
              <c:dLblPos val="outEnd"/>
              <c:showCatName val="1"/>
              <c:showPercent val="1"/>
            </c:dLbl>
            <c:dLbl>
              <c:idx val="2"/>
              <c:layout>
                <c:manualLayout>
                  <c:x val="4.0138524351122827E-2"/>
                  <c:y val="-8.7124220856423268E-2"/>
                </c:manualLayout>
              </c:layout>
              <c:dLblPos val="outEnd"/>
              <c:showCatName val="1"/>
              <c:showPercent val="1"/>
            </c:dLbl>
            <c:dLbl>
              <c:idx val="3"/>
              <c:layout>
                <c:manualLayout>
                  <c:x val="0.21221400624414341"/>
                  <c:y val="5.9938733285080432E-2"/>
                </c:manualLayout>
              </c:layout>
              <c:dLblPos val="outEnd"/>
              <c:showCatName val="1"/>
              <c:showPercent val="1"/>
            </c:dLbl>
            <c:dLbl>
              <c:idx val="4"/>
              <c:layout>
                <c:manualLayout>
                  <c:x val="3.9574462914357934E-2"/>
                  <c:y val="6.1976644528468322E-2"/>
                </c:manualLayout>
              </c:layout>
              <c:dLblPos val="outEnd"/>
              <c:showCatName val="1"/>
              <c:showPercent val="1"/>
            </c:dLbl>
            <c:dLbl>
              <c:idx val="5"/>
              <c:layout>
                <c:manualLayout>
                  <c:x val="7.4332531350248018E-2"/>
                  <c:y val="-2.2315692814987662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Субсидії</a:t>
                    </a:r>
                    <a:r>
                      <a:rPr lang="ru-RU" sz="1600" dirty="0"/>
                      <a:t> та </a:t>
                    </a:r>
                    <a:r>
                      <a:rPr lang="ru-RU" sz="1600" dirty="0" err="1"/>
                      <a:t>поточні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/>
                      <a:t>трансферти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 smtClean="0"/>
                      <a:t>підприємствам</a:t>
                    </a:r>
                    <a:r>
                      <a:rPr lang="ru-RU" sz="1600" dirty="0" smtClean="0"/>
                      <a:t> </a:t>
                    </a:r>
                    <a:r>
                      <a:rPr lang="ru-RU" sz="1600" dirty="0"/>
                      <a:t>(</a:t>
                    </a:r>
                    <a:r>
                      <a:rPr lang="ru-RU" sz="1600" dirty="0" err="1"/>
                      <a:t>установам</a:t>
                    </a:r>
                    <a:r>
                      <a:rPr lang="ru-RU" sz="1600" dirty="0"/>
                      <a:t>, </a:t>
                    </a:r>
                    <a:r>
                      <a:rPr lang="ru-RU" sz="1600" dirty="0" err="1"/>
                      <a:t>організаціям</a:t>
                    </a:r>
                    <a:r>
                      <a:rPr lang="ru-RU" sz="1600" dirty="0"/>
                      <a:t>)
6,0%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6"/>
              <c:layout>
                <c:manualLayout>
                  <c:x val="-0.13686461067366568"/>
                  <c:y val="-3.2582757899486691E-3"/>
                </c:manualLayout>
              </c:layout>
              <c:dLblPos val="outEnd"/>
              <c:showCatName val="1"/>
              <c:showPercent val="1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Оплата праці і нарахування на заробітну плату</c:v>
                </c:pt>
                <c:pt idx="1">
                  <c:v>Медикаменти та перев'язувальні матеріали</c:v>
                </c:pt>
                <c:pt idx="2">
                  <c:v>Продукти харчування</c:v>
                </c:pt>
                <c:pt idx="3">
                  <c:v>Оплата комунальних послуг та енергоносіїв</c:v>
                </c:pt>
                <c:pt idx="4">
                  <c:v>Соціальне забезпечення</c:v>
                </c:pt>
                <c:pt idx="5">
                  <c:v>Субсидії та поточні трансферти підприїмствам (установам, організаціям)</c:v>
                </c:pt>
                <c:pt idx="6">
                  <c:v>інші поточні видатки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1245078586.8099999</c:v>
                </c:pt>
                <c:pt idx="1">
                  <c:v>33213067.469999976</c:v>
                </c:pt>
                <c:pt idx="2">
                  <c:v>57620141.280000001</c:v>
                </c:pt>
                <c:pt idx="3">
                  <c:v>178352505.68000001</c:v>
                </c:pt>
                <c:pt idx="4">
                  <c:v>696314520.92999899</c:v>
                </c:pt>
                <c:pt idx="5">
                  <c:v>147627785.36000001</c:v>
                </c:pt>
                <c:pt idx="6">
                  <c:v>113333733.6499999</c:v>
                </c:pt>
              </c:numCache>
            </c:numRef>
          </c:val>
        </c:ser>
      </c:pie3DChart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perspective val="30"/>
    </c:view3D>
    <c:plotArea>
      <c:layout>
        <c:manualLayout>
          <c:layoutTarget val="inner"/>
          <c:xMode val="edge"/>
          <c:yMode val="edge"/>
          <c:x val="7.2457135612791074E-2"/>
          <c:y val="0.1362042913038182"/>
          <c:w val="0.81374976535884191"/>
          <c:h val="0.675232463909358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6"/>
          <c:dLbls>
            <c:dLbl>
              <c:idx val="0"/>
              <c:layout>
                <c:manualLayout>
                  <c:x val="-7.6558752464991886E-2"/>
                  <c:y val="-0.1546272492788198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1.9208988813684949E-2"/>
                  <c:y val="-6.168423782931555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7.1086518218939389E-3"/>
                  <c:y val="-3.5438024883418094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6.434721108616942E-2"/>
                  <c:y val="-0.13402928110786683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0.16240357912099876"/>
                  <c:y val="-8.2844848263813026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5.2938946485293452E-2"/>
                  <c:y val="7.3808284333495053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5.5828991228895522E-2"/>
                  <c:y val="2.6339982581758691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0.20482475001824341"/>
                  <c:y val="2.4023855878051139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-0.18753898255922039"/>
                  <c:y val="-7.9473752707885717E-2"/>
                </c:manualLayout>
              </c:layout>
              <c:dLblPos val="bestFit"/>
              <c:showCatName val="1"/>
              <c:showPercent val="1"/>
            </c:dLbl>
            <c:numFmt formatCode="0.0%" sourceLinked="0"/>
            <c:spPr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освіта </c:v>
                </c:pt>
                <c:pt idx="1">
                  <c:v>охорона здоров'я</c:v>
                </c:pt>
                <c:pt idx="2">
                  <c:v>соціальний захист, соціальне забезпечення та компенсація за пільгове перевезення громадян</c:v>
                </c:pt>
                <c:pt idx="3">
                  <c:v>житлово-комунальне господарство</c:v>
                </c:pt>
                <c:pt idx="4">
                  <c:v>культура і мистецтво, фізична культура і спорт</c:v>
                </c:pt>
                <c:pt idx="5">
                  <c:v>будівництво і внески у статутні капітали  </c:v>
                </c:pt>
                <c:pt idx="6">
                  <c:v>транспорт та дорожнє господарство</c:v>
                </c:pt>
                <c:pt idx="7">
                  <c:v>кошти, що передаються до державного бюджету</c:v>
                </c:pt>
                <c:pt idx="8">
                  <c:v>інші видатки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29.314750551876131</c:v>
                </c:pt>
                <c:pt idx="1">
                  <c:v>19.613538551876491</c:v>
                </c:pt>
                <c:pt idx="2">
                  <c:v>25.563424244567685</c:v>
                </c:pt>
                <c:pt idx="3">
                  <c:v>11.638032563754193</c:v>
                </c:pt>
                <c:pt idx="4">
                  <c:v>3.7458754973095068</c:v>
                </c:pt>
                <c:pt idx="5">
                  <c:v>1.1901411490263243</c:v>
                </c:pt>
                <c:pt idx="6">
                  <c:v>1.9756024031894053</c:v>
                </c:pt>
                <c:pt idx="7">
                  <c:v>0.61036860859093789</c:v>
                </c:pt>
                <c:pt idx="8">
                  <c:v>6.3482664298091525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65">
          <a:noFill/>
        </a:ln>
      </c:spPr>
    </c:plotArea>
    <c:plotVisOnly val="1"/>
    <c:dispBlanksAs val="zero"/>
  </c:chart>
  <c:spPr>
    <a:ln>
      <a:noFill/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20"/>
      <c:perspective val="0"/>
    </c:view3D>
    <c:plotArea>
      <c:layout>
        <c:manualLayout>
          <c:layoutTarget val="inner"/>
          <c:xMode val="edge"/>
          <c:yMode val="edge"/>
          <c:x val="6.0288295893360412E-2"/>
          <c:y val="0.11811769793755646"/>
          <c:w val="0.89622177774563427"/>
          <c:h val="0.87086428275678163"/>
        </c:manualLayout>
      </c:layout>
      <c:pie3DChart>
        <c:varyColors val="1"/>
        <c:ser>
          <c:idx val="0"/>
          <c:order val="0"/>
          <c:explosion val="25"/>
          <c:dPt>
            <c:idx val="0"/>
            <c:explosion val="26"/>
          </c:dPt>
          <c:dLbls>
            <c:dLbl>
              <c:idx val="0"/>
              <c:layout>
                <c:manualLayout>
                  <c:x val="-3.0442509772490956E-2"/>
                  <c:y val="-9.7316627889329141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/>
                      <a:t>Оплата </a:t>
                    </a:r>
                    <a:r>
                      <a:rPr lang="ru-RU" sz="1600" b="1" i="0" baseline="0" dirty="0" err="1"/>
                      <a:t>праці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err="1"/>
                      <a:t>з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err="1" smtClean="0"/>
                      <a:t>нарахуваннями</a:t>
                    </a:r>
                    <a:r>
                      <a:rPr lang="ru-RU" sz="1600" b="1" i="0" baseline="0" dirty="0" smtClean="0"/>
                      <a:t> </a:t>
                    </a:r>
                    <a:r>
                      <a:rPr lang="ru-RU" sz="1600" b="1" i="0" baseline="0" dirty="0"/>
                      <a:t>638,7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</a:t>
                    </a:r>
                    <a:r>
                      <a:rPr lang="ru-RU" sz="1600" b="1" i="0" baseline="0" dirty="0" smtClean="0"/>
                      <a:t>73,0%)</a:t>
                    </a:r>
                    <a:endParaRPr lang="ru-RU" sz="1600" b="1" i="0" baseline="0" dirty="0"/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1.0101501116263317E-3"/>
                  <c:y val="0.25504909667713316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err="1" smtClean="0"/>
                      <a:t>Харчування</a:t>
                    </a:r>
                    <a:r>
                      <a:rPr lang="ru-RU" sz="1600" b="1" i="0" baseline="0" dirty="0" smtClean="0"/>
                      <a:t> </a:t>
                    </a:r>
                  </a:p>
                  <a:p>
                    <a:r>
                      <a:rPr lang="ru-RU" sz="1600" b="1" i="0" baseline="0" dirty="0" smtClean="0"/>
                      <a:t>67,7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</a:t>
                    </a:r>
                    <a:r>
                      <a:rPr lang="ru-RU" sz="1600" b="1" i="0" baseline="0" dirty="0" smtClean="0"/>
                      <a:t>7,7%)</a:t>
                    </a:r>
                    <a:endParaRPr lang="ru-RU" sz="1600" b="1" i="0" baseline="0" dirty="0"/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0.11586611479905483"/>
                  <c:y val="-8.6324394653590018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Оплата </a:t>
                    </a:r>
                    <a:r>
                      <a:rPr lang="ru-RU" sz="1600" b="1" i="0" baseline="0" dirty="0" err="1" smtClean="0"/>
                      <a:t>енергоносіїв</a:t>
                    </a:r>
                    <a:r>
                      <a:rPr lang="ru-RU" sz="1600" b="1" i="0" baseline="0" dirty="0" smtClean="0"/>
                      <a:t> </a:t>
                    </a:r>
                    <a:r>
                      <a:rPr lang="ru-RU" sz="1600" b="1" i="0" baseline="0" dirty="0" err="1" smtClean="0"/>
                      <a:t>і</a:t>
                    </a:r>
                    <a:r>
                      <a:rPr lang="ru-RU" sz="1600" b="1" i="0" baseline="0" dirty="0" smtClean="0"/>
                      <a:t> </a:t>
                    </a:r>
                    <a:r>
                      <a:rPr lang="ru-RU" sz="1600" b="1" i="0" baseline="0" dirty="0" err="1"/>
                      <a:t>комун.послуг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smtClean="0"/>
                      <a:t> </a:t>
                    </a:r>
                    <a:r>
                      <a:rPr lang="ru-RU" sz="1600" b="1" i="0" baseline="0" dirty="0"/>
                      <a:t>115,4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(13,2%)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0.11054243401123259"/>
                  <c:y val="-1.347911549359695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err="1"/>
                      <a:t>Соціальне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err="1"/>
                      <a:t>забезпечення</a:t>
                    </a:r>
                    <a:r>
                      <a:rPr lang="ru-RU" sz="1600" b="1" i="0" baseline="0" dirty="0"/>
                      <a:t> </a:t>
                    </a:r>
                    <a:endParaRPr lang="ru-RU" sz="1600" b="1" i="0" baseline="0" dirty="0" smtClean="0"/>
                  </a:p>
                  <a:p>
                    <a:r>
                      <a:rPr lang="ru-RU" sz="1600" b="1" i="0" baseline="0" dirty="0" smtClean="0"/>
                      <a:t>2,7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</a:t>
                    </a:r>
                    <a:r>
                      <a:rPr lang="ru-RU" sz="1600" b="1" i="0" baseline="0" dirty="0" smtClean="0"/>
                      <a:t>0,3%)</a:t>
                    </a:r>
                    <a:endParaRPr lang="ru-RU" sz="1600" b="1" i="0" baseline="0" dirty="0"/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5.2046798879349904E-2"/>
                  <c:y val="-6.727990852575879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err="1"/>
                      <a:t>Капітальні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err="1" smtClean="0"/>
                      <a:t>видатки</a:t>
                    </a:r>
                    <a:endParaRPr lang="ru-RU" sz="1600" b="1" i="0" baseline="0" dirty="0" smtClean="0"/>
                  </a:p>
                  <a:p>
                    <a:r>
                      <a:rPr lang="ru-RU" sz="1600" b="1" i="0" baseline="0" dirty="0" smtClean="0"/>
                      <a:t>10,8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(1,2%)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9.3177099944394368E-2"/>
                  <c:y val="1.386498561137299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err="1"/>
                      <a:t>Інші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err="1"/>
                      <a:t>видатки</a:t>
                    </a:r>
                    <a:r>
                      <a:rPr lang="ru-RU" sz="1600" b="1" i="0" baseline="0" dirty="0"/>
                      <a:t> </a:t>
                    </a:r>
                    <a:endParaRPr lang="ru-RU" sz="1600" b="1" i="0" baseline="0" dirty="0" smtClean="0"/>
                  </a:p>
                  <a:p>
                    <a:r>
                      <a:rPr lang="ru-RU" sz="1600" b="1" i="0" baseline="0" dirty="0" smtClean="0"/>
                      <a:t>39,3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(4,5%)</a:t>
                    </a:r>
                  </a:p>
                </c:rich>
              </c:tx>
              <c:showVal val="1"/>
              <c:showCatName val="1"/>
              <c:showPercent val="1"/>
            </c:dLbl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Percent val="1"/>
          </c:dLbls>
          <c:cat>
            <c:strRef>
              <c:f>'[Лист Microsoft Office Excel.xlsx]070000'!$A$3:$A$8</c:f>
              <c:strCache>
                <c:ptCount val="6"/>
                <c:pt idx="0">
                  <c:v>Оплата праці з нарахуваннями</c:v>
                </c:pt>
                <c:pt idx="1">
                  <c:v>Видатки на харчування</c:v>
                </c:pt>
                <c:pt idx="2">
                  <c:v>Видатки на оплату комун.послуг </c:v>
                </c:pt>
                <c:pt idx="3">
                  <c:v>Соціальне забезпечення</c:v>
                </c:pt>
                <c:pt idx="4">
                  <c:v>Капітальні видатки</c:v>
                </c:pt>
                <c:pt idx="5">
                  <c:v>Інші видатки</c:v>
                </c:pt>
              </c:strCache>
            </c:strRef>
          </c:cat>
          <c:val>
            <c:numRef>
              <c:f>'[Лист Microsoft Office Excel.xlsx]070000'!$B$3:$B$8</c:f>
              <c:numCache>
                <c:formatCode>General</c:formatCode>
                <c:ptCount val="6"/>
                <c:pt idx="0">
                  <c:v>638.70000000000005</c:v>
                </c:pt>
                <c:pt idx="1">
                  <c:v>67.7</c:v>
                </c:pt>
                <c:pt idx="2">
                  <c:v>115.4</c:v>
                </c:pt>
                <c:pt idx="3">
                  <c:v>1.6</c:v>
                </c:pt>
                <c:pt idx="4">
                  <c:v>10.8</c:v>
                </c:pt>
                <c:pt idx="5">
                  <c:v>39.300000000000004</c:v>
                </c:pt>
              </c:numCache>
            </c:numRef>
          </c:val>
        </c:ser>
        <c:ser>
          <c:idx val="1"/>
          <c:order val="1"/>
          <c:explosion val="25"/>
          <c:dLbls>
            <c:showVal val="1"/>
          </c:dLbls>
          <c:cat>
            <c:strRef>
              <c:f>'[Лист Microsoft Office Excel.xlsx]070000'!$A$3:$A$8</c:f>
              <c:strCache>
                <c:ptCount val="6"/>
                <c:pt idx="0">
                  <c:v>Оплата праці з нарахуваннями</c:v>
                </c:pt>
                <c:pt idx="1">
                  <c:v>Видатки на харчування</c:v>
                </c:pt>
                <c:pt idx="2">
                  <c:v>Видатки на оплату комун.послуг </c:v>
                </c:pt>
                <c:pt idx="3">
                  <c:v>Соціальне забезпечення</c:v>
                </c:pt>
                <c:pt idx="4">
                  <c:v>Капітальні видатки</c:v>
                </c:pt>
                <c:pt idx="5">
                  <c:v>Інші видатки</c:v>
                </c:pt>
              </c:strCache>
            </c:strRef>
          </c:cat>
          <c:val>
            <c:numRef>
              <c:f>'[Лист Microsoft Office Excel.xlsx]070000'!$C$3:$C$8</c:f>
              <c:numCache>
                <c:formatCode>0.0</c:formatCode>
                <c:ptCount val="6"/>
                <c:pt idx="0">
                  <c:v>73.119633657698913</c:v>
                </c:pt>
                <c:pt idx="1">
                  <c:v>7.7504293073840884</c:v>
                </c:pt>
                <c:pt idx="2">
                  <c:v>13.211219232970798</c:v>
                </c:pt>
                <c:pt idx="3">
                  <c:v>0.18317115054378935</c:v>
                </c:pt>
                <c:pt idx="4">
                  <c:v>1.2364052661705782</c:v>
                </c:pt>
                <c:pt idx="5">
                  <c:v>4.4991413852318445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scene3d>
      <a:camera prst="orthographicFront"/>
      <a:lightRig rig="threePt" dir="t"/>
    </a:scene3d>
    <a:sp3d prstMaterial="matte">
      <a:bevelT w="0"/>
    </a:sp3d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9.5950387100837267E-2"/>
          <c:y val="0.15754435883350046"/>
          <c:w val="0.90300586284879725"/>
          <c:h val="0.70242023861507663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8765669036249581E-3"/>
                  <c:y val="7.5374930723301134E-2"/>
                </c:manualLayout>
              </c:layout>
              <c:showVal val="1"/>
            </c:dLbl>
            <c:dLbl>
              <c:idx val="1"/>
              <c:layout>
                <c:manualLayout>
                  <c:x val="-1.9826380386951582E-6"/>
                  <c:y val="7.6535223933661814E-2"/>
                </c:manualLayout>
              </c:layout>
              <c:showVal val="1"/>
            </c:dLbl>
            <c:dLbl>
              <c:idx val="2"/>
              <c:layout>
                <c:manualLayout>
                  <c:x val="1.6842510138715358E-3"/>
                  <c:y val="7.711557967604647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'діти 201511.03.2015'!$C$2:$D$2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'діти 201511.03.2015'!$C$5:$D$5</c:f>
              <c:numCache>
                <c:formatCode>General</c:formatCode>
                <c:ptCount val="2"/>
                <c:pt idx="0">
                  <c:v>21985</c:v>
                </c:pt>
                <c:pt idx="1">
                  <c:v>24269</c:v>
                </c:pt>
              </c:numCache>
            </c:numRef>
          </c:val>
        </c:ser>
        <c:dLbls>
          <c:showVal val="1"/>
        </c:dLbls>
        <c:shape val="box"/>
        <c:axId val="71333760"/>
        <c:axId val="71335296"/>
        <c:axId val="0"/>
      </c:bar3DChart>
      <c:catAx>
        <c:axId val="71333760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1335296"/>
        <c:crosses val="autoZero"/>
        <c:auto val="1"/>
        <c:lblAlgn val="ctr"/>
        <c:lblOffset val="100"/>
      </c:catAx>
      <c:valAx>
        <c:axId val="713352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400"/>
                  <a:t>Кількість дітей</a:t>
                </a:r>
              </a:p>
            </c:rich>
          </c:tx>
          <c:layout>
            <c:manualLayout>
              <c:xMode val="edge"/>
              <c:yMode val="edge"/>
              <c:x val="2.7958721068957288E-3"/>
              <c:y val="0.4650805948004270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1333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>
                <a:solidFill>
                  <a:srgbClr val="C00000"/>
                </a:solidFill>
              </a:rPr>
              <a:t>Динаміка видатків на харчування по галузі "Освіта"</a:t>
            </a:r>
          </a:p>
        </c:rich>
      </c:tx>
      <c:layout>
        <c:manualLayout>
          <c:xMode val="edge"/>
          <c:yMode val="edge"/>
          <c:x val="0.11944207298061839"/>
          <c:y val="0"/>
        </c:manualLayout>
      </c:layout>
      <c:overlay val="1"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172365469980187"/>
          <c:y val="0.1732062478863903"/>
          <c:w val="0.89882960629921371"/>
          <c:h val="0.68595629569292349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534424017732128E-2"/>
                  <c:y val="-5.1640602578753129E-2"/>
                </c:manualLayout>
              </c:layout>
              <c:showVal val="1"/>
            </c:dLbl>
            <c:dLbl>
              <c:idx val="1"/>
              <c:layout>
                <c:manualLayout>
                  <c:x val="2.4239950567734158E-2"/>
                  <c:y val="-6.6867874120108833E-2"/>
                </c:manualLayout>
              </c:layout>
              <c:showVal val="1"/>
            </c:dLbl>
            <c:dLbl>
              <c:idx val="2"/>
              <c:layout>
                <c:manualLayout>
                  <c:x val="2.1699783960671112E-2"/>
                  <c:y val="-3.6393713813068655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'2015 харч11.03.15'!$C$10:$D$10</c:f>
              <c:strCache>
                <c:ptCount val="2"/>
                <c:pt idx="0">
                  <c:v>2013 рік</c:v>
                </c:pt>
                <c:pt idx="1">
                  <c:v>2014 рік</c:v>
                </c:pt>
              </c:strCache>
            </c:strRef>
          </c:cat>
          <c:val>
            <c:numRef>
              <c:f>'2015 харч11.03.15'!$C$11:$D$11</c:f>
              <c:numCache>
                <c:formatCode>0.0</c:formatCode>
                <c:ptCount val="2"/>
                <c:pt idx="0">
                  <c:v>41.470521000000005</c:v>
                </c:pt>
                <c:pt idx="1">
                  <c:v>49.413240909999999</c:v>
                </c:pt>
              </c:numCache>
            </c:numRef>
          </c:val>
        </c:ser>
        <c:shape val="cylinder"/>
        <c:axId val="69587712"/>
        <c:axId val="69589248"/>
        <c:axId val="0"/>
      </c:bar3DChart>
      <c:catAx>
        <c:axId val="695877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9589248"/>
        <c:crosses val="autoZero"/>
        <c:auto val="1"/>
        <c:lblAlgn val="ctr"/>
        <c:lblOffset val="100"/>
      </c:catAx>
      <c:valAx>
        <c:axId val="6958924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млн.грн.</a:t>
                </a:r>
              </a:p>
            </c:rich>
          </c:tx>
          <c:layout>
            <c:manualLayout>
              <c:xMode val="edge"/>
              <c:yMode val="edge"/>
              <c:x val="1.4683867285073929E-2"/>
              <c:y val="0.19283187952523601"/>
            </c:manualLayout>
          </c:layout>
        </c:title>
        <c:numFmt formatCode="0.0" sourceLinked="1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9587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accent3">
        <a:lumMod val="20000"/>
        <a:lumOff val="80000"/>
      </a:schemeClr>
    </a:solidFill>
    <a:ln w="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7"/>
      <c:rotY val="30"/>
      <c:perspective val="10"/>
    </c:view3D>
    <c:plotArea>
      <c:layout>
        <c:manualLayout>
          <c:layoutTarget val="inner"/>
          <c:xMode val="edge"/>
          <c:yMode val="edge"/>
          <c:x val="8.5291828607560558E-2"/>
          <c:y val="0.15968438832740764"/>
          <c:w val="0.8415720046493016"/>
          <c:h val="0.822852450143247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4.6446113986847719E-2"/>
                  <c:y val="1.4309097865748388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/>
                      <a:t>Оплата </a:t>
                    </a:r>
                    <a:r>
                      <a:rPr lang="ru-RU" sz="1600" b="1" i="0" baseline="0" dirty="0" err="1"/>
                      <a:t>праці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err="1"/>
                      <a:t>з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err="1" smtClean="0"/>
                      <a:t>нарахуваннями</a:t>
                    </a:r>
                    <a:endParaRPr lang="ru-RU" sz="1600" b="1" i="0" baseline="0" dirty="0" smtClean="0"/>
                  </a:p>
                  <a:p>
                    <a:r>
                      <a:rPr lang="ru-RU" sz="1600" b="1" i="0" baseline="0" dirty="0" smtClean="0"/>
                      <a:t>428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(73,1%)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2.4812984065434789E-2"/>
                  <c:y val="0.2349811958154858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err="1" smtClean="0"/>
                      <a:t>Медикаменти</a:t>
                    </a:r>
                    <a:r>
                      <a:rPr lang="ru-RU" sz="1600" b="1" i="0" baseline="0" dirty="0" smtClean="0"/>
                      <a:t> </a:t>
                    </a:r>
                  </a:p>
                  <a:p>
                    <a:r>
                      <a:rPr lang="ru-RU" sz="1600" b="1" i="0" baseline="0" dirty="0" smtClean="0"/>
                      <a:t>49,7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(8,5%)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0.12088398940208142"/>
                  <c:y val="1.639687561241918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err="1" smtClean="0"/>
                      <a:t>Харчування</a:t>
                    </a:r>
                    <a:r>
                      <a:rPr lang="ru-RU" sz="1600" b="1" i="0" baseline="0" dirty="0" smtClean="0"/>
                      <a:t> </a:t>
                    </a:r>
                  </a:p>
                  <a:p>
                    <a:r>
                      <a:rPr lang="ru-RU" sz="1600" b="1" i="0" baseline="0" dirty="0" smtClean="0"/>
                      <a:t>8,2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(1,4%)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0.11757910901152099"/>
                  <c:y val="-7.691368739326408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Оплата </a:t>
                    </a:r>
                    <a:r>
                      <a:rPr lang="ru-RU" sz="1600" b="1" i="0" baseline="0" dirty="0" err="1" smtClean="0"/>
                      <a:t>енергоносіїв</a:t>
                    </a:r>
                    <a:r>
                      <a:rPr lang="ru-RU" sz="1600" b="1" i="0" baseline="0" dirty="0" smtClean="0"/>
                      <a:t> </a:t>
                    </a:r>
                    <a:r>
                      <a:rPr lang="ru-RU" sz="1600" b="1" i="0" baseline="0" dirty="0" err="1" smtClean="0"/>
                      <a:t>і</a:t>
                    </a:r>
                    <a:r>
                      <a:rPr lang="ru-RU" sz="1600" b="1" i="0" baseline="0" dirty="0" smtClean="0"/>
                      <a:t> </a:t>
                    </a:r>
                    <a:r>
                      <a:rPr lang="ru-RU" sz="1600" b="1" i="0" baseline="0" dirty="0" err="1" smtClean="0"/>
                      <a:t>комун.послуг</a:t>
                    </a:r>
                    <a:endParaRPr lang="ru-RU" sz="1600" b="1" i="0" baseline="0" dirty="0" smtClean="0"/>
                  </a:p>
                  <a:p>
                    <a:r>
                      <a:rPr lang="ru-RU" sz="1600" b="1" i="0" baseline="0" dirty="0" smtClean="0"/>
                      <a:t> </a:t>
                    </a:r>
                    <a:r>
                      <a:rPr lang="ru-RU" sz="1600" b="1" i="0" baseline="0" dirty="0"/>
                      <a:t>50,7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(8,7%)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0.11269052295069128"/>
                  <c:y val="-8.479800666312052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err="1"/>
                      <a:t>Пільгові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err="1" smtClean="0"/>
                      <a:t>пенсії</a:t>
                    </a:r>
                    <a:endParaRPr lang="ru-RU" sz="1600" b="1" i="0" baseline="0" dirty="0" smtClean="0"/>
                  </a:p>
                  <a:p>
                    <a:r>
                      <a:rPr lang="ru-RU" sz="1600" b="1" i="0" baseline="0" dirty="0" smtClean="0"/>
                      <a:t>1,9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(0,3%)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4.2726233314782272E-2"/>
                  <c:y val="-0.1055135922058288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err="1"/>
                      <a:t>Пільгове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err="1" smtClean="0"/>
                      <a:t>зубо-протезування</a:t>
                    </a:r>
                    <a:r>
                      <a:rPr lang="ru-RU" sz="1600" b="1" i="0" baseline="0" dirty="0" smtClean="0"/>
                      <a:t> </a:t>
                    </a:r>
                  </a:p>
                  <a:p>
                    <a:r>
                      <a:rPr lang="ru-RU" sz="1600" b="1" i="0" baseline="0" dirty="0" smtClean="0"/>
                      <a:t>1,8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(0,3%)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6"/>
              <c:layout>
                <c:manualLayout>
                  <c:x val="0.16681193240925576"/>
                  <c:y val="-9.958360163125133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err="1"/>
                      <a:t>Капітальні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err="1"/>
                      <a:t>видатки</a:t>
                    </a:r>
                    <a:r>
                      <a:rPr lang="ru-RU" sz="1600" b="1" i="0" baseline="0" dirty="0"/>
                      <a:t> </a:t>
                    </a:r>
                    <a:endParaRPr lang="ru-RU" sz="1600" b="1" i="0" baseline="0" dirty="0" smtClean="0"/>
                  </a:p>
                  <a:p>
                    <a:r>
                      <a:rPr lang="ru-RU" sz="1600" b="1" i="0" baseline="0" dirty="0" smtClean="0"/>
                      <a:t>17,8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</a:t>
                    </a:r>
                    <a:endParaRPr lang="ru-RU" sz="1600" b="1" i="0" baseline="0" dirty="0" smtClean="0"/>
                  </a:p>
                  <a:p>
                    <a:r>
                      <a:rPr lang="ru-RU" sz="1600" b="1" i="0" baseline="0" dirty="0" smtClean="0"/>
                      <a:t>(</a:t>
                    </a:r>
                    <a:r>
                      <a:rPr lang="ru-RU" sz="1600" b="1" i="0" baseline="0" dirty="0"/>
                      <a:t>3%)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7"/>
              <c:layout>
                <c:manualLayout>
                  <c:x val="0.1417663636325569"/>
                  <c:y val="5.428875388448727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err="1"/>
                      <a:t>Інші</a:t>
                    </a:r>
                    <a:r>
                      <a:rPr lang="ru-RU" sz="1600" b="1" i="0" baseline="0" dirty="0"/>
                      <a:t> </a:t>
                    </a:r>
                    <a:r>
                      <a:rPr lang="ru-RU" sz="1600" b="1" i="0" baseline="0" dirty="0" err="1" smtClean="0"/>
                      <a:t>видатки</a:t>
                    </a:r>
                    <a:r>
                      <a:rPr lang="ru-RU" sz="1600" b="1" i="0" baseline="0" dirty="0" smtClean="0"/>
                      <a:t> </a:t>
                    </a:r>
                  </a:p>
                  <a:p>
                    <a:r>
                      <a:rPr lang="ru-RU" sz="1600" b="1" i="0" baseline="0" dirty="0" smtClean="0"/>
                      <a:t>27,1 </a:t>
                    </a:r>
                    <a:r>
                      <a:rPr lang="ru-RU" sz="1600" b="1" i="0" baseline="0" dirty="0" err="1"/>
                      <a:t>млн.грн</a:t>
                    </a:r>
                    <a:r>
                      <a:rPr lang="ru-RU" sz="1600" b="1" i="0" baseline="0" dirty="0"/>
                      <a:t>. (4,6%)</a:t>
                    </a:r>
                  </a:p>
                </c:rich>
              </c:tx>
              <c:showVal val="1"/>
              <c:showCatName val="1"/>
              <c:showPercent val="1"/>
            </c:dLbl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Percent val="1"/>
          </c:dLbls>
          <c:cat>
            <c:strRef>
              <c:f>'080000'!$A$3:$A$10</c:f>
              <c:strCache>
                <c:ptCount val="8"/>
                <c:pt idx="0">
                  <c:v>Оплата праці з нарахуваннями</c:v>
                </c:pt>
                <c:pt idx="1">
                  <c:v>Видатки на медикаменти</c:v>
                </c:pt>
                <c:pt idx="2">
                  <c:v>Видатки на харчування</c:v>
                </c:pt>
                <c:pt idx="3">
                  <c:v>Видатки на оплату комун.послуг</c:v>
                </c:pt>
                <c:pt idx="4">
                  <c:v>Пільгові пенсії</c:v>
                </c:pt>
                <c:pt idx="5">
                  <c:v>Пільгове зубопротезування</c:v>
                </c:pt>
                <c:pt idx="6">
                  <c:v>Капітальні видатки</c:v>
                </c:pt>
                <c:pt idx="7">
                  <c:v>Інші видатки</c:v>
                </c:pt>
              </c:strCache>
            </c:strRef>
          </c:cat>
          <c:val>
            <c:numRef>
              <c:f>'080000'!$B$3:$B$10</c:f>
              <c:numCache>
                <c:formatCode>General</c:formatCode>
                <c:ptCount val="8"/>
                <c:pt idx="0">
                  <c:v>428</c:v>
                </c:pt>
                <c:pt idx="1">
                  <c:v>49.7</c:v>
                </c:pt>
                <c:pt idx="2">
                  <c:v>8.2000000000000011</c:v>
                </c:pt>
                <c:pt idx="3">
                  <c:v>50.7</c:v>
                </c:pt>
                <c:pt idx="4">
                  <c:v>1.9000000000000001</c:v>
                </c:pt>
                <c:pt idx="5">
                  <c:v>1.8</c:v>
                </c:pt>
                <c:pt idx="6">
                  <c:v>17.8</c:v>
                </c:pt>
                <c:pt idx="7">
                  <c:v>27.1</c:v>
                </c:pt>
              </c:numCache>
            </c:numRef>
          </c:val>
        </c:ser>
        <c:ser>
          <c:idx val="1"/>
          <c:order val="1"/>
          <c:explosion val="25"/>
          <c:dLbls>
            <c:showVal val="1"/>
          </c:dLbls>
          <c:cat>
            <c:strRef>
              <c:f>'080000'!$A$3:$A$10</c:f>
              <c:strCache>
                <c:ptCount val="8"/>
                <c:pt idx="0">
                  <c:v>Оплата праці з нарахуваннями</c:v>
                </c:pt>
                <c:pt idx="1">
                  <c:v>Видатки на медикаменти</c:v>
                </c:pt>
                <c:pt idx="2">
                  <c:v>Видатки на харчування</c:v>
                </c:pt>
                <c:pt idx="3">
                  <c:v>Видатки на оплату комун.послуг</c:v>
                </c:pt>
                <c:pt idx="4">
                  <c:v>Пільгові пенсії</c:v>
                </c:pt>
                <c:pt idx="5">
                  <c:v>Пільгове зубопротезування</c:v>
                </c:pt>
                <c:pt idx="6">
                  <c:v>Капітальні видатки</c:v>
                </c:pt>
                <c:pt idx="7">
                  <c:v>Інші видатки</c:v>
                </c:pt>
              </c:strCache>
            </c:strRef>
          </c:cat>
          <c:val>
            <c:numRef>
              <c:f>'080000'!$C$3:$C$10</c:f>
              <c:numCache>
                <c:formatCode>0.0</c:formatCode>
                <c:ptCount val="8"/>
                <c:pt idx="0">
                  <c:v>73.137388926862499</c:v>
                </c:pt>
                <c:pt idx="1">
                  <c:v>8.4928229665071786</c:v>
                </c:pt>
                <c:pt idx="2">
                  <c:v>1.4012303485987696</c:v>
                </c:pt>
                <c:pt idx="3">
                  <c:v>8.6637047163363068</c:v>
                </c:pt>
                <c:pt idx="4">
                  <c:v>0.32467532467532467</c:v>
                </c:pt>
                <c:pt idx="5">
                  <c:v>0.30758714969241346</c:v>
                </c:pt>
                <c:pt idx="6">
                  <c:v>3.0416951469583053</c:v>
                </c:pt>
                <c:pt idx="7">
                  <c:v>4.6308954203691064</c:v>
                </c:pt>
              </c:numCache>
            </c:numRef>
          </c:val>
        </c:ser>
        <c:dLbls>
          <c:showVal val="1"/>
        </c:dLbls>
      </c:pie3D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D28C3-9A39-4ACB-B6A2-F1430B9CA68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9F01C23-2985-47B0-9FBE-694D9D6D32F6}">
      <dgm:prSet phldrT="[Текст]"/>
      <dgm:spPr/>
      <dgm:t>
        <a:bodyPr/>
        <a:lstStyle/>
        <a:p>
          <a:r>
            <a:rPr lang="uk-UA" b="1" dirty="0" smtClean="0">
              <a:latin typeface="Arial" pitchFamily="34" charset="0"/>
              <a:cs typeface="Arial" pitchFamily="34" charset="0"/>
            </a:rPr>
            <a:t>Доходи   всього –  3 019,6 </a:t>
          </a:r>
          <a:r>
            <a:rPr lang="uk-UA" b="1" dirty="0" err="1" smtClean="0">
              <a:latin typeface="Arial" pitchFamily="34" charset="0"/>
              <a:cs typeface="Arial" pitchFamily="34" charset="0"/>
            </a:rPr>
            <a:t>млн.грн</a:t>
          </a:r>
          <a:r>
            <a:rPr lang="uk-UA" b="1" dirty="0" smtClean="0">
              <a:latin typeface="Arial" pitchFamily="34" charset="0"/>
              <a:cs typeface="Arial" pitchFamily="34" charset="0"/>
            </a:rPr>
            <a:t>., у тому числі:</a:t>
          </a:r>
          <a:endParaRPr lang="ru-RU" dirty="0"/>
        </a:p>
      </dgm:t>
    </dgm:pt>
    <dgm:pt modelId="{2355D447-94E0-4F49-B07A-9C434220CBA9}" type="parTrans" cxnId="{AD0EA5DA-A834-4D3A-AA08-7FBD9FFF493F}">
      <dgm:prSet/>
      <dgm:spPr/>
      <dgm:t>
        <a:bodyPr/>
        <a:lstStyle/>
        <a:p>
          <a:endParaRPr lang="ru-RU"/>
        </a:p>
      </dgm:t>
    </dgm:pt>
    <dgm:pt modelId="{11DE0C35-914E-486A-96CA-22695CE2F2D3}" type="sibTrans" cxnId="{AD0EA5DA-A834-4D3A-AA08-7FBD9FFF493F}">
      <dgm:prSet/>
      <dgm:spPr/>
      <dgm:t>
        <a:bodyPr/>
        <a:lstStyle/>
        <a:p>
          <a:endParaRPr lang="ru-RU"/>
        </a:p>
      </dgm:t>
    </dgm:pt>
    <dgm:pt modelId="{7E29FBA1-1836-4884-9601-29EA9ABC1E66}">
      <dgm:prSet phldrT="[Текст]"/>
      <dgm:spPr/>
      <dgm:t>
        <a:bodyPr/>
        <a:lstStyle/>
        <a:p>
          <a:r>
            <a:rPr lang="uk-UA" b="1" dirty="0" smtClean="0">
              <a:latin typeface="Arial" pitchFamily="34" charset="0"/>
              <a:cs typeface="Arial" pitchFamily="34" charset="0"/>
            </a:rPr>
            <a:t>Трансферти з державного та обласного бюджетів – 1012,1 </a:t>
          </a:r>
          <a:r>
            <a:rPr lang="uk-UA" b="1" dirty="0" err="1" smtClean="0">
              <a:latin typeface="Arial" pitchFamily="34" charset="0"/>
              <a:cs typeface="Arial" pitchFamily="34" charset="0"/>
            </a:rPr>
            <a:t>млн.грн</a:t>
          </a:r>
          <a:r>
            <a:rPr lang="uk-UA" b="1" dirty="0" smtClean="0">
              <a:latin typeface="Arial" pitchFamily="34" charset="0"/>
              <a:cs typeface="Arial" pitchFamily="34" charset="0"/>
            </a:rPr>
            <a:t>.</a:t>
          </a:r>
          <a:endParaRPr lang="ru-RU" b="1" dirty="0"/>
        </a:p>
      </dgm:t>
    </dgm:pt>
    <dgm:pt modelId="{450EC77F-EBE6-4CF5-BBF6-BDD69D2AB943}" type="parTrans" cxnId="{3296FCDA-FE41-4088-822D-6321752E5331}">
      <dgm:prSet/>
      <dgm:spPr/>
      <dgm:t>
        <a:bodyPr/>
        <a:lstStyle/>
        <a:p>
          <a:endParaRPr lang="ru-RU"/>
        </a:p>
      </dgm:t>
    </dgm:pt>
    <dgm:pt modelId="{29B764E1-E2E4-4F69-9636-7EC97F3BC0F6}" type="sibTrans" cxnId="{3296FCDA-FE41-4088-822D-6321752E5331}">
      <dgm:prSet/>
      <dgm:spPr/>
      <dgm:t>
        <a:bodyPr/>
        <a:lstStyle/>
        <a:p>
          <a:endParaRPr lang="ru-RU"/>
        </a:p>
      </dgm:t>
    </dgm:pt>
    <dgm:pt modelId="{248C4B18-4618-449C-9D1B-A4B1ABBB4A86}">
      <dgm:prSet phldrT="[Текст]"/>
      <dgm:spPr/>
      <dgm:t>
        <a:bodyPr/>
        <a:lstStyle/>
        <a:p>
          <a:r>
            <a:rPr lang="uk-UA" b="1" dirty="0" smtClean="0">
              <a:latin typeface="Arial" pitchFamily="34" charset="0"/>
              <a:cs typeface="Arial" pitchFamily="34" charset="0"/>
            </a:rPr>
            <a:t>Доходи загального фонду (без трансфертів) – 1 709,1 </a:t>
          </a:r>
          <a:r>
            <a:rPr lang="uk-UA" b="1" dirty="0" err="1" smtClean="0">
              <a:latin typeface="Arial" pitchFamily="34" charset="0"/>
              <a:cs typeface="Arial" pitchFamily="34" charset="0"/>
            </a:rPr>
            <a:t>млн.грн</a:t>
          </a:r>
          <a:r>
            <a:rPr lang="uk-UA" b="1" dirty="0" smtClean="0">
              <a:latin typeface="Arial" pitchFamily="34" charset="0"/>
              <a:cs typeface="Arial" pitchFamily="34" charset="0"/>
            </a:rPr>
            <a:t>.</a:t>
          </a:r>
          <a:endParaRPr lang="ru-RU" dirty="0"/>
        </a:p>
      </dgm:t>
    </dgm:pt>
    <dgm:pt modelId="{8B133583-70E5-4FE3-BADB-DFE5669F64C7}" type="parTrans" cxnId="{42E0717E-3FE8-4A36-91FA-4A2137B460D0}">
      <dgm:prSet/>
      <dgm:spPr/>
      <dgm:t>
        <a:bodyPr/>
        <a:lstStyle/>
        <a:p>
          <a:endParaRPr lang="ru-RU"/>
        </a:p>
      </dgm:t>
    </dgm:pt>
    <dgm:pt modelId="{C1FE8AC6-105B-4278-8A03-1A295E311C4A}" type="sibTrans" cxnId="{42E0717E-3FE8-4A36-91FA-4A2137B460D0}">
      <dgm:prSet/>
      <dgm:spPr/>
      <dgm:t>
        <a:bodyPr/>
        <a:lstStyle/>
        <a:p>
          <a:endParaRPr lang="ru-RU"/>
        </a:p>
      </dgm:t>
    </dgm:pt>
    <dgm:pt modelId="{33AB9928-64BC-492A-AE73-C52FD6B77027}">
      <dgm:prSet phldrT="[Текст]"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49CC6A66-B09E-449E-9BAD-4F08DD331730}" type="parTrans" cxnId="{81EA7C0C-0975-4606-A825-58F8B335DB13}">
      <dgm:prSet/>
      <dgm:spPr/>
      <dgm:t>
        <a:bodyPr/>
        <a:lstStyle/>
        <a:p>
          <a:endParaRPr lang="ru-RU"/>
        </a:p>
      </dgm:t>
    </dgm:pt>
    <dgm:pt modelId="{188C3F5D-1554-431C-8749-D16128B1A038}" type="sibTrans" cxnId="{81EA7C0C-0975-4606-A825-58F8B335DB13}">
      <dgm:prSet/>
      <dgm:spPr/>
      <dgm:t>
        <a:bodyPr/>
        <a:lstStyle/>
        <a:p>
          <a:endParaRPr lang="ru-RU"/>
        </a:p>
      </dgm:t>
    </dgm:pt>
    <dgm:pt modelId="{5C982604-F094-4BE8-BC89-1BB7A06FF1CF}">
      <dgm:prSet phldrT="[Текст]"/>
      <dgm:spPr/>
      <dgm:t>
        <a:bodyPr/>
        <a:lstStyle/>
        <a:p>
          <a:r>
            <a:rPr lang="uk-UA" b="1" dirty="0" smtClean="0">
              <a:latin typeface="Arial" pitchFamily="34" charset="0"/>
              <a:cs typeface="Arial" pitchFamily="34" charset="0"/>
            </a:rPr>
            <a:t>Доходи спеціального фонду  (без трансфертів) – 298,4 </a:t>
          </a:r>
          <a:r>
            <a:rPr lang="uk-UA" b="1" dirty="0" err="1" smtClean="0">
              <a:latin typeface="Arial" pitchFamily="34" charset="0"/>
              <a:cs typeface="Arial" pitchFamily="34" charset="0"/>
            </a:rPr>
            <a:t>млн.грн</a:t>
          </a:r>
          <a:r>
            <a:rPr lang="uk-UA" b="1" dirty="0" smtClean="0">
              <a:latin typeface="Arial" pitchFamily="34" charset="0"/>
              <a:cs typeface="Arial" pitchFamily="34" charset="0"/>
            </a:rPr>
            <a:t>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60AE8A7-413B-4C14-BC7B-E2DB51B4B7CA}" type="parTrans" cxnId="{CCF63BBA-22EE-44F3-8C27-1F894DEF272F}">
      <dgm:prSet/>
      <dgm:spPr/>
      <dgm:t>
        <a:bodyPr/>
        <a:lstStyle/>
        <a:p>
          <a:endParaRPr lang="ru-RU"/>
        </a:p>
      </dgm:t>
    </dgm:pt>
    <dgm:pt modelId="{9D039F6C-99AA-4C6E-9D57-5103A564FEA5}" type="sibTrans" cxnId="{CCF63BBA-22EE-44F3-8C27-1F894DEF272F}">
      <dgm:prSet/>
      <dgm:spPr/>
      <dgm:t>
        <a:bodyPr/>
        <a:lstStyle/>
        <a:p>
          <a:endParaRPr lang="ru-RU"/>
        </a:p>
      </dgm:t>
    </dgm:pt>
    <dgm:pt modelId="{5E779A70-B614-407F-BAAD-356F99B1C477}" type="pres">
      <dgm:prSet presAssocID="{08FD28C3-9A39-4ACB-B6A2-F1430B9CA6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6D079-CA41-4BD0-B663-F94A4D6F0C9C}" type="pres">
      <dgm:prSet presAssocID="{F9F01C23-2985-47B0-9FBE-694D9D6D32F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5F953-C9E8-47FD-A72D-F8F2983A9833}" type="pres">
      <dgm:prSet presAssocID="{11DE0C35-914E-486A-96CA-22695CE2F2D3}" presName="spacer" presStyleCnt="0"/>
      <dgm:spPr/>
    </dgm:pt>
    <dgm:pt modelId="{B4F43038-5928-476D-866B-814964E0A4C3}" type="pres">
      <dgm:prSet presAssocID="{7E29FBA1-1836-4884-9601-29EA9ABC1E6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7954C-D4DD-4DB3-A9E5-4986F8704F04}" type="pres">
      <dgm:prSet presAssocID="{29B764E1-E2E4-4F69-9636-7EC97F3BC0F6}" presName="spacer" presStyleCnt="0"/>
      <dgm:spPr/>
    </dgm:pt>
    <dgm:pt modelId="{6F4E1D45-3B49-4F96-95B4-7BE39E788818}" type="pres">
      <dgm:prSet presAssocID="{248C4B18-4618-449C-9D1B-A4B1ABBB4A86}" presName="parentText" presStyleLbl="node1" presStyleIdx="2" presStyleCnt="4" custLinFactY="84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AA320-C01F-40FF-B9E5-D6A7513CFB28}" type="pres">
      <dgm:prSet presAssocID="{C1FE8AC6-105B-4278-8A03-1A295E311C4A}" presName="spacer" presStyleCnt="0"/>
      <dgm:spPr/>
    </dgm:pt>
    <dgm:pt modelId="{156780EF-7EE2-4A8F-AAE3-DF1AF3E4CCC3}" type="pres">
      <dgm:prSet presAssocID="{5C982604-F094-4BE8-BC89-1BB7A06FF1CF}" presName="parentText" presStyleLbl="node1" presStyleIdx="3" presStyleCnt="4" custLinFactNeighborY="751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A84F8-87DD-4D09-BDFF-18AACAFB90C1}" type="pres">
      <dgm:prSet presAssocID="{5C982604-F094-4BE8-BC89-1BB7A06FF1C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0717E-3FE8-4A36-91FA-4A2137B460D0}" srcId="{08FD28C3-9A39-4ACB-B6A2-F1430B9CA689}" destId="{248C4B18-4618-449C-9D1B-A4B1ABBB4A86}" srcOrd="2" destOrd="0" parTransId="{8B133583-70E5-4FE3-BADB-DFE5669F64C7}" sibTransId="{C1FE8AC6-105B-4278-8A03-1A295E311C4A}"/>
    <dgm:cxn modelId="{BCAD49C3-CDDD-44AC-B607-E2EA43F0B39F}" type="presOf" srcId="{33AB9928-64BC-492A-AE73-C52FD6B77027}" destId="{B13A84F8-87DD-4D09-BDFF-18AACAFB90C1}" srcOrd="0" destOrd="0" presId="urn:microsoft.com/office/officeart/2005/8/layout/vList2"/>
    <dgm:cxn modelId="{52259774-9FFC-4F37-AA91-872226E1F783}" type="presOf" srcId="{248C4B18-4618-449C-9D1B-A4B1ABBB4A86}" destId="{6F4E1D45-3B49-4F96-95B4-7BE39E788818}" srcOrd="0" destOrd="0" presId="urn:microsoft.com/office/officeart/2005/8/layout/vList2"/>
    <dgm:cxn modelId="{CCF63BBA-22EE-44F3-8C27-1F894DEF272F}" srcId="{08FD28C3-9A39-4ACB-B6A2-F1430B9CA689}" destId="{5C982604-F094-4BE8-BC89-1BB7A06FF1CF}" srcOrd="3" destOrd="0" parTransId="{A60AE8A7-413B-4C14-BC7B-E2DB51B4B7CA}" sibTransId="{9D039F6C-99AA-4C6E-9D57-5103A564FEA5}"/>
    <dgm:cxn modelId="{AD0EA5DA-A834-4D3A-AA08-7FBD9FFF493F}" srcId="{08FD28C3-9A39-4ACB-B6A2-F1430B9CA689}" destId="{F9F01C23-2985-47B0-9FBE-694D9D6D32F6}" srcOrd="0" destOrd="0" parTransId="{2355D447-94E0-4F49-B07A-9C434220CBA9}" sibTransId="{11DE0C35-914E-486A-96CA-22695CE2F2D3}"/>
    <dgm:cxn modelId="{81EA7C0C-0975-4606-A825-58F8B335DB13}" srcId="{5C982604-F094-4BE8-BC89-1BB7A06FF1CF}" destId="{33AB9928-64BC-492A-AE73-C52FD6B77027}" srcOrd="0" destOrd="0" parTransId="{49CC6A66-B09E-449E-9BAD-4F08DD331730}" sibTransId="{188C3F5D-1554-431C-8749-D16128B1A038}"/>
    <dgm:cxn modelId="{3296FCDA-FE41-4088-822D-6321752E5331}" srcId="{08FD28C3-9A39-4ACB-B6A2-F1430B9CA689}" destId="{7E29FBA1-1836-4884-9601-29EA9ABC1E66}" srcOrd="1" destOrd="0" parTransId="{450EC77F-EBE6-4CF5-BBF6-BDD69D2AB943}" sibTransId="{29B764E1-E2E4-4F69-9636-7EC97F3BC0F6}"/>
    <dgm:cxn modelId="{18A1B883-7F18-45DD-8427-D6DF438FB999}" type="presOf" srcId="{F9F01C23-2985-47B0-9FBE-694D9D6D32F6}" destId="{79A6D079-CA41-4BD0-B663-F94A4D6F0C9C}" srcOrd="0" destOrd="0" presId="urn:microsoft.com/office/officeart/2005/8/layout/vList2"/>
    <dgm:cxn modelId="{8A122659-71C3-45A1-9CEF-AD73B7319A78}" type="presOf" srcId="{7E29FBA1-1836-4884-9601-29EA9ABC1E66}" destId="{B4F43038-5928-476D-866B-814964E0A4C3}" srcOrd="0" destOrd="0" presId="urn:microsoft.com/office/officeart/2005/8/layout/vList2"/>
    <dgm:cxn modelId="{9CF5BAF4-57AC-4014-A790-3DEEF5FF4098}" type="presOf" srcId="{5C982604-F094-4BE8-BC89-1BB7A06FF1CF}" destId="{156780EF-7EE2-4A8F-AAE3-DF1AF3E4CCC3}" srcOrd="0" destOrd="0" presId="urn:microsoft.com/office/officeart/2005/8/layout/vList2"/>
    <dgm:cxn modelId="{10C6C263-6912-4410-A024-F4271EFC2933}" type="presOf" srcId="{08FD28C3-9A39-4ACB-B6A2-F1430B9CA689}" destId="{5E779A70-B614-407F-BAAD-356F99B1C477}" srcOrd="0" destOrd="0" presId="urn:microsoft.com/office/officeart/2005/8/layout/vList2"/>
    <dgm:cxn modelId="{974FC99F-4B94-42B4-897D-B42EAB37667F}" type="presParOf" srcId="{5E779A70-B614-407F-BAAD-356F99B1C477}" destId="{79A6D079-CA41-4BD0-B663-F94A4D6F0C9C}" srcOrd="0" destOrd="0" presId="urn:microsoft.com/office/officeart/2005/8/layout/vList2"/>
    <dgm:cxn modelId="{3FEBDC7D-B175-400D-A2F6-61C818EF7D64}" type="presParOf" srcId="{5E779A70-B614-407F-BAAD-356F99B1C477}" destId="{0F05F953-C9E8-47FD-A72D-F8F2983A9833}" srcOrd="1" destOrd="0" presId="urn:microsoft.com/office/officeart/2005/8/layout/vList2"/>
    <dgm:cxn modelId="{111AC7AA-AC67-4D05-92B3-AE5826B3D5CF}" type="presParOf" srcId="{5E779A70-B614-407F-BAAD-356F99B1C477}" destId="{B4F43038-5928-476D-866B-814964E0A4C3}" srcOrd="2" destOrd="0" presId="urn:microsoft.com/office/officeart/2005/8/layout/vList2"/>
    <dgm:cxn modelId="{6E0AFC7F-A9E4-4661-84E4-DFC3F6FC5C2D}" type="presParOf" srcId="{5E779A70-B614-407F-BAAD-356F99B1C477}" destId="{C517954C-D4DD-4DB3-A9E5-4986F8704F04}" srcOrd="3" destOrd="0" presId="urn:microsoft.com/office/officeart/2005/8/layout/vList2"/>
    <dgm:cxn modelId="{B69415B6-E21F-4894-99BA-9A7788B10FE1}" type="presParOf" srcId="{5E779A70-B614-407F-BAAD-356F99B1C477}" destId="{6F4E1D45-3B49-4F96-95B4-7BE39E788818}" srcOrd="4" destOrd="0" presId="urn:microsoft.com/office/officeart/2005/8/layout/vList2"/>
    <dgm:cxn modelId="{EA13703E-822A-4DA3-92B5-2BEC3DC23DA1}" type="presParOf" srcId="{5E779A70-B614-407F-BAAD-356F99B1C477}" destId="{B34AA320-C01F-40FF-B9E5-D6A7513CFB28}" srcOrd="5" destOrd="0" presId="urn:microsoft.com/office/officeart/2005/8/layout/vList2"/>
    <dgm:cxn modelId="{BD4DC0DD-6E60-44EB-A76E-2CFCA974BEF7}" type="presParOf" srcId="{5E779A70-B614-407F-BAAD-356F99B1C477}" destId="{156780EF-7EE2-4A8F-AAE3-DF1AF3E4CCC3}" srcOrd="6" destOrd="0" presId="urn:microsoft.com/office/officeart/2005/8/layout/vList2"/>
    <dgm:cxn modelId="{F37621A2-E237-458E-8E65-D045D34CEC7C}" type="presParOf" srcId="{5E779A70-B614-407F-BAAD-356F99B1C477}" destId="{B13A84F8-87DD-4D09-BDFF-18AACAFB90C1}" srcOrd="7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D28C3-9A39-4ACB-B6A2-F1430B9CA68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9F01C23-2985-47B0-9FBE-694D9D6D32F6}">
      <dgm:prSet phldrT="[Текст]" custT="1"/>
      <dgm:spPr/>
      <dgm:t>
        <a:bodyPr/>
        <a:lstStyle/>
        <a:p>
          <a:r>
            <a:rPr lang="uk-UA" sz="2800" b="1" dirty="0" smtClean="0">
              <a:latin typeface="Arial" pitchFamily="34" charset="0"/>
              <a:cs typeface="Arial" pitchFamily="34" charset="0"/>
            </a:rPr>
            <a:t>Видатки разом –  </a:t>
          </a:r>
          <a:r>
            <a:rPr lang="uk-UA" sz="2800" b="1" dirty="0" smtClean="0"/>
            <a:t>2 985,9</a:t>
          </a:r>
          <a:r>
            <a:rPr lang="uk-UA" sz="2800" b="1" dirty="0" smtClean="0">
              <a:latin typeface="Arial" pitchFamily="34" charset="0"/>
              <a:cs typeface="Arial" pitchFamily="34" charset="0"/>
            </a:rPr>
            <a:t> </a:t>
          </a:r>
          <a:r>
            <a:rPr lang="uk-UA" sz="2800" b="1" dirty="0" err="1" smtClean="0">
              <a:latin typeface="Arial" pitchFamily="34" charset="0"/>
              <a:cs typeface="Arial" pitchFamily="34" charset="0"/>
            </a:rPr>
            <a:t>млн.грн</a:t>
          </a:r>
          <a:r>
            <a:rPr lang="uk-UA" sz="2800" b="1" dirty="0" smtClean="0">
              <a:latin typeface="Arial" pitchFamily="34" charset="0"/>
              <a:cs typeface="Arial" pitchFamily="34" charset="0"/>
            </a:rPr>
            <a:t>.</a:t>
          </a:r>
          <a:endParaRPr lang="ru-RU" sz="2800" dirty="0"/>
        </a:p>
      </dgm:t>
    </dgm:pt>
    <dgm:pt modelId="{2355D447-94E0-4F49-B07A-9C434220CBA9}" type="parTrans" cxnId="{AD0EA5DA-A834-4D3A-AA08-7FBD9FFF493F}">
      <dgm:prSet/>
      <dgm:spPr/>
      <dgm:t>
        <a:bodyPr/>
        <a:lstStyle/>
        <a:p>
          <a:endParaRPr lang="ru-RU" sz="2800"/>
        </a:p>
      </dgm:t>
    </dgm:pt>
    <dgm:pt modelId="{11DE0C35-914E-486A-96CA-22695CE2F2D3}" type="sibTrans" cxnId="{AD0EA5DA-A834-4D3A-AA08-7FBD9FFF493F}">
      <dgm:prSet/>
      <dgm:spPr/>
      <dgm:t>
        <a:bodyPr/>
        <a:lstStyle/>
        <a:p>
          <a:endParaRPr lang="ru-RU" sz="2800"/>
        </a:p>
      </dgm:t>
    </dgm:pt>
    <dgm:pt modelId="{248C4B18-4618-449C-9D1B-A4B1ABBB4A86}">
      <dgm:prSet phldrT="[Текст]" custT="1"/>
      <dgm:spPr/>
      <dgm:t>
        <a:bodyPr/>
        <a:lstStyle/>
        <a:p>
          <a:r>
            <a:rPr lang="uk-UA" sz="2800" b="1" dirty="0" smtClean="0">
              <a:latin typeface="Arial" pitchFamily="34" charset="0"/>
              <a:cs typeface="Arial" pitchFamily="34" charset="0"/>
            </a:rPr>
            <a:t>За загальним фондом – 2489,7</a:t>
          </a:r>
          <a:r>
            <a:rPr lang="uk-UA" sz="2800" dirty="0" smtClean="0"/>
            <a:t> </a:t>
          </a:r>
          <a:r>
            <a:rPr lang="uk-UA" sz="2800" b="1" dirty="0" err="1" smtClean="0">
              <a:latin typeface="Arial" pitchFamily="34" charset="0"/>
              <a:cs typeface="Arial" pitchFamily="34" charset="0"/>
            </a:rPr>
            <a:t>млн.грн</a:t>
          </a:r>
          <a:r>
            <a:rPr lang="uk-UA" sz="2800" b="1" dirty="0" smtClean="0">
              <a:latin typeface="Arial" pitchFamily="34" charset="0"/>
              <a:cs typeface="Arial" pitchFamily="34" charset="0"/>
            </a:rPr>
            <a:t>.</a:t>
          </a:r>
          <a:endParaRPr lang="ru-RU" sz="2800" dirty="0"/>
        </a:p>
      </dgm:t>
    </dgm:pt>
    <dgm:pt modelId="{8B133583-70E5-4FE3-BADB-DFE5669F64C7}" type="parTrans" cxnId="{42E0717E-3FE8-4A36-91FA-4A2137B460D0}">
      <dgm:prSet/>
      <dgm:spPr/>
      <dgm:t>
        <a:bodyPr/>
        <a:lstStyle/>
        <a:p>
          <a:endParaRPr lang="ru-RU" sz="2800"/>
        </a:p>
      </dgm:t>
    </dgm:pt>
    <dgm:pt modelId="{C1FE8AC6-105B-4278-8A03-1A295E311C4A}" type="sibTrans" cxnId="{42E0717E-3FE8-4A36-91FA-4A2137B460D0}">
      <dgm:prSet/>
      <dgm:spPr/>
      <dgm:t>
        <a:bodyPr/>
        <a:lstStyle/>
        <a:p>
          <a:endParaRPr lang="ru-RU" sz="2800"/>
        </a:p>
      </dgm:t>
    </dgm:pt>
    <dgm:pt modelId="{33AB9928-64BC-492A-AE73-C52FD6B77027}">
      <dgm:prSet phldrT="[Текст]" custT="1"/>
      <dgm:spPr/>
      <dgm:t>
        <a:bodyPr/>
        <a:lstStyle/>
        <a:p>
          <a:r>
            <a:rPr lang="uk-UA" sz="2800" b="1" i="0" dirty="0" smtClean="0">
              <a:latin typeface="Arial" pitchFamily="34" charset="0"/>
              <a:cs typeface="Arial" pitchFamily="34" charset="0"/>
            </a:rPr>
            <a:t>Кредитування -  2,0 </a:t>
          </a:r>
          <a:r>
            <a:rPr lang="uk-UA" sz="2800" b="1" i="0" dirty="0" err="1" smtClean="0">
              <a:latin typeface="Arial" pitchFamily="34" charset="0"/>
              <a:cs typeface="Arial" pitchFamily="34" charset="0"/>
            </a:rPr>
            <a:t>млн.грн</a:t>
          </a:r>
          <a:r>
            <a:rPr lang="uk-UA" sz="2800" b="1" i="0" dirty="0" smtClean="0">
              <a:latin typeface="Arial" pitchFamily="34" charset="0"/>
              <a:cs typeface="Arial" pitchFamily="34" charset="0"/>
            </a:rPr>
            <a:t>.</a:t>
          </a:r>
          <a:endParaRPr lang="ru-RU" sz="2800" b="1" i="0" dirty="0">
            <a:latin typeface="Arial" pitchFamily="34" charset="0"/>
            <a:cs typeface="Arial" pitchFamily="34" charset="0"/>
          </a:endParaRPr>
        </a:p>
      </dgm:t>
    </dgm:pt>
    <dgm:pt modelId="{49CC6A66-B09E-449E-9BAD-4F08DD331730}" type="parTrans" cxnId="{81EA7C0C-0975-4606-A825-58F8B335DB13}">
      <dgm:prSet/>
      <dgm:spPr/>
      <dgm:t>
        <a:bodyPr/>
        <a:lstStyle/>
        <a:p>
          <a:endParaRPr lang="ru-RU" sz="2800"/>
        </a:p>
      </dgm:t>
    </dgm:pt>
    <dgm:pt modelId="{188C3F5D-1554-431C-8749-D16128B1A038}" type="sibTrans" cxnId="{81EA7C0C-0975-4606-A825-58F8B335DB13}">
      <dgm:prSet/>
      <dgm:spPr/>
      <dgm:t>
        <a:bodyPr/>
        <a:lstStyle/>
        <a:p>
          <a:endParaRPr lang="ru-RU" sz="2800"/>
        </a:p>
      </dgm:t>
    </dgm:pt>
    <dgm:pt modelId="{5C982604-F094-4BE8-BC89-1BB7A06FF1CF}">
      <dgm:prSet phldrT="[Текст]" custT="1"/>
      <dgm:spPr/>
      <dgm:t>
        <a:bodyPr/>
        <a:lstStyle/>
        <a:p>
          <a:r>
            <a:rPr lang="uk-UA" sz="2800" b="1" dirty="0" smtClean="0">
              <a:latin typeface="Arial" pitchFamily="34" charset="0"/>
              <a:cs typeface="Arial" pitchFamily="34" charset="0"/>
            </a:rPr>
            <a:t>За спеціальним фондом  – 496,2 </a:t>
          </a:r>
          <a:r>
            <a:rPr lang="uk-UA" sz="2800" b="1" dirty="0" err="1" smtClean="0">
              <a:latin typeface="Arial" pitchFamily="34" charset="0"/>
              <a:cs typeface="Arial" pitchFamily="34" charset="0"/>
            </a:rPr>
            <a:t>млн.грн</a:t>
          </a:r>
          <a:r>
            <a:rPr lang="uk-UA" sz="2800" b="1" dirty="0" smtClean="0">
              <a:latin typeface="Arial" pitchFamily="34" charset="0"/>
              <a:cs typeface="Arial" pitchFamily="34" charset="0"/>
            </a:rPr>
            <a:t>.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A60AE8A7-413B-4C14-BC7B-E2DB51B4B7CA}" type="parTrans" cxnId="{CCF63BBA-22EE-44F3-8C27-1F894DEF272F}">
      <dgm:prSet/>
      <dgm:spPr/>
      <dgm:t>
        <a:bodyPr/>
        <a:lstStyle/>
        <a:p>
          <a:endParaRPr lang="ru-RU" sz="2800"/>
        </a:p>
      </dgm:t>
    </dgm:pt>
    <dgm:pt modelId="{9D039F6C-99AA-4C6E-9D57-5103A564FEA5}" type="sibTrans" cxnId="{CCF63BBA-22EE-44F3-8C27-1F894DEF272F}">
      <dgm:prSet/>
      <dgm:spPr/>
      <dgm:t>
        <a:bodyPr/>
        <a:lstStyle/>
        <a:p>
          <a:endParaRPr lang="ru-RU" sz="2800"/>
        </a:p>
      </dgm:t>
    </dgm:pt>
    <dgm:pt modelId="{6B4896E0-DE2D-4A03-94A8-F27DC04467CE}">
      <dgm:prSet phldrT="[Текст]" custT="1"/>
      <dgm:spPr/>
      <dgm:t>
        <a:bodyPr/>
        <a:lstStyle/>
        <a:p>
          <a:r>
            <a:rPr lang="uk-UA" sz="2400" b="1" i="0" dirty="0" smtClean="0">
              <a:latin typeface="Arial" pitchFamily="34" charset="0"/>
              <a:cs typeface="Arial" pitchFamily="34" charset="0"/>
            </a:rPr>
            <a:t>Повернення кредитів – 0,1 </a:t>
          </a:r>
          <a:r>
            <a:rPr lang="uk-UA" sz="2400" b="1" i="0" dirty="0" err="1" smtClean="0">
              <a:latin typeface="Arial" pitchFamily="34" charset="0"/>
              <a:cs typeface="Arial" pitchFamily="34" charset="0"/>
            </a:rPr>
            <a:t>млн.грн</a:t>
          </a:r>
          <a:r>
            <a:rPr lang="uk-UA" sz="2400" b="1" i="0" dirty="0" smtClean="0">
              <a:latin typeface="Arial" pitchFamily="34" charset="0"/>
              <a:cs typeface="Arial" pitchFamily="34" charset="0"/>
            </a:rPr>
            <a:t>.</a:t>
          </a:r>
          <a:endParaRPr lang="ru-RU" sz="2400" b="1" i="0" dirty="0">
            <a:latin typeface="Arial" pitchFamily="34" charset="0"/>
            <a:cs typeface="Arial" pitchFamily="34" charset="0"/>
          </a:endParaRPr>
        </a:p>
      </dgm:t>
    </dgm:pt>
    <dgm:pt modelId="{C2F9EC6F-B429-4742-80AB-96072BC780D7}" type="parTrans" cxnId="{1E183204-5EDD-441D-8A58-E8A6B9D74A82}">
      <dgm:prSet/>
      <dgm:spPr/>
      <dgm:t>
        <a:bodyPr/>
        <a:lstStyle/>
        <a:p>
          <a:endParaRPr lang="ru-RU"/>
        </a:p>
      </dgm:t>
    </dgm:pt>
    <dgm:pt modelId="{3B2D78FD-7148-4F91-B12D-C10AC9CCF56A}" type="sibTrans" cxnId="{1E183204-5EDD-441D-8A58-E8A6B9D74A82}">
      <dgm:prSet/>
      <dgm:spPr/>
      <dgm:t>
        <a:bodyPr/>
        <a:lstStyle/>
        <a:p>
          <a:endParaRPr lang="ru-RU"/>
        </a:p>
      </dgm:t>
    </dgm:pt>
    <dgm:pt modelId="{B47384AF-600A-43F4-9AC2-5ABEF0F06E8E}">
      <dgm:prSet phldrT="[Текст]" custT="1"/>
      <dgm:spPr/>
      <dgm:t>
        <a:bodyPr/>
        <a:lstStyle/>
        <a:p>
          <a:r>
            <a:rPr lang="uk-UA" sz="2400" b="1" i="0" dirty="0" smtClean="0">
              <a:latin typeface="Arial" pitchFamily="34" charset="0"/>
              <a:cs typeface="Arial" pitchFamily="34" charset="0"/>
            </a:rPr>
            <a:t>Надання </a:t>
          </a:r>
          <a:r>
            <a:rPr lang="ru-RU" sz="2400" b="1" i="0" dirty="0" err="1" smtClean="0">
              <a:latin typeface="Arial" pitchFamily="34" charset="0"/>
              <a:cs typeface="Arial" pitchFamily="34" charset="0"/>
            </a:rPr>
            <a:t>пільгового</a:t>
          </a:r>
          <a:r>
            <a:rPr lang="ru-RU" sz="2400" b="1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i="0" dirty="0" err="1" smtClean="0">
              <a:latin typeface="Arial" pitchFamily="34" charset="0"/>
              <a:cs typeface="Arial" pitchFamily="34" charset="0"/>
            </a:rPr>
            <a:t>довгострокового</a:t>
          </a:r>
          <a:r>
            <a:rPr lang="ru-RU" sz="2400" b="1" i="0" dirty="0" smtClean="0">
              <a:latin typeface="Arial" pitchFamily="34" charset="0"/>
              <a:cs typeface="Arial" pitchFamily="34" charset="0"/>
            </a:rPr>
            <a:t> кредиту </a:t>
          </a:r>
          <a:r>
            <a:rPr lang="ru-RU" sz="2400" b="1" i="0" dirty="0" err="1" smtClean="0">
              <a:latin typeface="Arial" pitchFamily="34" charset="0"/>
              <a:cs typeface="Arial" pitchFamily="34" charset="0"/>
            </a:rPr>
            <a:t>громадянам</a:t>
          </a:r>
          <a:r>
            <a:rPr lang="ru-RU" sz="2400" b="1" i="0" dirty="0" smtClean="0">
              <a:latin typeface="Arial" pitchFamily="34" charset="0"/>
              <a:cs typeface="Arial" pitchFamily="34" charset="0"/>
            </a:rPr>
            <a:t> на </a:t>
          </a:r>
          <a:r>
            <a:rPr lang="ru-RU" sz="2400" b="1" i="0" dirty="0" err="1" smtClean="0">
              <a:latin typeface="Arial" pitchFamily="34" charset="0"/>
              <a:cs typeface="Arial" pitchFamily="34" charset="0"/>
            </a:rPr>
            <a:t>будівництво</a:t>
          </a:r>
          <a:r>
            <a:rPr lang="ru-RU" sz="2400" b="1" i="0" dirty="0" smtClean="0">
              <a:latin typeface="Arial" pitchFamily="34" charset="0"/>
              <a:cs typeface="Arial" pitchFamily="34" charset="0"/>
            </a:rPr>
            <a:t> (</a:t>
          </a:r>
          <a:r>
            <a:rPr lang="ru-RU" sz="2400" b="1" i="0" dirty="0" err="1" smtClean="0">
              <a:latin typeface="Arial" pitchFamily="34" charset="0"/>
              <a:cs typeface="Arial" pitchFamily="34" charset="0"/>
            </a:rPr>
            <a:t>реконструкцію</a:t>
          </a:r>
          <a:r>
            <a:rPr lang="ru-RU" sz="2400" b="1" i="0" dirty="0" smtClean="0">
              <a:latin typeface="Arial" pitchFamily="34" charset="0"/>
              <a:cs typeface="Arial" pitchFamily="34" charset="0"/>
            </a:rPr>
            <a:t>)  та </a:t>
          </a:r>
          <a:r>
            <a:rPr lang="ru-RU" sz="2400" b="1" i="0" dirty="0" err="1" smtClean="0">
              <a:latin typeface="Arial" pitchFamily="34" charset="0"/>
              <a:cs typeface="Arial" pitchFamily="34" charset="0"/>
            </a:rPr>
            <a:t>придбання</a:t>
          </a:r>
          <a:r>
            <a:rPr lang="ru-RU" sz="2400" b="1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i="0" dirty="0" err="1" smtClean="0">
              <a:latin typeface="Arial" pitchFamily="34" charset="0"/>
              <a:cs typeface="Arial" pitchFamily="34" charset="0"/>
            </a:rPr>
            <a:t>житла</a:t>
          </a:r>
          <a:r>
            <a:rPr lang="uk-UA" sz="2400" b="1" i="0" dirty="0" smtClean="0">
              <a:latin typeface="Arial" pitchFamily="34" charset="0"/>
              <a:cs typeface="Arial" pitchFamily="34" charset="0"/>
            </a:rPr>
            <a:t> – 2,1 </a:t>
          </a:r>
          <a:r>
            <a:rPr lang="uk-UA" sz="2400" b="1" i="0" dirty="0" err="1" smtClean="0">
              <a:latin typeface="Arial" pitchFamily="34" charset="0"/>
              <a:cs typeface="Arial" pitchFamily="34" charset="0"/>
            </a:rPr>
            <a:t>млн.грн</a:t>
          </a:r>
          <a:r>
            <a:rPr lang="uk-UA" sz="2400" b="1" i="0" dirty="0" smtClean="0">
              <a:latin typeface="Arial" pitchFamily="34" charset="0"/>
              <a:cs typeface="Arial" pitchFamily="34" charset="0"/>
            </a:rPr>
            <a:t>.</a:t>
          </a:r>
          <a:endParaRPr lang="ru-RU" sz="2400" b="1" i="0" dirty="0">
            <a:latin typeface="Arial" pitchFamily="34" charset="0"/>
            <a:cs typeface="Arial" pitchFamily="34" charset="0"/>
          </a:endParaRPr>
        </a:p>
      </dgm:t>
    </dgm:pt>
    <dgm:pt modelId="{53380EBB-5526-46D5-8140-456E474E066A}" type="parTrans" cxnId="{3ABE725F-8D6F-4575-B3E0-0F0F94599CAA}">
      <dgm:prSet/>
      <dgm:spPr/>
      <dgm:t>
        <a:bodyPr/>
        <a:lstStyle/>
        <a:p>
          <a:endParaRPr lang="ru-RU"/>
        </a:p>
      </dgm:t>
    </dgm:pt>
    <dgm:pt modelId="{3643EAD1-805F-4355-917A-810C95D151FE}" type="sibTrans" cxnId="{3ABE725F-8D6F-4575-B3E0-0F0F94599CAA}">
      <dgm:prSet/>
      <dgm:spPr/>
      <dgm:t>
        <a:bodyPr/>
        <a:lstStyle/>
        <a:p>
          <a:endParaRPr lang="ru-RU"/>
        </a:p>
      </dgm:t>
    </dgm:pt>
    <dgm:pt modelId="{5E779A70-B614-407F-BAAD-356F99B1C477}" type="pres">
      <dgm:prSet presAssocID="{08FD28C3-9A39-4ACB-B6A2-F1430B9CA6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6D079-CA41-4BD0-B663-F94A4D6F0C9C}" type="pres">
      <dgm:prSet presAssocID="{F9F01C23-2985-47B0-9FBE-694D9D6D32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BEEA5-D226-4072-ADA1-547C427A8B38}" type="pres">
      <dgm:prSet presAssocID="{F9F01C23-2985-47B0-9FBE-694D9D6D32F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4CDCC-F465-4FEC-A21F-5CE0CC9D0589}" type="pres">
      <dgm:prSet presAssocID="{33AB9928-64BC-492A-AE73-C52FD6B770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1C1B1-A43B-4590-91D0-58384255E1DA}" type="pres">
      <dgm:prSet presAssocID="{33AB9928-64BC-492A-AE73-C52FD6B7702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0CDE25-282D-4A0D-B52E-F98A7D8DE349}" type="presOf" srcId="{6B4896E0-DE2D-4A03-94A8-F27DC04467CE}" destId="{BB81C1B1-A43B-4590-91D0-58384255E1DA}" srcOrd="0" destOrd="1" presId="urn:microsoft.com/office/officeart/2005/8/layout/vList2"/>
    <dgm:cxn modelId="{D8E880FF-EF96-40CE-9C68-3BCA248B8901}" type="presOf" srcId="{248C4B18-4618-449C-9D1B-A4B1ABBB4A86}" destId="{06CBEEA5-D226-4072-ADA1-547C427A8B38}" srcOrd="0" destOrd="0" presId="urn:microsoft.com/office/officeart/2005/8/layout/vList2"/>
    <dgm:cxn modelId="{0A49E2C2-5D09-4027-B4D0-BC56C263E4E3}" type="presOf" srcId="{33AB9928-64BC-492A-AE73-C52FD6B77027}" destId="{23A4CDCC-F465-4FEC-A21F-5CE0CC9D0589}" srcOrd="0" destOrd="0" presId="urn:microsoft.com/office/officeart/2005/8/layout/vList2"/>
    <dgm:cxn modelId="{1E183204-5EDD-441D-8A58-E8A6B9D74A82}" srcId="{33AB9928-64BC-492A-AE73-C52FD6B77027}" destId="{6B4896E0-DE2D-4A03-94A8-F27DC04467CE}" srcOrd="1" destOrd="0" parTransId="{C2F9EC6F-B429-4742-80AB-96072BC780D7}" sibTransId="{3B2D78FD-7148-4F91-B12D-C10AC9CCF56A}"/>
    <dgm:cxn modelId="{42E0717E-3FE8-4A36-91FA-4A2137B460D0}" srcId="{F9F01C23-2985-47B0-9FBE-694D9D6D32F6}" destId="{248C4B18-4618-449C-9D1B-A4B1ABBB4A86}" srcOrd="0" destOrd="0" parTransId="{8B133583-70E5-4FE3-BADB-DFE5669F64C7}" sibTransId="{C1FE8AC6-105B-4278-8A03-1A295E311C4A}"/>
    <dgm:cxn modelId="{3ABE725F-8D6F-4575-B3E0-0F0F94599CAA}" srcId="{33AB9928-64BC-492A-AE73-C52FD6B77027}" destId="{B47384AF-600A-43F4-9AC2-5ABEF0F06E8E}" srcOrd="0" destOrd="0" parTransId="{53380EBB-5526-46D5-8140-456E474E066A}" sibTransId="{3643EAD1-805F-4355-917A-810C95D151FE}"/>
    <dgm:cxn modelId="{901F278F-1377-46E9-BB0C-8CC0DF95A14E}" type="presOf" srcId="{08FD28C3-9A39-4ACB-B6A2-F1430B9CA689}" destId="{5E779A70-B614-407F-BAAD-356F99B1C477}" srcOrd="0" destOrd="0" presId="urn:microsoft.com/office/officeart/2005/8/layout/vList2"/>
    <dgm:cxn modelId="{CCF63BBA-22EE-44F3-8C27-1F894DEF272F}" srcId="{F9F01C23-2985-47B0-9FBE-694D9D6D32F6}" destId="{5C982604-F094-4BE8-BC89-1BB7A06FF1CF}" srcOrd="1" destOrd="0" parTransId="{A60AE8A7-413B-4C14-BC7B-E2DB51B4B7CA}" sibTransId="{9D039F6C-99AA-4C6E-9D57-5103A564FEA5}"/>
    <dgm:cxn modelId="{AD0EA5DA-A834-4D3A-AA08-7FBD9FFF493F}" srcId="{08FD28C3-9A39-4ACB-B6A2-F1430B9CA689}" destId="{F9F01C23-2985-47B0-9FBE-694D9D6D32F6}" srcOrd="0" destOrd="0" parTransId="{2355D447-94E0-4F49-B07A-9C434220CBA9}" sibTransId="{11DE0C35-914E-486A-96CA-22695CE2F2D3}"/>
    <dgm:cxn modelId="{5E237D1C-EAB3-4CF5-B1C7-2551E8006C14}" type="presOf" srcId="{F9F01C23-2985-47B0-9FBE-694D9D6D32F6}" destId="{79A6D079-CA41-4BD0-B663-F94A4D6F0C9C}" srcOrd="0" destOrd="0" presId="urn:microsoft.com/office/officeart/2005/8/layout/vList2"/>
    <dgm:cxn modelId="{81EA7C0C-0975-4606-A825-58F8B335DB13}" srcId="{08FD28C3-9A39-4ACB-B6A2-F1430B9CA689}" destId="{33AB9928-64BC-492A-AE73-C52FD6B77027}" srcOrd="1" destOrd="0" parTransId="{49CC6A66-B09E-449E-9BAD-4F08DD331730}" sibTransId="{188C3F5D-1554-431C-8749-D16128B1A038}"/>
    <dgm:cxn modelId="{7E1A4698-88AA-4B50-A39D-2FE61A33431E}" type="presOf" srcId="{B47384AF-600A-43F4-9AC2-5ABEF0F06E8E}" destId="{BB81C1B1-A43B-4590-91D0-58384255E1DA}" srcOrd="0" destOrd="0" presId="urn:microsoft.com/office/officeart/2005/8/layout/vList2"/>
    <dgm:cxn modelId="{868DA52B-978E-4142-9ACA-1C195DCCEEC4}" type="presOf" srcId="{5C982604-F094-4BE8-BC89-1BB7A06FF1CF}" destId="{06CBEEA5-D226-4072-ADA1-547C427A8B38}" srcOrd="0" destOrd="1" presId="urn:microsoft.com/office/officeart/2005/8/layout/vList2"/>
    <dgm:cxn modelId="{E580C93D-7154-4941-A17C-0BC4076A8EE4}" type="presParOf" srcId="{5E779A70-B614-407F-BAAD-356F99B1C477}" destId="{79A6D079-CA41-4BD0-B663-F94A4D6F0C9C}" srcOrd="0" destOrd="0" presId="urn:microsoft.com/office/officeart/2005/8/layout/vList2"/>
    <dgm:cxn modelId="{00F16AFD-9328-4042-8BB5-DBD779839407}" type="presParOf" srcId="{5E779A70-B614-407F-BAAD-356F99B1C477}" destId="{06CBEEA5-D226-4072-ADA1-547C427A8B38}" srcOrd="1" destOrd="0" presId="urn:microsoft.com/office/officeart/2005/8/layout/vList2"/>
    <dgm:cxn modelId="{3EC5DEF3-FE0A-47B4-8AA8-14D5F23B158B}" type="presParOf" srcId="{5E779A70-B614-407F-BAAD-356F99B1C477}" destId="{23A4CDCC-F465-4FEC-A21F-5CE0CC9D0589}" srcOrd="2" destOrd="0" presId="urn:microsoft.com/office/officeart/2005/8/layout/vList2"/>
    <dgm:cxn modelId="{06F3BB39-CDD8-4BB2-865C-F3AA9B357B26}" type="presParOf" srcId="{5E779A70-B614-407F-BAAD-356F99B1C477}" destId="{BB81C1B1-A43B-4590-91D0-58384255E1DA}" srcOrd="3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BA6BC-A1B1-45B0-BF50-0AECC1F9E8B6}" type="doc">
      <dgm:prSet loTypeId="urn:microsoft.com/office/officeart/2005/8/layout/equation2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uk-UA"/>
        </a:p>
      </dgm:t>
    </dgm:pt>
    <dgm:pt modelId="{DA17E55E-E6A7-47DA-9083-42684A0CC0D4}">
      <dgm:prSet phldrT="[Текст]" custT="1"/>
      <dgm:spPr>
        <a:solidFill>
          <a:srgbClr val="9966FF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-UA" sz="2400" b="1" i="0" baseline="0" dirty="0" smtClean="0">
              <a:latin typeface="Times New Roman" pitchFamily="18" charset="0"/>
              <a:cs typeface="Times New Roman" pitchFamily="18" charset="0"/>
            </a:rPr>
            <a:t>810,9 </a:t>
          </a:r>
          <a:r>
            <a:rPr lang="uk-UA" sz="2400" b="1" i="0" baseline="0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sz="2400" b="1" i="0" baseline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2400" b="1" i="0" baseline="0" dirty="0">
            <a:latin typeface="Times New Roman" pitchFamily="18" charset="0"/>
            <a:cs typeface="Times New Roman" pitchFamily="18" charset="0"/>
          </a:endParaRPr>
        </a:p>
      </dgm:t>
    </dgm:pt>
    <dgm:pt modelId="{1F1A5910-23C8-4383-AEAE-26B80E4D0C31}" type="parTrans" cxnId="{9E58F47C-E686-4766-B3AC-03ECFAF9D750}">
      <dgm:prSet/>
      <dgm:spPr/>
      <dgm:t>
        <a:bodyPr/>
        <a:lstStyle/>
        <a:p>
          <a:endParaRPr lang="uk-UA"/>
        </a:p>
      </dgm:t>
    </dgm:pt>
    <dgm:pt modelId="{AFAC4320-244A-4B2C-82C8-71CE12B080B7}" type="sibTrans" cxnId="{9E58F47C-E686-4766-B3AC-03ECFAF9D750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uk-UA"/>
        </a:p>
      </dgm:t>
    </dgm:pt>
    <dgm:pt modelId="{64EDEA1F-AA69-40EC-974F-A665F9D8FADB}">
      <dgm:prSet phldrT="[Текст]" custT="1"/>
      <dgm:spPr>
        <a:solidFill>
          <a:srgbClr val="9966FF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63,7 </a:t>
          </a:r>
          <a:r>
            <a:rPr lang="uk-UA" sz="2400" b="1" i="0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01615FAA-81FD-45C6-9654-5A5F3D1437C9}" type="parTrans" cxnId="{5E9FE624-0200-459A-8C95-C6B59295C75D}">
      <dgm:prSet/>
      <dgm:spPr/>
      <dgm:t>
        <a:bodyPr/>
        <a:lstStyle/>
        <a:p>
          <a:endParaRPr lang="uk-UA"/>
        </a:p>
      </dgm:t>
    </dgm:pt>
    <dgm:pt modelId="{01C1F59E-A336-488C-A33B-C1EDD2CA7D42}" type="sibTrans" cxnId="{5E9FE624-0200-459A-8C95-C6B59295C75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uk-UA" baseline="0"/>
        </a:p>
      </dgm:t>
    </dgm:pt>
    <dgm:pt modelId="{F1DD4092-BFB8-472A-A997-664F30FD18DA}">
      <dgm:prSet phldrT="[Текст]"/>
      <dgm:spPr>
        <a:solidFill>
          <a:srgbClr val="9966FF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-UA" b="0" i="1" dirty="0" smtClean="0">
              <a:latin typeface="Times New Roman" pitchFamily="18" charset="0"/>
              <a:cs typeface="Times New Roman" pitchFamily="18" charset="0"/>
            </a:rPr>
            <a:t>Видатки  бюджету міста спрямовані на утримання галузі </a:t>
          </a:r>
          <a:r>
            <a:rPr lang="uk-UA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“Освіта”</a:t>
          </a:r>
          <a:r>
            <a:rPr lang="uk-UA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b="0" i="1" dirty="0" smtClean="0">
              <a:latin typeface="Times New Roman" pitchFamily="18" charset="0"/>
              <a:cs typeface="Times New Roman" pitchFamily="18" charset="0"/>
            </a:rPr>
            <a:t>– 874,6 </a:t>
          </a:r>
          <a:r>
            <a:rPr lang="uk-UA" b="0" i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b="0" i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b="0" i="1" dirty="0">
            <a:latin typeface="Times New Roman" pitchFamily="18" charset="0"/>
            <a:cs typeface="Times New Roman" pitchFamily="18" charset="0"/>
          </a:endParaRPr>
        </a:p>
      </dgm:t>
    </dgm:pt>
    <dgm:pt modelId="{CC858C83-C9C2-4442-855E-017434A7368A}" type="parTrans" cxnId="{653E77C9-1EC9-47A0-BCB3-DE1664C87C35}">
      <dgm:prSet/>
      <dgm:spPr/>
      <dgm:t>
        <a:bodyPr/>
        <a:lstStyle/>
        <a:p>
          <a:endParaRPr lang="uk-UA"/>
        </a:p>
      </dgm:t>
    </dgm:pt>
    <dgm:pt modelId="{15D80A7A-C141-4E2F-80AF-F254754608C7}" type="sibTrans" cxnId="{653E77C9-1EC9-47A0-BCB3-DE1664C87C35}">
      <dgm:prSet/>
      <dgm:spPr/>
      <dgm:t>
        <a:bodyPr/>
        <a:lstStyle/>
        <a:p>
          <a:endParaRPr lang="uk-UA"/>
        </a:p>
      </dgm:t>
    </dgm:pt>
    <dgm:pt modelId="{2D0178B8-7763-49F0-BD93-9FE2DCFBC7BE}" type="pres">
      <dgm:prSet presAssocID="{29EBA6BC-A1B1-45B0-BF50-0AECC1F9E8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85BA831-0D42-469E-B2A6-0CFF3B9EFCF7}" type="pres">
      <dgm:prSet presAssocID="{29EBA6BC-A1B1-45B0-BF50-0AECC1F9E8B6}" presName="vNodes" presStyleCnt="0"/>
      <dgm:spPr/>
    </dgm:pt>
    <dgm:pt modelId="{3C991D27-6D74-46A4-AEF1-AB2A0833061D}" type="pres">
      <dgm:prSet presAssocID="{DA17E55E-E6A7-47DA-9083-42684A0CC0D4}" presName="node" presStyleLbl="node1" presStyleIdx="0" presStyleCnt="3" custScaleX="1019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89FFE8-A3F1-476D-AD56-0EDB025411F0}" type="pres">
      <dgm:prSet presAssocID="{AFAC4320-244A-4B2C-82C8-71CE12B080B7}" presName="spacerT" presStyleCnt="0"/>
      <dgm:spPr/>
    </dgm:pt>
    <dgm:pt modelId="{1DED4F56-DAE2-4779-AF15-F605E2F98B22}" type="pres">
      <dgm:prSet presAssocID="{AFAC4320-244A-4B2C-82C8-71CE12B080B7}" presName="sibTrans" presStyleLbl="sibTrans2D1" presStyleIdx="0" presStyleCnt="2" custScaleX="86506" custScaleY="74400"/>
      <dgm:spPr/>
      <dgm:t>
        <a:bodyPr/>
        <a:lstStyle/>
        <a:p>
          <a:endParaRPr lang="uk-UA"/>
        </a:p>
      </dgm:t>
    </dgm:pt>
    <dgm:pt modelId="{CB3904DB-62DE-452C-9713-5C1EC67FDF98}" type="pres">
      <dgm:prSet presAssocID="{AFAC4320-244A-4B2C-82C8-71CE12B080B7}" presName="spacerB" presStyleCnt="0"/>
      <dgm:spPr/>
    </dgm:pt>
    <dgm:pt modelId="{45231C05-498B-43A2-BEDE-9CA60151AB8A}" type="pres">
      <dgm:prSet presAssocID="{64EDEA1F-AA69-40EC-974F-A665F9D8FADB}" presName="node" presStyleLbl="node1" presStyleIdx="1" presStyleCnt="3" custScaleX="114796" custScaleY="1115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E6A5CB-5AFB-490B-92EE-00FA54C2278D}" type="pres">
      <dgm:prSet presAssocID="{29EBA6BC-A1B1-45B0-BF50-0AECC1F9E8B6}" presName="sibTransLast" presStyleLbl="sibTrans2D1" presStyleIdx="1" presStyleCnt="2" custScaleX="149067" custLinFactNeighborX="-27274" custLinFactNeighborY="-11856"/>
      <dgm:spPr/>
      <dgm:t>
        <a:bodyPr/>
        <a:lstStyle/>
        <a:p>
          <a:endParaRPr lang="uk-UA"/>
        </a:p>
      </dgm:t>
    </dgm:pt>
    <dgm:pt modelId="{DA65F5BD-EEAB-4206-B889-77B02B833482}" type="pres">
      <dgm:prSet presAssocID="{29EBA6BC-A1B1-45B0-BF50-0AECC1F9E8B6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2BE667F8-E3B7-488B-B1D0-393FDE18BF48}" type="pres">
      <dgm:prSet presAssocID="{29EBA6BC-A1B1-45B0-BF50-0AECC1F9E8B6}" presName="lastNode" presStyleLbl="node1" presStyleIdx="2" presStyleCnt="3" custScaleX="110175" custScaleY="907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811C993-33FC-4A23-ABEB-B3A958037758}" type="presOf" srcId="{64EDEA1F-AA69-40EC-974F-A665F9D8FADB}" destId="{45231C05-498B-43A2-BEDE-9CA60151AB8A}" srcOrd="0" destOrd="0" presId="urn:microsoft.com/office/officeart/2005/8/layout/equation2"/>
    <dgm:cxn modelId="{653E77C9-1EC9-47A0-BCB3-DE1664C87C35}" srcId="{29EBA6BC-A1B1-45B0-BF50-0AECC1F9E8B6}" destId="{F1DD4092-BFB8-472A-A997-664F30FD18DA}" srcOrd="2" destOrd="0" parTransId="{CC858C83-C9C2-4442-855E-017434A7368A}" sibTransId="{15D80A7A-C141-4E2F-80AF-F254754608C7}"/>
    <dgm:cxn modelId="{5E9FE624-0200-459A-8C95-C6B59295C75D}" srcId="{29EBA6BC-A1B1-45B0-BF50-0AECC1F9E8B6}" destId="{64EDEA1F-AA69-40EC-974F-A665F9D8FADB}" srcOrd="1" destOrd="0" parTransId="{01615FAA-81FD-45C6-9654-5A5F3D1437C9}" sibTransId="{01C1F59E-A336-488C-A33B-C1EDD2CA7D42}"/>
    <dgm:cxn modelId="{11C7A8C1-A711-4AFC-B457-483A852D710F}" type="presOf" srcId="{29EBA6BC-A1B1-45B0-BF50-0AECC1F9E8B6}" destId="{2D0178B8-7763-49F0-BD93-9FE2DCFBC7BE}" srcOrd="0" destOrd="0" presId="urn:microsoft.com/office/officeart/2005/8/layout/equation2"/>
    <dgm:cxn modelId="{9E58F47C-E686-4766-B3AC-03ECFAF9D750}" srcId="{29EBA6BC-A1B1-45B0-BF50-0AECC1F9E8B6}" destId="{DA17E55E-E6A7-47DA-9083-42684A0CC0D4}" srcOrd="0" destOrd="0" parTransId="{1F1A5910-23C8-4383-AEAE-26B80E4D0C31}" sibTransId="{AFAC4320-244A-4B2C-82C8-71CE12B080B7}"/>
    <dgm:cxn modelId="{A99A668F-533F-4368-A9D6-776383EC9A3D}" type="presOf" srcId="{AFAC4320-244A-4B2C-82C8-71CE12B080B7}" destId="{1DED4F56-DAE2-4779-AF15-F605E2F98B22}" srcOrd="0" destOrd="0" presId="urn:microsoft.com/office/officeart/2005/8/layout/equation2"/>
    <dgm:cxn modelId="{F8A5671B-2362-471A-8245-4C5336643CB9}" type="presOf" srcId="{F1DD4092-BFB8-472A-A997-664F30FD18DA}" destId="{2BE667F8-E3B7-488B-B1D0-393FDE18BF48}" srcOrd="0" destOrd="0" presId="urn:microsoft.com/office/officeart/2005/8/layout/equation2"/>
    <dgm:cxn modelId="{B8CE7343-1897-4631-8027-DE5F96BC2A8C}" type="presOf" srcId="{01C1F59E-A336-488C-A33B-C1EDD2CA7D42}" destId="{DA65F5BD-EEAB-4206-B889-77B02B833482}" srcOrd="1" destOrd="0" presId="urn:microsoft.com/office/officeart/2005/8/layout/equation2"/>
    <dgm:cxn modelId="{0775CCE6-A36D-45AA-A949-B6F3AA46C5BC}" type="presOf" srcId="{01C1F59E-A336-488C-A33B-C1EDD2CA7D42}" destId="{33E6A5CB-5AFB-490B-92EE-00FA54C2278D}" srcOrd="0" destOrd="0" presId="urn:microsoft.com/office/officeart/2005/8/layout/equation2"/>
    <dgm:cxn modelId="{FC26F0CC-AC8F-4374-B9A0-00B423F66D66}" type="presOf" srcId="{DA17E55E-E6A7-47DA-9083-42684A0CC0D4}" destId="{3C991D27-6D74-46A4-AEF1-AB2A0833061D}" srcOrd="0" destOrd="0" presId="urn:microsoft.com/office/officeart/2005/8/layout/equation2"/>
    <dgm:cxn modelId="{55EAAEA8-6A7D-4882-A88E-81F51DB003E8}" type="presParOf" srcId="{2D0178B8-7763-49F0-BD93-9FE2DCFBC7BE}" destId="{085BA831-0D42-469E-B2A6-0CFF3B9EFCF7}" srcOrd="0" destOrd="0" presId="urn:microsoft.com/office/officeart/2005/8/layout/equation2"/>
    <dgm:cxn modelId="{DC7EF420-DD18-46FD-A545-24C445AF9059}" type="presParOf" srcId="{085BA831-0D42-469E-B2A6-0CFF3B9EFCF7}" destId="{3C991D27-6D74-46A4-AEF1-AB2A0833061D}" srcOrd="0" destOrd="0" presId="urn:microsoft.com/office/officeart/2005/8/layout/equation2"/>
    <dgm:cxn modelId="{19C74B7E-A079-410A-BD78-DF7D707C9ACD}" type="presParOf" srcId="{085BA831-0D42-469E-B2A6-0CFF3B9EFCF7}" destId="{7089FFE8-A3F1-476D-AD56-0EDB025411F0}" srcOrd="1" destOrd="0" presId="urn:microsoft.com/office/officeart/2005/8/layout/equation2"/>
    <dgm:cxn modelId="{91384BF1-8B6C-48CC-84DB-CD0B00F9FF1F}" type="presParOf" srcId="{085BA831-0D42-469E-B2A6-0CFF3B9EFCF7}" destId="{1DED4F56-DAE2-4779-AF15-F605E2F98B22}" srcOrd="2" destOrd="0" presId="urn:microsoft.com/office/officeart/2005/8/layout/equation2"/>
    <dgm:cxn modelId="{888BBE4A-52F6-4ED4-8C21-0D805B46FDF9}" type="presParOf" srcId="{085BA831-0D42-469E-B2A6-0CFF3B9EFCF7}" destId="{CB3904DB-62DE-452C-9713-5C1EC67FDF98}" srcOrd="3" destOrd="0" presId="urn:microsoft.com/office/officeart/2005/8/layout/equation2"/>
    <dgm:cxn modelId="{26DBF6AD-7C3E-4771-92F9-B5DC65F2CB9C}" type="presParOf" srcId="{085BA831-0D42-469E-B2A6-0CFF3B9EFCF7}" destId="{45231C05-498B-43A2-BEDE-9CA60151AB8A}" srcOrd="4" destOrd="0" presId="urn:microsoft.com/office/officeart/2005/8/layout/equation2"/>
    <dgm:cxn modelId="{F5CE9685-027F-4545-9581-CD3B3FD2FCDF}" type="presParOf" srcId="{2D0178B8-7763-49F0-BD93-9FE2DCFBC7BE}" destId="{33E6A5CB-5AFB-490B-92EE-00FA54C2278D}" srcOrd="1" destOrd="0" presId="urn:microsoft.com/office/officeart/2005/8/layout/equation2"/>
    <dgm:cxn modelId="{7E1585D7-A00B-4422-8845-2A02336EC22D}" type="presParOf" srcId="{33E6A5CB-5AFB-490B-92EE-00FA54C2278D}" destId="{DA65F5BD-EEAB-4206-B889-77B02B833482}" srcOrd="0" destOrd="0" presId="urn:microsoft.com/office/officeart/2005/8/layout/equation2"/>
    <dgm:cxn modelId="{4E1BEC88-E7BB-4A25-AE53-8C40BF196135}" type="presParOf" srcId="{2D0178B8-7763-49F0-BD93-9FE2DCFBC7BE}" destId="{2BE667F8-E3B7-488B-B1D0-393FDE18BF48}" srcOrd="2" destOrd="0" presId="urn:microsoft.com/office/officeart/2005/8/layout/equati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C8EEBA-8F40-456D-ADFD-86D8C2C128CA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300519-6258-41D5-8952-32B1292CDC4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102 дошкільних заклади освіти</a:t>
          </a:r>
          <a:endParaRPr lang="ru-RU" sz="1600" b="1" dirty="0">
            <a:solidFill>
              <a:schemeClr val="tx1"/>
            </a:solidFill>
          </a:endParaRPr>
        </a:p>
      </dgm:t>
    </dgm:pt>
    <dgm:pt modelId="{4117828D-669D-42FC-8031-7541627DA132}" type="parTrans" cxnId="{57D59E45-9FA7-455E-B5E3-9F3BE612B6C2}">
      <dgm:prSet/>
      <dgm:spPr/>
      <dgm:t>
        <a:bodyPr/>
        <a:lstStyle/>
        <a:p>
          <a:endParaRPr lang="ru-RU"/>
        </a:p>
      </dgm:t>
    </dgm:pt>
    <dgm:pt modelId="{34C3E229-8FFF-4137-AF7C-A9F5346E6447}" type="sibTrans" cxnId="{57D59E45-9FA7-455E-B5E3-9F3BE612B6C2}">
      <dgm:prSet/>
      <dgm:spPr>
        <a:solidFill>
          <a:srgbClr val="8C0609"/>
        </a:solidFill>
      </dgm:spPr>
      <dgm:t>
        <a:bodyPr/>
        <a:lstStyle/>
        <a:p>
          <a:endParaRPr lang="ru-RU"/>
        </a:p>
      </dgm:t>
    </dgm:pt>
    <dgm:pt modelId="{35D9E8E7-A3F6-44C1-83AE-8B6E33AD9D6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119 загальноосвітніх школи</a:t>
          </a:r>
          <a:endParaRPr lang="ru-RU" sz="1600" b="1" dirty="0">
            <a:solidFill>
              <a:schemeClr val="tx1"/>
            </a:solidFill>
          </a:endParaRPr>
        </a:p>
      </dgm:t>
    </dgm:pt>
    <dgm:pt modelId="{C5107FFD-D00D-4CFB-BCE0-3732F36BB374}" type="parTrans" cxnId="{F633E836-D853-4E57-A917-BA357997F2A7}">
      <dgm:prSet/>
      <dgm:spPr/>
      <dgm:t>
        <a:bodyPr/>
        <a:lstStyle/>
        <a:p>
          <a:endParaRPr lang="ru-RU"/>
        </a:p>
      </dgm:t>
    </dgm:pt>
    <dgm:pt modelId="{49CDE08B-2141-41C7-82AE-E73F0DE556C5}" type="sibTrans" cxnId="{F633E836-D853-4E57-A917-BA357997F2A7}">
      <dgm:prSet/>
      <dgm:spPr/>
      <dgm:t>
        <a:bodyPr/>
        <a:lstStyle/>
        <a:p>
          <a:endParaRPr lang="ru-RU"/>
        </a:p>
      </dgm:t>
    </dgm:pt>
    <dgm:pt modelId="{B7F7987B-008B-4D10-AAE9-A885CAE11A9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2 вечірні школи</a:t>
          </a:r>
          <a:endParaRPr lang="ru-RU" sz="1600" b="1" dirty="0">
            <a:solidFill>
              <a:schemeClr val="tx1"/>
            </a:solidFill>
          </a:endParaRPr>
        </a:p>
      </dgm:t>
    </dgm:pt>
    <dgm:pt modelId="{3647C57A-CF30-4DB5-A1FE-CA60B3FEE990}" type="parTrans" cxnId="{7C2AEB32-AFB8-455C-8817-E5717BB8ABF5}">
      <dgm:prSet/>
      <dgm:spPr/>
      <dgm:t>
        <a:bodyPr/>
        <a:lstStyle/>
        <a:p>
          <a:endParaRPr lang="ru-RU"/>
        </a:p>
      </dgm:t>
    </dgm:pt>
    <dgm:pt modelId="{84130674-0A30-4529-83A2-F29D8E4A30C7}" type="sibTrans" cxnId="{7C2AEB32-AFB8-455C-8817-E5717BB8ABF5}">
      <dgm:prSet/>
      <dgm:spPr/>
      <dgm:t>
        <a:bodyPr/>
        <a:lstStyle/>
        <a:p>
          <a:endParaRPr lang="ru-RU"/>
        </a:p>
      </dgm:t>
    </dgm:pt>
    <dgm:pt modelId="{D097E9D6-452B-4287-8F42-628405EBB04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13 позашкільних заклади</a:t>
          </a:r>
          <a:endParaRPr lang="ru-RU" sz="1600" b="1" dirty="0">
            <a:solidFill>
              <a:schemeClr val="tx1"/>
            </a:solidFill>
          </a:endParaRPr>
        </a:p>
      </dgm:t>
    </dgm:pt>
    <dgm:pt modelId="{D6F196BF-C1AD-42FD-BC55-C3978B4154A4}" type="parTrans" cxnId="{D02B3F51-0F94-4F75-A37E-08F04DB05CE4}">
      <dgm:prSet/>
      <dgm:spPr/>
      <dgm:t>
        <a:bodyPr/>
        <a:lstStyle/>
        <a:p>
          <a:endParaRPr lang="ru-RU"/>
        </a:p>
      </dgm:t>
    </dgm:pt>
    <dgm:pt modelId="{05F5F4C0-C794-4615-8408-C4227BF2A0B3}" type="sibTrans" cxnId="{D02B3F51-0F94-4F75-A37E-08F04DB05CE4}">
      <dgm:prSet/>
      <dgm:spPr/>
      <dgm:t>
        <a:bodyPr/>
        <a:lstStyle/>
        <a:p>
          <a:endParaRPr lang="ru-RU"/>
        </a:p>
      </dgm:t>
    </dgm:pt>
    <dgm:pt modelId="{86765329-7FF5-4918-A3B9-3BCFFFBBBF52}" type="pres">
      <dgm:prSet presAssocID="{C5C8EEBA-8F40-456D-ADFD-86D8C2C128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86448E-1CE1-418D-BAD9-D3C9B12074A8}" type="pres">
      <dgm:prSet presAssocID="{C5C8EEBA-8F40-456D-ADFD-86D8C2C128CA}" presName="cycle" presStyleCnt="0"/>
      <dgm:spPr/>
    </dgm:pt>
    <dgm:pt modelId="{D5F759E4-BC28-469A-A984-FCAF6923A73C}" type="pres">
      <dgm:prSet presAssocID="{3B300519-6258-41D5-8952-32B1292CDC40}" presName="nodeFirstNode" presStyleLbl="node1" presStyleIdx="0" presStyleCnt="4" custScaleX="72887" custScaleY="79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66F04-AB35-472B-A5A1-A5A412D5371A}" type="pres">
      <dgm:prSet presAssocID="{34C3E229-8FFF-4137-AF7C-A9F5346E644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779DEF0-D12E-437F-BAF6-8A5BF415DCDA}" type="pres">
      <dgm:prSet presAssocID="{35D9E8E7-A3F6-44C1-83AE-8B6E33AD9D6A}" presName="nodeFollowingNodes" presStyleLbl="node1" presStyleIdx="1" presStyleCnt="4" custScaleX="72262" custScaleY="77643" custRadScaleRad="126270" custRadScaleInc="3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BC3A9-D071-4E16-8B78-0278B06F7F15}" type="pres">
      <dgm:prSet presAssocID="{B7F7987B-008B-4D10-AAE9-A885CAE11A95}" presName="nodeFollowingNodes" presStyleLbl="node1" presStyleIdx="2" presStyleCnt="4" custScaleX="78771" custScaleY="63284" custRadScaleRad="123511" custRadScaleInc="-1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DC928-80F1-4A71-A578-959EABABC0E2}" type="pres">
      <dgm:prSet presAssocID="{D097E9D6-452B-4287-8F42-628405EBB04B}" presName="nodeFollowingNodes" presStyleLbl="node1" presStyleIdx="3" presStyleCnt="4" custScaleX="57055" custScaleY="72931" custRadScaleRad="111942" custRadScaleInc="-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D59E45-9FA7-455E-B5E3-9F3BE612B6C2}" srcId="{C5C8EEBA-8F40-456D-ADFD-86D8C2C128CA}" destId="{3B300519-6258-41D5-8952-32B1292CDC40}" srcOrd="0" destOrd="0" parTransId="{4117828D-669D-42FC-8031-7541627DA132}" sibTransId="{34C3E229-8FFF-4137-AF7C-A9F5346E6447}"/>
    <dgm:cxn modelId="{84A51570-9422-4C1E-A70F-E672ED339A7C}" type="presOf" srcId="{3B300519-6258-41D5-8952-32B1292CDC40}" destId="{D5F759E4-BC28-469A-A984-FCAF6923A73C}" srcOrd="0" destOrd="0" presId="urn:microsoft.com/office/officeart/2005/8/layout/cycle3"/>
    <dgm:cxn modelId="{A317EE13-6D43-451C-A40F-87A141F5760A}" type="presOf" srcId="{B7F7987B-008B-4D10-AAE9-A885CAE11A95}" destId="{342BC3A9-D071-4E16-8B78-0278B06F7F15}" srcOrd="0" destOrd="0" presId="urn:microsoft.com/office/officeart/2005/8/layout/cycle3"/>
    <dgm:cxn modelId="{1EB85967-4442-4514-ABFF-27DF9FD20E07}" type="presOf" srcId="{D097E9D6-452B-4287-8F42-628405EBB04B}" destId="{954DC928-80F1-4A71-A578-959EABABC0E2}" srcOrd="0" destOrd="0" presId="urn:microsoft.com/office/officeart/2005/8/layout/cycle3"/>
    <dgm:cxn modelId="{F633E836-D853-4E57-A917-BA357997F2A7}" srcId="{C5C8EEBA-8F40-456D-ADFD-86D8C2C128CA}" destId="{35D9E8E7-A3F6-44C1-83AE-8B6E33AD9D6A}" srcOrd="1" destOrd="0" parTransId="{C5107FFD-D00D-4CFB-BCE0-3732F36BB374}" sibTransId="{49CDE08B-2141-41C7-82AE-E73F0DE556C5}"/>
    <dgm:cxn modelId="{3F2F9EC2-9FB5-46B5-B24D-B1FC410EF848}" type="presOf" srcId="{C5C8EEBA-8F40-456D-ADFD-86D8C2C128CA}" destId="{86765329-7FF5-4918-A3B9-3BCFFFBBBF52}" srcOrd="0" destOrd="0" presId="urn:microsoft.com/office/officeart/2005/8/layout/cycle3"/>
    <dgm:cxn modelId="{3CC6DB5F-8FD0-47B9-9EFA-59E725A99AA9}" type="presOf" srcId="{35D9E8E7-A3F6-44C1-83AE-8B6E33AD9D6A}" destId="{A779DEF0-D12E-437F-BAF6-8A5BF415DCDA}" srcOrd="0" destOrd="0" presId="urn:microsoft.com/office/officeart/2005/8/layout/cycle3"/>
    <dgm:cxn modelId="{D02B3F51-0F94-4F75-A37E-08F04DB05CE4}" srcId="{C5C8EEBA-8F40-456D-ADFD-86D8C2C128CA}" destId="{D097E9D6-452B-4287-8F42-628405EBB04B}" srcOrd="3" destOrd="0" parTransId="{D6F196BF-C1AD-42FD-BC55-C3978B4154A4}" sibTransId="{05F5F4C0-C794-4615-8408-C4227BF2A0B3}"/>
    <dgm:cxn modelId="{7C2AEB32-AFB8-455C-8817-E5717BB8ABF5}" srcId="{C5C8EEBA-8F40-456D-ADFD-86D8C2C128CA}" destId="{B7F7987B-008B-4D10-AAE9-A885CAE11A95}" srcOrd="2" destOrd="0" parTransId="{3647C57A-CF30-4DB5-A1FE-CA60B3FEE990}" sibTransId="{84130674-0A30-4529-83A2-F29D8E4A30C7}"/>
    <dgm:cxn modelId="{C64EE06B-86F8-43C1-A228-B21FFDFE6FD1}" type="presOf" srcId="{34C3E229-8FFF-4137-AF7C-A9F5346E6447}" destId="{14F66F04-AB35-472B-A5A1-A5A412D5371A}" srcOrd="0" destOrd="0" presId="urn:microsoft.com/office/officeart/2005/8/layout/cycle3"/>
    <dgm:cxn modelId="{17A62F76-E719-476B-8443-1B9DFFD75689}" type="presParOf" srcId="{86765329-7FF5-4918-A3B9-3BCFFFBBBF52}" destId="{E186448E-1CE1-418D-BAD9-D3C9B12074A8}" srcOrd="0" destOrd="0" presId="urn:microsoft.com/office/officeart/2005/8/layout/cycle3"/>
    <dgm:cxn modelId="{3F14C8EA-7DC1-4737-8B61-F83CBE4B0B04}" type="presParOf" srcId="{E186448E-1CE1-418D-BAD9-D3C9B12074A8}" destId="{D5F759E4-BC28-469A-A984-FCAF6923A73C}" srcOrd="0" destOrd="0" presId="urn:microsoft.com/office/officeart/2005/8/layout/cycle3"/>
    <dgm:cxn modelId="{4410F606-98A6-470F-9B0F-6E260B37B0AE}" type="presParOf" srcId="{E186448E-1CE1-418D-BAD9-D3C9B12074A8}" destId="{14F66F04-AB35-472B-A5A1-A5A412D5371A}" srcOrd="1" destOrd="0" presId="urn:microsoft.com/office/officeart/2005/8/layout/cycle3"/>
    <dgm:cxn modelId="{5FF19AFC-50AD-4D81-8924-6DB64A708BA6}" type="presParOf" srcId="{E186448E-1CE1-418D-BAD9-D3C9B12074A8}" destId="{A779DEF0-D12E-437F-BAF6-8A5BF415DCDA}" srcOrd="2" destOrd="0" presId="urn:microsoft.com/office/officeart/2005/8/layout/cycle3"/>
    <dgm:cxn modelId="{8036614A-EB67-42F6-832C-B2430845A5C6}" type="presParOf" srcId="{E186448E-1CE1-418D-BAD9-D3C9B12074A8}" destId="{342BC3A9-D071-4E16-8B78-0278B06F7F15}" srcOrd="3" destOrd="0" presId="urn:microsoft.com/office/officeart/2005/8/layout/cycle3"/>
    <dgm:cxn modelId="{56D6927A-D7FD-4672-A332-7C6343A213F2}" type="presParOf" srcId="{E186448E-1CE1-418D-BAD9-D3C9B12074A8}" destId="{954DC928-80F1-4A71-A578-959EABABC0E2}" srcOrd="4" destOrd="0" presId="urn:microsoft.com/office/officeart/2005/8/layout/cycle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EBA6BC-A1B1-45B0-BF50-0AECC1F9E8B6}" type="doc">
      <dgm:prSet loTypeId="urn:microsoft.com/office/officeart/2005/8/layout/equation2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uk-UA"/>
        </a:p>
      </dgm:t>
    </dgm:pt>
    <dgm:pt modelId="{DA17E55E-E6A7-47DA-9083-42684A0CC0D4}">
      <dgm:prSet phldrT="[Текст]" custT="1"/>
      <dgm:spPr>
        <a:solidFill>
          <a:srgbClr val="9966FF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400" b="1" i="0" baseline="0" dirty="0" smtClean="0">
              <a:latin typeface="Times New Roman" pitchFamily="18" charset="0"/>
              <a:cs typeface="Times New Roman" pitchFamily="18" charset="0"/>
            </a:rPr>
            <a:t>526</a:t>
          </a:r>
          <a:r>
            <a:rPr lang="uk-UA" sz="2400" b="1" i="0" baseline="0" dirty="0" smtClean="0">
              <a:latin typeface="Times New Roman" pitchFamily="18" charset="0"/>
              <a:cs typeface="Times New Roman" pitchFamily="18" charset="0"/>
            </a:rPr>
            <a:t>,5 </a:t>
          </a:r>
          <a:r>
            <a:rPr lang="uk-UA" sz="2400" b="1" i="0" baseline="0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sz="2400" b="1" i="0" baseline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2400" b="1" i="0" baseline="0" dirty="0">
            <a:latin typeface="Times New Roman" pitchFamily="18" charset="0"/>
            <a:cs typeface="Times New Roman" pitchFamily="18" charset="0"/>
          </a:endParaRPr>
        </a:p>
      </dgm:t>
    </dgm:pt>
    <dgm:pt modelId="{1F1A5910-23C8-4383-AEAE-26B80E4D0C31}" type="parTrans" cxnId="{9E58F47C-E686-4766-B3AC-03ECFAF9D750}">
      <dgm:prSet/>
      <dgm:spPr/>
      <dgm:t>
        <a:bodyPr/>
        <a:lstStyle/>
        <a:p>
          <a:endParaRPr lang="uk-UA"/>
        </a:p>
      </dgm:t>
    </dgm:pt>
    <dgm:pt modelId="{AFAC4320-244A-4B2C-82C8-71CE12B080B7}" type="sibTrans" cxnId="{9E58F47C-E686-4766-B3AC-03ECFAF9D750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uk-UA"/>
        </a:p>
      </dgm:t>
    </dgm:pt>
    <dgm:pt modelId="{64EDEA1F-AA69-40EC-974F-A665F9D8FADB}">
      <dgm:prSet phldrT="[Текст]" custT="1"/>
      <dgm:spPr>
        <a:solidFill>
          <a:srgbClr val="9966FF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58,7 </a:t>
          </a:r>
          <a:r>
            <a:rPr lang="uk-UA" sz="2400" b="1" i="0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01615FAA-81FD-45C6-9654-5A5F3D1437C9}" type="parTrans" cxnId="{5E9FE624-0200-459A-8C95-C6B59295C75D}">
      <dgm:prSet/>
      <dgm:spPr/>
      <dgm:t>
        <a:bodyPr/>
        <a:lstStyle/>
        <a:p>
          <a:endParaRPr lang="uk-UA"/>
        </a:p>
      </dgm:t>
    </dgm:pt>
    <dgm:pt modelId="{01C1F59E-A336-488C-A33B-C1EDD2CA7D42}" type="sibTrans" cxnId="{5E9FE624-0200-459A-8C95-C6B59295C75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uk-UA" baseline="0"/>
        </a:p>
      </dgm:t>
    </dgm:pt>
    <dgm:pt modelId="{F1DD4092-BFB8-472A-A997-664F30FD18DA}">
      <dgm:prSet phldrT="[Текст]"/>
      <dgm:spPr>
        <a:solidFill>
          <a:srgbClr val="9966FF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-UA" b="0" i="1" dirty="0" smtClean="0">
              <a:latin typeface="Times New Roman" pitchFamily="18" charset="0"/>
              <a:cs typeface="Times New Roman" pitchFamily="18" charset="0"/>
            </a:rPr>
            <a:t>Видатки  бюджету міста  спрямовані на утримання галузі </a:t>
          </a:r>
          <a:r>
            <a:rPr lang="uk-UA" b="0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“Охорона</a:t>
          </a:r>
          <a:r>
            <a:rPr lang="uk-UA" b="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здоров</a:t>
          </a:r>
          <a:r>
            <a:rPr lang="en-US" b="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b="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я”</a:t>
          </a:r>
          <a:r>
            <a:rPr lang="uk-UA" b="0" i="1" dirty="0" smtClean="0">
              <a:latin typeface="Times New Roman" pitchFamily="18" charset="0"/>
              <a:cs typeface="Times New Roman" pitchFamily="18" charset="0"/>
            </a:rPr>
            <a:t> – 585,2 </a:t>
          </a:r>
          <a:r>
            <a:rPr lang="uk-UA" b="0" i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b="0" i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b="0" i="1" dirty="0">
            <a:latin typeface="Times New Roman" pitchFamily="18" charset="0"/>
            <a:cs typeface="Times New Roman" pitchFamily="18" charset="0"/>
          </a:endParaRPr>
        </a:p>
      </dgm:t>
    </dgm:pt>
    <dgm:pt modelId="{CC858C83-C9C2-4442-855E-017434A7368A}" type="parTrans" cxnId="{653E77C9-1EC9-47A0-BCB3-DE1664C87C35}">
      <dgm:prSet/>
      <dgm:spPr/>
      <dgm:t>
        <a:bodyPr/>
        <a:lstStyle/>
        <a:p>
          <a:endParaRPr lang="uk-UA"/>
        </a:p>
      </dgm:t>
    </dgm:pt>
    <dgm:pt modelId="{15D80A7A-C141-4E2F-80AF-F254754608C7}" type="sibTrans" cxnId="{653E77C9-1EC9-47A0-BCB3-DE1664C87C35}">
      <dgm:prSet/>
      <dgm:spPr/>
      <dgm:t>
        <a:bodyPr/>
        <a:lstStyle/>
        <a:p>
          <a:endParaRPr lang="uk-UA"/>
        </a:p>
      </dgm:t>
    </dgm:pt>
    <dgm:pt modelId="{2D0178B8-7763-49F0-BD93-9FE2DCFBC7BE}" type="pres">
      <dgm:prSet presAssocID="{29EBA6BC-A1B1-45B0-BF50-0AECC1F9E8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85BA831-0D42-469E-B2A6-0CFF3B9EFCF7}" type="pres">
      <dgm:prSet presAssocID="{29EBA6BC-A1B1-45B0-BF50-0AECC1F9E8B6}" presName="vNodes" presStyleCnt="0"/>
      <dgm:spPr/>
    </dgm:pt>
    <dgm:pt modelId="{3C991D27-6D74-46A4-AEF1-AB2A0833061D}" type="pres">
      <dgm:prSet presAssocID="{DA17E55E-E6A7-47DA-9083-42684A0CC0D4}" presName="node" presStyleLbl="node1" presStyleIdx="0" presStyleCnt="3" custScaleX="1019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89FFE8-A3F1-476D-AD56-0EDB025411F0}" type="pres">
      <dgm:prSet presAssocID="{AFAC4320-244A-4B2C-82C8-71CE12B080B7}" presName="spacerT" presStyleCnt="0"/>
      <dgm:spPr/>
    </dgm:pt>
    <dgm:pt modelId="{1DED4F56-DAE2-4779-AF15-F605E2F98B22}" type="pres">
      <dgm:prSet presAssocID="{AFAC4320-244A-4B2C-82C8-71CE12B080B7}" presName="sibTrans" presStyleLbl="sibTrans2D1" presStyleIdx="0" presStyleCnt="2" custScaleX="86506" custScaleY="74400"/>
      <dgm:spPr/>
      <dgm:t>
        <a:bodyPr/>
        <a:lstStyle/>
        <a:p>
          <a:endParaRPr lang="uk-UA"/>
        </a:p>
      </dgm:t>
    </dgm:pt>
    <dgm:pt modelId="{CB3904DB-62DE-452C-9713-5C1EC67FDF98}" type="pres">
      <dgm:prSet presAssocID="{AFAC4320-244A-4B2C-82C8-71CE12B080B7}" presName="spacerB" presStyleCnt="0"/>
      <dgm:spPr/>
    </dgm:pt>
    <dgm:pt modelId="{45231C05-498B-43A2-BEDE-9CA60151AB8A}" type="pres">
      <dgm:prSet presAssocID="{64EDEA1F-AA69-40EC-974F-A665F9D8FADB}" presName="node" presStyleLbl="node1" presStyleIdx="1" presStyleCnt="3" custScaleX="114796" custScaleY="1115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E6A5CB-5AFB-490B-92EE-00FA54C2278D}" type="pres">
      <dgm:prSet presAssocID="{29EBA6BC-A1B1-45B0-BF50-0AECC1F9E8B6}" presName="sibTransLast" presStyleLbl="sibTrans2D1" presStyleIdx="1" presStyleCnt="2" custScaleX="149067" custLinFactNeighborX="-27274" custLinFactNeighborY="-11856"/>
      <dgm:spPr/>
      <dgm:t>
        <a:bodyPr/>
        <a:lstStyle/>
        <a:p>
          <a:endParaRPr lang="uk-UA"/>
        </a:p>
      </dgm:t>
    </dgm:pt>
    <dgm:pt modelId="{DA65F5BD-EEAB-4206-B889-77B02B833482}" type="pres">
      <dgm:prSet presAssocID="{29EBA6BC-A1B1-45B0-BF50-0AECC1F9E8B6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2BE667F8-E3B7-488B-B1D0-393FDE18BF48}" type="pres">
      <dgm:prSet presAssocID="{29EBA6BC-A1B1-45B0-BF50-0AECC1F9E8B6}" presName="lastNode" presStyleLbl="node1" presStyleIdx="2" presStyleCnt="3" custScaleX="110175" custScaleY="841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F0758B8-D418-48BF-A86A-D8E6DAA7569B}" type="presOf" srcId="{AFAC4320-244A-4B2C-82C8-71CE12B080B7}" destId="{1DED4F56-DAE2-4779-AF15-F605E2F98B22}" srcOrd="0" destOrd="0" presId="urn:microsoft.com/office/officeart/2005/8/layout/equation2"/>
    <dgm:cxn modelId="{2E99AD0E-3649-4CC8-A3A8-83D52D6D0A52}" type="presOf" srcId="{DA17E55E-E6A7-47DA-9083-42684A0CC0D4}" destId="{3C991D27-6D74-46A4-AEF1-AB2A0833061D}" srcOrd="0" destOrd="0" presId="urn:microsoft.com/office/officeart/2005/8/layout/equation2"/>
    <dgm:cxn modelId="{653E77C9-1EC9-47A0-BCB3-DE1664C87C35}" srcId="{29EBA6BC-A1B1-45B0-BF50-0AECC1F9E8B6}" destId="{F1DD4092-BFB8-472A-A997-664F30FD18DA}" srcOrd="2" destOrd="0" parTransId="{CC858C83-C9C2-4442-855E-017434A7368A}" sibTransId="{15D80A7A-C141-4E2F-80AF-F254754608C7}"/>
    <dgm:cxn modelId="{5E9FE624-0200-459A-8C95-C6B59295C75D}" srcId="{29EBA6BC-A1B1-45B0-BF50-0AECC1F9E8B6}" destId="{64EDEA1F-AA69-40EC-974F-A665F9D8FADB}" srcOrd="1" destOrd="0" parTransId="{01615FAA-81FD-45C6-9654-5A5F3D1437C9}" sibTransId="{01C1F59E-A336-488C-A33B-C1EDD2CA7D42}"/>
    <dgm:cxn modelId="{9E58F47C-E686-4766-B3AC-03ECFAF9D750}" srcId="{29EBA6BC-A1B1-45B0-BF50-0AECC1F9E8B6}" destId="{DA17E55E-E6A7-47DA-9083-42684A0CC0D4}" srcOrd="0" destOrd="0" parTransId="{1F1A5910-23C8-4383-AEAE-26B80E4D0C31}" sibTransId="{AFAC4320-244A-4B2C-82C8-71CE12B080B7}"/>
    <dgm:cxn modelId="{38A41934-60F3-403C-8DA9-7BA2EC1EDBA2}" type="presOf" srcId="{F1DD4092-BFB8-472A-A997-664F30FD18DA}" destId="{2BE667F8-E3B7-488B-B1D0-393FDE18BF48}" srcOrd="0" destOrd="0" presId="urn:microsoft.com/office/officeart/2005/8/layout/equation2"/>
    <dgm:cxn modelId="{EEECB4EE-E6E3-4BA2-8D69-CF3722AF15A5}" type="presOf" srcId="{01C1F59E-A336-488C-A33B-C1EDD2CA7D42}" destId="{DA65F5BD-EEAB-4206-B889-77B02B833482}" srcOrd="1" destOrd="0" presId="urn:microsoft.com/office/officeart/2005/8/layout/equation2"/>
    <dgm:cxn modelId="{D765DCB9-2CA5-4B88-832D-A0DC798CF501}" type="presOf" srcId="{01C1F59E-A336-488C-A33B-C1EDD2CA7D42}" destId="{33E6A5CB-5AFB-490B-92EE-00FA54C2278D}" srcOrd="0" destOrd="0" presId="urn:microsoft.com/office/officeart/2005/8/layout/equation2"/>
    <dgm:cxn modelId="{8439CF4F-53F4-4601-95DC-51EF7DAE40DD}" type="presOf" srcId="{64EDEA1F-AA69-40EC-974F-A665F9D8FADB}" destId="{45231C05-498B-43A2-BEDE-9CA60151AB8A}" srcOrd="0" destOrd="0" presId="urn:microsoft.com/office/officeart/2005/8/layout/equation2"/>
    <dgm:cxn modelId="{7B375333-4472-4F9E-BD36-92A4EB07195B}" type="presOf" srcId="{29EBA6BC-A1B1-45B0-BF50-0AECC1F9E8B6}" destId="{2D0178B8-7763-49F0-BD93-9FE2DCFBC7BE}" srcOrd="0" destOrd="0" presId="urn:microsoft.com/office/officeart/2005/8/layout/equation2"/>
    <dgm:cxn modelId="{B24BF3E3-501F-43AC-A6E1-9A7420137899}" type="presParOf" srcId="{2D0178B8-7763-49F0-BD93-9FE2DCFBC7BE}" destId="{085BA831-0D42-469E-B2A6-0CFF3B9EFCF7}" srcOrd="0" destOrd="0" presId="urn:microsoft.com/office/officeart/2005/8/layout/equation2"/>
    <dgm:cxn modelId="{CB53C001-D383-4AAC-AAB8-A7DB7D9AB2EF}" type="presParOf" srcId="{085BA831-0D42-469E-B2A6-0CFF3B9EFCF7}" destId="{3C991D27-6D74-46A4-AEF1-AB2A0833061D}" srcOrd="0" destOrd="0" presId="urn:microsoft.com/office/officeart/2005/8/layout/equation2"/>
    <dgm:cxn modelId="{F9227999-512F-412D-85EF-2718C37FB871}" type="presParOf" srcId="{085BA831-0D42-469E-B2A6-0CFF3B9EFCF7}" destId="{7089FFE8-A3F1-476D-AD56-0EDB025411F0}" srcOrd="1" destOrd="0" presId="urn:microsoft.com/office/officeart/2005/8/layout/equation2"/>
    <dgm:cxn modelId="{DC0932AC-0676-41BB-A972-2137A483287A}" type="presParOf" srcId="{085BA831-0D42-469E-B2A6-0CFF3B9EFCF7}" destId="{1DED4F56-DAE2-4779-AF15-F605E2F98B22}" srcOrd="2" destOrd="0" presId="urn:microsoft.com/office/officeart/2005/8/layout/equation2"/>
    <dgm:cxn modelId="{996A2A86-76EA-4458-BE5E-A5ED5ABF3E3B}" type="presParOf" srcId="{085BA831-0D42-469E-B2A6-0CFF3B9EFCF7}" destId="{CB3904DB-62DE-452C-9713-5C1EC67FDF98}" srcOrd="3" destOrd="0" presId="urn:microsoft.com/office/officeart/2005/8/layout/equation2"/>
    <dgm:cxn modelId="{7586DE0D-F1D9-4F54-AA86-07D7E6BE2E09}" type="presParOf" srcId="{085BA831-0D42-469E-B2A6-0CFF3B9EFCF7}" destId="{45231C05-498B-43A2-BEDE-9CA60151AB8A}" srcOrd="4" destOrd="0" presId="urn:microsoft.com/office/officeart/2005/8/layout/equation2"/>
    <dgm:cxn modelId="{5EDBB474-39C4-4FAD-A869-B62A5116AAEC}" type="presParOf" srcId="{2D0178B8-7763-49F0-BD93-9FE2DCFBC7BE}" destId="{33E6A5CB-5AFB-490B-92EE-00FA54C2278D}" srcOrd="1" destOrd="0" presId="urn:microsoft.com/office/officeart/2005/8/layout/equation2"/>
    <dgm:cxn modelId="{A212C87E-9137-4353-979A-A404A1EBD44A}" type="presParOf" srcId="{33E6A5CB-5AFB-490B-92EE-00FA54C2278D}" destId="{DA65F5BD-EEAB-4206-B889-77B02B833482}" srcOrd="0" destOrd="0" presId="urn:microsoft.com/office/officeart/2005/8/layout/equation2"/>
    <dgm:cxn modelId="{49A4B5E1-098C-42AF-BEEA-9F5CAB4DBF11}" type="presParOf" srcId="{2D0178B8-7763-49F0-BD93-9FE2DCFBC7BE}" destId="{2BE667F8-E3B7-488B-B1D0-393FDE18BF48}" srcOrd="2" destOrd="0" presId="urn:microsoft.com/office/officeart/2005/8/layout/equati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8DA9D8-58E6-430F-912C-3297FBB5EF2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AC2FB56-CECC-4F99-864A-43414767FAE2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Пологові будинки</a:t>
          </a:r>
        </a:p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  4 од.</a:t>
          </a:r>
          <a:endParaRPr lang="uk-UA" sz="1800" dirty="0">
            <a:latin typeface="Times New Roman" pitchFamily="18" charset="0"/>
            <a:cs typeface="Times New Roman" pitchFamily="18" charset="0"/>
          </a:endParaRPr>
        </a:p>
      </dgm:t>
    </dgm:pt>
    <dgm:pt modelId="{D0818EBB-AC04-4465-BED0-48775656E388}" type="parTrans" cxnId="{A6A0CA36-6515-4E76-AE26-30A3BE594D08}">
      <dgm:prSet/>
      <dgm:spPr/>
      <dgm:t>
        <a:bodyPr/>
        <a:lstStyle/>
        <a:p>
          <a:endParaRPr lang="uk-UA"/>
        </a:p>
      </dgm:t>
    </dgm:pt>
    <dgm:pt modelId="{78F5B96A-46EE-46D2-AA0A-E714B6AA5D3B}" type="sibTrans" cxnId="{A6A0CA36-6515-4E76-AE26-30A3BE594D08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uk-UA"/>
        </a:p>
      </dgm:t>
    </dgm:pt>
    <dgm:pt modelId="{A0505A0B-7DE6-4976-97D7-85AD29696D8E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Студентська поліклініка            1 од.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24FA79AF-4E6B-4430-B4DA-52F21C178E85}" type="parTrans" cxnId="{50AFA1A1-E9B8-41B2-A044-AFFA01B23A23}">
      <dgm:prSet/>
      <dgm:spPr/>
      <dgm:t>
        <a:bodyPr/>
        <a:lstStyle/>
        <a:p>
          <a:endParaRPr lang="uk-UA"/>
        </a:p>
      </dgm:t>
    </dgm:pt>
    <dgm:pt modelId="{2D88BFA5-76C2-41CA-AB32-8AEA724C6FA9}" type="sibTrans" cxnId="{50AFA1A1-E9B8-41B2-A044-AFFA01B23A23}">
      <dgm:prSet/>
      <dgm:spPr/>
      <dgm:t>
        <a:bodyPr/>
        <a:lstStyle/>
        <a:p>
          <a:endParaRPr lang="uk-UA"/>
        </a:p>
      </dgm:t>
    </dgm:pt>
    <dgm:pt modelId="{D6711A12-4856-442A-BCCA-EC35A3CB6DA9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Загальні і спеціалізовані стоматологічні поліклініки           6  од.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38BC30AD-FCF4-4F2D-85B6-A2A44433A0C0}" type="parTrans" cxnId="{26F647F4-40B1-44D6-A6E0-8B57457521E8}">
      <dgm:prSet/>
      <dgm:spPr/>
      <dgm:t>
        <a:bodyPr/>
        <a:lstStyle/>
        <a:p>
          <a:endParaRPr lang="uk-UA"/>
        </a:p>
      </dgm:t>
    </dgm:pt>
    <dgm:pt modelId="{EC65A318-D9D2-4A54-9933-2821D691938E}" type="sibTrans" cxnId="{26F647F4-40B1-44D6-A6E0-8B57457521E8}">
      <dgm:prSet/>
      <dgm:spPr/>
      <dgm:t>
        <a:bodyPr/>
        <a:lstStyle/>
        <a:p>
          <a:endParaRPr lang="uk-UA"/>
        </a:p>
      </dgm:t>
    </dgm:pt>
    <dgm:pt modelId="{AAB92332-16E5-48D0-932B-EF31608F8755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Центри первинно медико-санітарної допомоги                        8 од.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160F9A8B-873C-48A5-96C6-72FD57E6F4D1}" type="parTrans" cxnId="{C17F41B4-2A25-42E4-A4EB-DDD60F563DEF}">
      <dgm:prSet/>
      <dgm:spPr/>
      <dgm:t>
        <a:bodyPr/>
        <a:lstStyle/>
        <a:p>
          <a:endParaRPr lang="uk-UA"/>
        </a:p>
      </dgm:t>
    </dgm:pt>
    <dgm:pt modelId="{6DF71BC7-B6EE-4DB5-B458-86EFCD63F20C}" type="sibTrans" cxnId="{C17F41B4-2A25-42E4-A4EB-DDD60F563DEF}">
      <dgm:prSet/>
      <dgm:spPr/>
      <dgm:t>
        <a:bodyPr/>
        <a:lstStyle/>
        <a:p>
          <a:endParaRPr lang="uk-UA"/>
        </a:p>
      </dgm:t>
    </dgm:pt>
    <dgm:pt modelId="{6C0FF486-00B1-4F47-BF86-086B382EFCAC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Лікарні   12 од. 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A900FF90-666A-4283-8665-46493461F308}" type="parTrans" cxnId="{04D70ADF-5686-4D2B-9A3A-D9AA5EC7DA62}">
      <dgm:prSet/>
      <dgm:spPr/>
      <dgm:t>
        <a:bodyPr/>
        <a:lstStyle/>
        <a:p>
          <a:endParaRPr lang="uk-UA"/>
        </a:p>
      </dgm:t>
    </dgm:pt>
    <dgm:pt modelId="{9010B0EB-4B16-414D-B54E-EF7ADCD46422}" type="sibTrans" cxnId="{04D70ADF-5686-4D2B-9A3A-D9AA5EC7DA62}">
      <dgm:prSet/>
      <dgm:spPr/>
      <dgm:t>
        <a:bodyPr/>
        <a:lstStyle/>
        <a:p>
          <a:endParaRPr lang="uk-UA"/>
        </a:p>
      </dgm:t>
    </dgm:pt>
    <dgm:pt modelId="{1D22F3E8-AB7A-40A1-A8AA-3D02362C9B4D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Інші заклади охорони здоров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я            4 од.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642C9116-13D9-4910-B4E9-BEE80B8B7A4D}" type="sibTrans" cxnId="{98F1543D-7D57-4FA7-9D3A-93BD79B494F4}">
      <dgm:prSet/>
      <dgm:spPr/>
      <dgm:t>
        <a:bodyPr/>
        <a:lstStyle/>
        <a:p>
          <a:endParaRPr lang="uk-UA"/>
        </a:p>
      </dgm:t>
    </dgm:pt>
    <dgm:pt modelId="{04121DB5-85CF-40F5-B3AB-3D12015A4D34}" type="parTrans" cxnId="{98F1543D-7D57-4FA7-9D3A-93BD79B494F4}">
      <dgm:prSet/>
      <dgm:spPr/>
      <dgm:t>
        <a:bodyPr/>
        <a:lstStyle/>
        <a:p>
          <a:endParaRPr lang="uk-UA"/>
        </a:p>
      </dgm:t>
    </dgm:pt>
    <dgm:pt modelId="{76ECFC22-30C5-48D5-BB9E-8DFF619C1E04}" type="pres">
      <dgm:prSet presAssocID="{428DA9D8-58E6-430F-912C-3297FBB5EF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668F14-0F98-497A-87FD-3C975BDB811C}" type="pres">
      <dgm:prSet presAssocID="{428DA9D8-58E6-430F-912C-3297FBB5EF29}" presName="cycle" presStyleCnt="0"/>
      <dgm:spPr/>
    </dgm:pt>
    <dgm:pt modelId="{E5111C59-CA53-4E74-A6E0-7D79B747495A}" type="pres">
      <dgm:prSet presAssocID="{7AC2FB56-CECC-4F99-864A-43414767FAE2}" presName="nodeFirstNode" presStyleLbl="node1" presStyleIdx="0" presStyleCnt="6" custScaleX="840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1D6E54-7999-4835-B16C-9B45145E2C56}" type="pres">
      <dgm:prSet presAssocID="{78F5B96A-46EE-46D2-AA0A-E714B6AA5D3B}" presName="sibTransFirstNode" presStyleLbl="bgShp" presStyleIdx="0" presStyleCnt="1"/>
      <dgm:spPr/>
      <dgm:t>
        <a:bodyPr/>
        <a:lstStyle/>
        <a:p>
          <a:endParaRPr lang="uk-UA"/>
        </a:p>
      </dgm:t>
    </dgm:pt>
    <dgm:pt modelId="{59ADA580-95D2-46B9-B941-9F3E55A410D3}" type="pres">
      <dgm:prSet presAssocID="{A0505A0B-7DE6-4976-97D7-85AD29696D8E}" presName="nodeFollowingNodes" presStyleLbl="node1" presStyleIdx="1" presStyleCnt="6" custAng="0" custScaleX="76428" custRadScaleRad="109318" custRadScaleInc="2199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678101-98B4-42B1-ADCA-D5A45BD09877}" type="pres">
      <dgm:prSet presAssocID="{D6711A12-4856-442A-BCCA-EC35A3CB6DA9}" presName="nodeFollowingNodes" presStyleLbl="node1" presStyleIdx="2" presStyleCnt="6" custScaleY="128072" custRadScaleRad="107946" custRadScaleInc="463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ECF20D-1CC7-4E6F-A5E6-6EBE5E58C666}" type="pres">
      <dgm:prSet presAssocID="{1D22F3E8-AB7A-40A1-A8AA-3D02362C9B4D}" presName="nodeFollowingNodes" presStyleLbl="node1" presStyleIdx="3" presStyleCnt="6" custScaleX="76429" custRadScaleRad="108818" custRadScaleInc="601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C9D941-9932-47D9-B41B-1A841EC9A4F1}" type="pres">
      <dgm:prSet presAssocID="{AAB92332-16E5-48D0-932B-EF31608F8755}" presName="nodeFollowingNodes" presStyleLbl="node1" presStyleIdx="4" presStyleCnt="6" custScaleX="108464" custRadScaleRad="90938" custRadScaleInc="300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852FF9-D79B-4707-A60A-0571811DA27B}" type="pres">
      <dgm:prSet presAssocID="{6C0FF486-00B1-4F47-BF86-086B382EFCAC}" presName="nodeFollowingNodes" presStyleLbl="node1" presStyleIdx="5" presStyleCnt="6" custScaleX="818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77AA7CD-78CB-48C7-9795-E671B8976EB0}" type="presOf" srcId="{6C0FF486-00B1-4F47-BF86-086B382EFCAC}" destId="{AF852FF9-D79B-4707-A60A-0571811DA27B}" srcOrd="0" destOrd="0" presId="urn:microsoft.com/office/officeart/2005/8/layout/cycle3"/>
    <dgm:cxn modelId="{A6A0CA36-6515-4E76-AE26-30A3BE594D08}" srcId="{428DA9D8-58E6-430F-912C-3297FBB5EF29}" destId="{7AC2FB56-CECC-4F99-864A-43414767FAE2}" srcOrd="0" destOrd="0" parTransId="{D0818EBB-AC04-4465-BED0-48775656E388}" sibTransId="{78F5B96A-46EE-46D2-AA0A-E714B6AA5D3B}"/>
    <dgm:cxn modelId="{CC0542BE-67CA-4EBB-960A-556D4A2D6882}" type="presOf" srcId="{78F5B96A-46EE-46D2-AA0A-E714B6AA5D3B}" destId="{5E1D6E54-7999-4835-B16C-9B45145E2C56}" srcOrd="0" destOrd="0" presId="urn:microsoft.com/office/officeart/2005/8/layout/cycle3"/>
    <dgm:cxn modelId="{EB6554B7-2CF2-47AB-9F39-D502904ED3B9}" type="presOf" srcId="{428DA9D8-58E6-430F-912C-3297FBB5EF29}" destId="{76ECFC22-30C5-48D5-BB9E-8DFF619C1E04}" srcOrd="0" destOrd="0" presId="urn:microsoft.com/office/officeart/2005/8/layout/cycle3"/>
    <dgm:cxn modelId="{800393B1-2F14-4313-A8E6-74DDBD75E875}" type="presOf" srcId="{7AC2FB56-CECC-4F99-864A-43414767FAE2}" destId="{E5111C59-CA53-4E74-A6E0-7D79B747495A}" srcOrd="0" destOrd="0" presId="urn:microsoft.com/office/officeart/2005/8/layout/cycle3"/>
    <dgm:cxn modelId="{98F1543D-7D57-4FA7-9D3A-93BD79B494F4}" srcId="{428DA9D8-58E6-430F-912C-3297FBB5EF29}" destId="{1D22F3E8-AB7A-40A1-A8AA-3D02362C9B4D}" srcOrd="3" destOrd="0" parTransId="{04121DB5-85CF-40F5-B3AB-3D12015A4D34}" sibTransId="{642C9116-13D9-4910-B4E9-BEE80B8B7A4D}"/>
    <dgm:cxn modelId="{EF915EF8-A2EB-4FA2-AA25-656C3EDABC1C}" type="presOf" srcId="{D6711A12-4856-442A-BCCA-EC35A3CB6DA9}" destId="{6D678101-98B4-42B1-ADCA-D5A45BD09877}" srcOrd="0" destOrd="0" presId="urn:microsoft.com/office/officeart/2005/8/layout/cycle3"/>
    <dgm:cxn modelId="{50AFA1A1-E9B8-41B2-A044-AFFA01B23A23}" srcId="{428DA9D8-58E6-430F-912C-3297FBB5EF29}" destId="{A0505A0B-7DE6-4976-97D7-85AD29696D8E}" srcOrd="1" destOrd="0" parTransId="{24FA79AF-4E6B-4430-B4DA-52F21C178E85}" sibTransId="{2D88BFA5-76C2-41CA-AB32-8AEA724C6FA9}"/>
    <dgm:cxn modelId="{984675D7-C1E6-4BB2-A663-42B53ABF2608}" type="presOf" srcId="{A0505A0B-7DE6-4976-97D7-85AD29696D8E}" destId="{59ADA580-95D2-46B9-B941-9F3E55A410D3}" srcOrd="0" destOrd="0" presId="urn:microsoft.com/office/officeart/2005/8/layout/cycle3"/>
    <dgm:cxn modelId="{C17F41B4-2A25-42E4-A4EB-DDD60F563DEF}" srcId="{428DA9D8-58E6-430F-912C-3297FBB5EF29}" destId="{AAB92332-16E5-48D0-932B-EF31608F8755}" srcOrd="4" destOrd="0" parTransId="{160F9A8B-873C-48A5-96C6-72FD57E6F4D1}" sibTransId="{6DF71BC7-B6EE-4DB5-B458-86EFCD63F20C}"/>
    <dgm:cxn modelId="{26F647F4-40B1-44D6-A6E0-8B57457521E8}" srcId="{428DA9D8-58E6-430F-912C-3297FBB5EF29}" destId="{D6711A12-4856-442A-BCCA-EC35A3CB6DA9}" srcOrd="2" destOrd="0" parTransId="{38BC30AD-FCF4-4F2D-85B6-A2A44433A0C0}" sibTransId="{EC65A318-D9D2-4A54-9933-2821D691938E}"/>
    <dgm:cxn modelId="{04D70ADF-5686-4D2B-9A3A-D9AA5EC7DA62}" srcId="{428DA9D8-58E6-430F-912C-3297FBB5EF29}" destId="{6C0FF486-00B1-4F47-BF86-086B382EFCAC}" srcOrd="5" destOrd="0" parTransId="{A900FF90-666A-4283-8665-46493461F308}" sibTransId="{9010B0EB-4B16-414D-B54E-EF7ADCD46422}"/>
    <dgm:cxn modelId="{5B19A721-85A1-4377-A7CC-E05FDFEB4593}" type="presOf" srcId="{1D22F3E8-AB7A-40A1-A8AA-3D02362C9B4D}" destId="{71ECF20D-1CC7-4E6F-A5E6-6EBE5E58C666}" srcOrd="0" destOrd="0" presId="urn:microsoft.com/office/officeart/2005/8/layout/cycle3"/>
    <dgm:cxn modelId="{9B31CD5D-E3C2-48A5-B1BD-EA7B161F3958}" type="presOf" srcId="{AAB92332-16E5-48D0-932B-EF31608F8755}" destId="{EBC9D941-9932-47D9-B41B-1A841EC9A4F1}" srcOrd="0" destOrd="0" presId="urn:microsoft.com/office/officeart/2005/8/layout/cycle3"/>
    <dgm:cxn modelId="{3E42C9E3-5018-46B4-AE7F-FEC9ABD5B0E2}" type="presParOf" srcId="{76ECFC22-30C5-48D5-BB9E-8DFF619C1E04}" destId="{34668F14-0F98-497A-87FD-3C975BDB811C}" srcOrd="0" destOrd="0" presId="urn:microsoft.com/office/officeart/2005/8/layout/cycle3"/>
    <dgm:cxn modelId="{53D2B184-E2FC-4761-9B37-5AA112E94821}" type="presParOf" srcId="{34668F14-0F98-497A-87FD-3C975BDB811C}" destId="{E5111C59-CA53-4E74-A6E0-7D79B747495A}" srcOrd="0" destOrd="0" presId="urn:microsoft.com/office/officeart/2005/8/layout/cycle3"/>
    <dgm:cxn modelId="{E56C412D-9F95-4001-89CC-7E057F54C11A}" type="presParOf" srcId="{34668F14-0F98-497A-87FD-3C975BDB811C}" destId="{5E1D6E54-7999-4835-B16C-9B45145E2C56}" srcOrd="1" destOrd="0" presId="urn:microsoft.com/office/officeart/2005/8/layout/cycle3"/>
    <dgm:cxn modelId="{88D807B1-1FEB-44FC-A072-E4FF4B2F60F8}" type="presParOf" srcId="{34668F14-0F98-497A-87FD-3C975BDB811C}" destId="{59ADA580-95D2-46B9-B941-9F3E55A410D3}" srcOrd="2" destOrd="0" presId="urn:microsoft.com/office/officeart/2005/8/layout/cycle3"/>
    <dgm:cxn modelId="{3D8F9726-5595-46F3-9359-5804881FDF52}" type="presParOf" srcId="{34668F14-0F98-497A-87FD-3C975BDB811C}" destId="{6D678101-98B4-42B1-ADCA-D5A45BD09877}" srcOrd="3" destOrd="0" presId="urn:microsoft.com/office/officeart/2005/8/layout/cycle3"/>
    <dgm:cxn modelId="{42831C18-F41A-440D-BDDB-4BF51102BA99}" type="presParOf" srcId="{34668F14-0F98-497A-87FD-3C975BDB811C}" destId="{71ECF20D-1CC7-4E6F-A5E6-6EBE5E58C666}" srcOrd="4" destOrd="0" presId="urn:microsoft.com/office/officeart/2005/8/layout/cycle3"/>
    <dgm:cxn modelId="{D633E7A1-7F8E-4524-A966-EC3A302FD6D1}" type="presParOf" srcId="{34668F14-0F98-497A-87FD-3C975BDB811C}" destId="{EBC9D941-9932-47D9-B41B-1A841EC9A4F1}" srcOrd="5" destOrd="0" presId="urn:microsoft.com/office/officeart/2005/8/layout/cycle3"/>
    <dgm:cxn modelId="{B3DAE68B-D13E-4FA2-A5F7-2C3FCCC9E022}" type="presParOf" srcId="{34668F14-0F98-497A-87FD-3C975BDB811C}" destId="{AF852FF9-D79B-4707-A60A-0571811DA27B}" srcOrd="6" destOrd="0" presId="urn:microsoft.com/office/officeart/2005/8/layout/cycle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EBA6BC-A1B1-45B0-BF50-0AECC1F9E8B6}" type="doc">
      <dgm:prSet loTypeId="urn:microsoft.com/office/officeart/2005/8/layout/equation2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uk-UA"/>
        </a:p>
      </dgm:t>
    </dgm:pt>
    <dgm:pt modelId="{DA17E55E-E6A7-47DA-9083-42684A0CC0D4}">
      <dgm:prSet phldrT="[Текст]" custT="1"/>
      <dgm:spPr>
        <a:solidFill>
          <a:srgbClr val="9966FF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-UA" sz="2400" b="1" i="0" baseline="0" dirty="0" smtClean="0">
              <a:latin typeface="Times New Roman" pitchFamily="18" charset="0"/>
              <a:cs typeface="Times New Roman" pitchFamily="18" charset="0"/>
            </a:rPr>
            <a:t>76,5 </a:t>
          </a:r>
          <a:r>
            <a:rPr lang="uk-UA" sz="2400" b="1" i="0" baseline="0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sz="2400" b="1" i="0" baseline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2400" b="1" i="0" baseline="0" dirty="0">
            <a:latin typeface="Times New Roman" pitchFamily="18" charset="0"/>
            <a:cs typeface="Times New Roman" pitchFamily="18" charset="0"/>
          </a:endParaRPr>
        </a:p>
      </dgm:t>
    </dgm:pt>
    <dgm:pt modelId="{1F1A5910-23C8-4383-AEAE-26B80E4D0C31}" type="parTrans" cxnId="{9E58F47C-E686-4766-B3AC-03ECFAF9D750}">
      <dgm:prSet/>
      <dgm:spPr/>
      <dgm:t>
        <a:bodyPr/>
        <a:lstStyle/>
        <a:p>
          <a:endParaRPr lang="uk-UA"/>
        </a:p>
      </dgm:t>
    </dgm:pt>
    <dgm:pt modelId="{AFAC4320-244A-4B2C-82C8-71CE12B080B7}" type="sibTrans" cxnId="{9E58F47C-E686-4766-B3AC-03ECFAF9D750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uk-UA"/>
        </a:p>
      </dgm:t>
    </dgm:pt>
    <dgm:pt modelId="{64EDEA1F-AA69-40EC-974F-A665F9D8FADB}">
      <dgm:prSet phldrT="[Текст]" custT="1"/>
      <dgm:spPr>
        <a:solidFill>
          <a:srgbClr val="9966FF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7,2 </a:t>
          </a:r>
          <a:r>
            <a:rPr lang="uk-UA" sz="2400" b="1" i="0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01615FAA-81FD-45C6-9654-5A5F3D1437C9}" type="parTrans" cxnId="{5E9FE624-0200-459A-8C95-C6B59295C75D}">
      <dgm:prSet/>
      <dgm:spPr/>
      <dgm:t>
        <a:bodyPr/>
        <a:lstStyle/>
        <a:p>
          <a:endParaRPr lang="uk-UA"/>
        </a:p>
      </dgm:t>
    </dgm:pt>
    <dgm:pt modelId="{01C1F59E-A336-488C-A33B-C1EDD2CA7D42}" type="sibTrans" cxnId="{5E9FE624-0200-459A-8C95-C6B59295C75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uk-UA" baseline="0"/>
        </a:p>
      </dgm:t>
    </dgm:pt>
    <dgm:pt modelId="{F1DD4092-BFB8-472A-A997-664F30FD18DA}">
      <dgm:prSet phldrT="[Текст]"/>
      <dgm:spPr>
        <a:solidFill>
          <a:srgbClr val="9966FF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-UA" b="0" i="1" dirty="0" smtClean="0">
              <a:latin typeface="Times New Roman" pitchFamily="18" charset="0"/>
              <a:cs typeface="Times New Roman" pitchFamily="18" charset="0"/>
            </a:rPr>
            <a:t>Видатки бюджету міста  спрямовані на утримання галузі </a:t>
          </a:r>
          <a:r>
            <a:rPr lang="uk-UA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“Культура”</a:t>
          </a:r>
          <a:r>
            <a:rPr lang="uk-UA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b="0" i="1" dirty="0" smtClean="0">
              <a:latin typeface="Times New Roman" pitchFamily="18" charset="0"/>
              <a:cs typeface="Times New Roman" pitchFamily="18" charset="0"/>
            </a:rPr>
            <a:t>– 83,7 </a:t>
          </a:r>
          <a:r>
            <a:rPr lang="uk-UA" b="0" i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b="0" i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b="0" i="1" dirty="0">
            <a:latin typeface="Times New Roman" pitchFamily="18" charset="0"/>
            <a:cs typeface="Times New Roman" pitchFamily="18" charset="0"/>
          </a:endParaRPr>
        </a:p>
      </dgm:t>
    </dgm:pt>
    <dgm:pt modelId="{CC858C83-C9C2-4442-855E-017434A7368A}" type="parTrans" cxnId="{653E77C9-1EC9-47A0-BCB3-DE1664C87C35}">
      <dgm:prSet/>
      <dgm:spPr/>
      <dgm:t>
        <a:bodyPr/>
        <a:lstStyle/>
        <a:p>
          <a:endParaRPr lang="uk-UA"/>
        </a:p>
      </dgm:t>
    </dgm:pt>
    <dgm:pt modelId="{15D80A7A-C141-4E2F-80AF-F254754608C7}" type="sibTrans" cxnId="{653E77C9-1EC9-47A0-BCB3-DE1664C87C35}">
      <dgm:prSet/>
      <dgm:spPr/>
      <dgm:t>
        <a:bodyPr/>
        <a:lstStyle/>
        <a:p>
          <a:endParaRPr lang="uk-UA"/>
        </a:p>
      </dgm:t>
    </dgm:pt>
    <dgm:pt modelId="{2D0178B8-7763-49F0-BD93-9FE2DCFBC7BE}" type="pres">
      <dgm:prSet presAssocID="{29EBA6BC-A1B1-45B0-BF50-0AECC1F9E8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85BA831-0D42-469E-B2A6-0CFF3B9EFCF7}" type="pres">
      <dgm:prSet presAssocID="{29EBA6BC-A1B1-45B0-BF50-0AECC1F9E8B6}" presName="vNodes" presStyleCnt="0"/>
      <dgm:spPr/>
    </dgm:pt>
    <dgm:pt modelId="{3C991D27-6D74-46A4-AEF1-AB2A0833061D}" type="pres">
      <dgm:prSet presAssocID="{DA17E55E-E6A7-47DA-9083-42684A0CC0D4}" presName="node" presStyleLbl="node1" presStyleIdx="0" presStyleCnt="3" custScaleX="1019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89FFE8-A3F1-476D-AD56-0EDB025411F0}" type="pres">
      <dgm:prSet presAssocID="{AFAC4320-244A-4B2C-82C8-71CE12B080B7}" presName="spacerT" presStyleCnt="0"/>
      <dgm:spPr/>
    </dgm:pt>
    <dgm:pt modelId="{1DED4F56-DAE2-4779-AF15-F605E2F98B22}" type="pres">
      <dgm:prSet presAssocID="{AFAC4320-244A-4B2C-82C8-71CE12B080B7}" presName="sibTrans" presStyleLbl="sibTrans2D1" presStyleIdx="0" presStyleCnt="2" custScaleX="86506" custScaleY="74400"/>
      <dgm:spPr/>
      <dgm:t>
        <a:bodyPr/>
        <a:lstStyle/>
        <a:p>
          <a:endParaRPr lang="uk-UA"/>
        </a:p>
      </dgm:t>
    </dgm:pt>
    <dgm:pt modelId="{CB3904DB-62DE-452C-9713-5C1EC67FDF98}" type="pres">
      <dgm:prSet presAssocID="{AFAC4320-244A-4B2C-82C8-71CE12B080B7}" presName="spacerB" presStyleCnt="0"/>
      <dgm:spPr/>
    </dgm:pt>
    <dgm:pt modelId="{45231C05-498B-43A2-BEDE-9CA60151AB8A}" type="pres">
      <dgm:prSet presAssocID="{64EDEA1F-AA69-40EC-974F-A665F9D8FADB}" presName="node" presStyleLbl="node1" presStyleIdx="1" presStyleCnt="3" custScaleX="114796" custScaleY="1115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E6A5CB-5AFB-490B-92EE-00FA54C2278D}" type="pres">
      <dgm:prSet presAssocID="{29EBA6BC-A1B1-45B0-BF50-0AECC1F9E8B6}" presName="sibTransLast" presStyleLbl="sibTrans2D1" presStyleIdx="1" presStyleCnt="2" custScaleX="149067" custLinFactNeighborX="-27274" custLinFactNeighborY="-11856"/>
      <dgm:spPr/>
      <dgm:t>
        <a:bodyPr/>
        <a:lstStyle/>
        <a:p>
          <a:endParaRPr lang="uk-UA"/>
        </a:p>
      </dgm:t>
    </dgm:pt>
    <dgm:pt modelId="{DA65F5BD-EEAB-4206-B889-77B02B833482}" type="pres">
      <dgm:prSet presAssocID="{29EBA6BC-A1B1-45B0-BF50-0AECC1F9E8B6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2BE667F8-E3B7-488B-B1D0-393FDE18BF48}" type="pres">
      <dgm:prSet presAssocID="{29EBA6BC-A1B1-45B0-BF50-0AECC1F9E8B6}" presName="lastNode" presStyleLbl="node1" presStyleIdx="2" presStyleCnt="3" custScaleX="110175" custScaleY="907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53E77C9-1EC9-47A0-BCB3-DE1664C87C35}" srcId="{29EBA6BC-A1B1-45B0-BF50-0AECC1F9E8B6}" destId="{F1DD4092-BFB8-472A-A997-664F30FD18DA}" srcOrd="2" destOrd="0" parTransId="{CC858C83-C9C2-4442-855E-017434A7368A}" sibTransId="{15D80A7A-C141-4E2F-80AF-F254754608C7}"/>
    <dgm:cxn modelId="{5E9FE624-0200-459A-8C95-C6B59295C75D}" srcId="{29EBA6BC-A1B1-45B0-BF50-0AECC1F9E8B6}" destId="{64EDEA1F-AA69-40EC-974F-A665F9D8FADB}" srcOrd="1" destOrd="0" parTransId="{01615FAA-81FD-45C6-9654-5A5F3D1437C9}" sibTransId="{01C1F59E-A336-488C-A33B-C1EDD2CA7D42}"/>
    <dgm:cxn modelId="{9E58F47C-E686-4766-B3AC-03ECFAF9D750}" srcId="{29EBA6BC-A1B1-45B0-BF50-0AECC1F9E8B6}" destId="{DA17E55E-E6A7-47DA-9083-42684A0CC0D4}" srcOrd="0" destOrd="0" parTransId="{1F1A5910-23C8-4383-AEAE-26B80E4D0C31}" sibTransId="{AFAC4320-244A-4B2C-82C8-71CE12B080B7}"/>
    <dgm:cxn modelId="{5C5316CC-0A57-4666-8226-5B07CD863431}" type="presOf" srcId="{29EBA6BC-A1B1-45B0-BF50-0AECC1F9E8B6}" destId="{2D0178B8-7763-49F0-BD93-9FE2DCFBC7BE}" srcOrd="0" destOrd="0" presId="urn:microsoft.com/office/officeart/2005/8/layout/equation2"/>
    <dgm:cxn modelId="{204FA23D-8EDB-4086-97D8-9B22969347FE}" type="presOf" srcId="{DA17E55E-E6A7-47DA-9083-42684A0CC0D4}" destId="{3C991D27-6D74-46A4-AEF1-AB2A0833061D}" srcOrd="0" destOrd="0" presId="urn:microsoft.com/office/officeart/2005/8/layout/equation2"/>
    <dgm:cxn modelId="{BB0DF105-71D0-4371-9E25-6479DF0C7351}" type="presOf" srcId="{64EDEA1F-AA69-40EC-974F-A665F9D8FADB}" destId="{45231C05-498B-43A2-BEDE-9CA60151AB8A}" srcOrd="0" destOrd="0" presId="urn:microsoft.com/office/officeart/2005/8/layout/equation2"/>
    <dgm:cxn modelId="{4A67E464-C790-4562-8934-768975C2CE7A}" type="presOf" srcId="{01C1F59E-A336-488C-A33B-C1EDD2CA7D42}" destId="{33E6A5CB-5AFB-490B-92EE-00FA54C2278D}" srcOrd="0" destOrd="0" presId="urn:microsoft.com/office/officeart/2005/8/layout/equation2"/>
    <dgm:cxn modelId="{95D96B0D-6213-48C9-8683-6379AF7754D4}" type="presOf" srcId="{AFAC4320-244A-4B2C-82C8-71CE12B080B7}" destId="{1DED4F56-DAE2-4779-AF15-F605E2F98B22}" srcOrd="0" destOrd="0" presId="urn:microsoft.com/office/officeart/2005/8/layout/equation2"/>
    <dgm:cxn modelId="{0D9AE44A-43B1-472A-A63B-E55A3A433103}" type="presOf" srcId="{F1DD4092-BFB8-472A-A997-664F30FD18DA}" destId="{2BE667F8-E3B7-488B-B1D0-393FDE18BF48}" srcOrd="0" destOrd="0" presId="urn:microsoft.com/office/officeart/2005/8/layout/equation2"/>
    <dgm:cxn modelId="{2313F576-1AF9-49F2-8D77-990D074C358D}" type="presOf" srcId="{01C1F59E-A336-488C-A33B-C1EDD2CA7D42}" destId="{DA65F5BD-EEAB-4206-B889-77B02B833482}" srcOrd="1" destOrd="0" presId="urn:microsoft.com/office/officeart/2005/8/layout/equation2"/>
    <dgm:cxn modelId="{A75A81F6-C1D2-4228-BBAF-CF9C4F838C54}" type="presParOf" srcId="{2D0178B8-7763-49F0-BD93-9FE2DCFBC7BE}" destId="{085BA831-0D42-469E-B2A6-0CFF3B9EFCF7}" srcOrd="0" destOrd="0" presId="urn:microsoft.com/office/officeart/2005/8/layout/equation2"/>
    <dgm:cxn modelId="{6B6481A0-7423-4B16-8450-FE16E6275654}" type="presParOf" srcId="{085BA831-0D42-469E-B2A6-0CFF3B9EFCF7}" destId="{3C991D27-6D74-46A4-AEF1-AB2A0833061D}" srcOrd="0" destOrd="0" presId="urn:microsoft.com/office/officeart/2005/8/layout/equation2"/>
    <dgm:cxn modelId="{623DE712-75BE-40FE-BBA0-6C577D5CC62F}" type="presParOf" srcId="{085BA831-0D42-469E-B2A6-0CFF3B9EFCF7}" destId="{7089FFE8-A3F1-476D-AD56-0EDB025411F0}" srcOrd="1" destOrd="0" presId="urn:microsoft.com/office/officeart/2005/8/layout/equation2"/>
    <dgm:cxn modelId="{01F6DD4C-CD9B-45ED-9CEC-69B72979CCA3}" type="presParOf" srcId="{085BA831-0D42-469E-B2A6-0CFF3B9EFCF7}" destId="{1DED4F56-DAE2-4779-AF15-F605E2F98B22}" srcOrd="2" destOrd="0" presId="urn:microsoft.com/office/officeart/2005/8/layout/equation2"/>
    <dgm:cxn modelId="{90E2C08B-CDBE-4BC4-AEFB-13819C8F5CD2}" type="presParOf" srcId="{085BA831-0D42-469E-B2A6-0CFF3B9EFCF7}" destId="{CB3904DB-62DE-452C-9713-5C1EC67FDF98}" srcOrd="3" destOrd="0" presId="urn:microsoft.com/office/officeart/2005/8/layout/equation2"/>
    <dgm:cxn modelId="{97477C94-EB07-4407-8E76-F2C9F7C53AF6}" type="presParOf" srcId="{085BA831-0D42-469E-B2A6-0CFF3B9EFCF7}" destId="{45231C05-498B-43A2-BEDE-9CA60151AB8A}" srcOrd="4" destOrd="0" presId="urn:microsoft.com/office/officeart/2005/8/layout/equation2"/>
    <dgm:cxn modelId="{76C35CF0-CFFE-42D5-8D9C-400C049B0A42}" type="presParOf" srcId="{2D0178B8-7763-49F0-BD93-9FE2DCFBC7BE}" destId="{33E6A5CB-5AFB-490B-92EE-00FA54C2278D}" srcOrd="1" destOrd="0" presId="urn:microsoft.com/office/officeart/2005/8/layout/equation2"/>
    <dgm:cxn modelId="{D9B7FC19-012B-450A-830E-312A1D0A5ACF}" type="presParOf" srcId="{33E6A5CB-5AFB-490B-92EE-00FA54C2278D}" destId="{DA65F5BD-EEAB-4206-B889-77B02B833482}" srcOrd="0" destOrd="0" presId="urn:microsoft.com/office/officeart/2005/8/layout/equation2"/>
    <dgm:cxn modelId="{7F29E52C-6CF3-4DD0-8FE5-91CFDDFD1B4D}" type="presParOf" srcId="{2D0178B8-7763-49F0-BD93-9FE2DCFBC7BE}" destId="{2BE667F8-E3B7-488B-B1D0-393FDE18BF48}" srcOrd="2" destOrd="0" presId="urn:microsoft.com/office/officeart/2005/8/layout/equation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EE00ED-45D4-4AE1-A28B-79E99F1D8DC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0"/>
      <dgm:spPr/>
    </dgm:pt>
    <dgm:pt modelId="{58B2B141-2130-4781-8972-416E40924738}" type="pres">
      <dgm:prSet presAssocID="{06EE00ED-45D4-4AE1-A28B-79E99F1D8DC5}" presName="linearFlow" presStyleCnt="0">
        <dgm:presLayoutVars>
          <dgm:dir/>
          <dgm:resizeHandles val="exact"/>
        </dgm:presLayoutVars>
      </dgm:prSet>
      <dgm:spPr/>
    </dgm:pt>
  </dgm:ptLst>
  <dgm:cxnLst>
    <dgm:cxn modelId="{54795497-96A4-4A3C-B8A7-270257FC4EC6}" type="presOf" srcId="{06EE00ED-45D4-4AE1-A28B-79E99F1D8DC5}" destId="{58B2B141-2130-4781-8972-416E40924738}" srcOrd="0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0.41697</cdr:x>
      <cdr:y>0.18519</cdr:y>
    </cdr:from>
    <cdr:to>
      <cdr:x>0.55109</cdr:x>
      <cdr:y>0.26603</cdr:y>
    </cdr:to>
    <cdr:sp macro="" textlink="">
      <cdr:nvSpPr>
        <cdr:cNvPr id="7680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00396" y="714380"/>
          <a:ext cx="965085" cy="3118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    </a:t>
          </a:r>
          <a:r>
            <a:rPr lang="ru-RU" sz="1800" b="1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1709,1</a:t>
          </a:r>
          <a:endParaRPr lang="ru-RU" sz="1800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  <a:p xmlns:a="http://schemas.openxmlformats.org/drawingml/2006/main">
          <a:pPr algn="l" rtl="0">
            <a:defRPr sz="1000"/>
          </a:pPr>
          <a:endParaRPr lang="ru-RU" sz="102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0.47273</cdr:x>
      <cdr:y>0.57377</cdr:y>
    </cdr:from>
    <cdr:to>
      <cdr:x>0.60909</cdr:x>
      <cdr:y>0.66636</cdr:y>
    </cdr:to>
    <cdr:sp macro="" textlink="">
      <cdr:nvSpPr>
        <cdr:cNvPr id="7680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14776" y="2500330"/>
          <a:ext cx="1071570" cy="4034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800" b="1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1012,1</a:t>
          </a:r>
        </a:p>
      </cdr:txBody>
    </cdr:sp>
  </cdr:relSizeAnchor>
  <cdr:relSizeAnchor xmlns:cdr="http://schemas.openxmlformats.org/drawingml/2006/chartDrawing">
    <cdr:from>
      <cdr:x>0.19856</cdr:x>
      <cdr:y>0.5</cdr:y>
    </cdr:from>
    <cdr:to>
      <cdr:x>0.28791</cdr:x>
      <cdr:y>0.57407</cdr:y>
    </cdr:to>
    <cdr:sp macro="" textlink="">
      <cdr:nvSpPr>
        <cdr:cNvPr id="7680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60" y="1928826"/>
          <a:ext cx="642924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800" b="1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298,4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0.2931</cdr:x>
      <cdr:y>0.15068</cdr:y>
    </cdr:from>
    <cdr:to>
      <cdr:x>0.40517</cdr:x>
      <cdr:y>0.2447</cdr:y>
    </cdr:to>
    <cdr:sp macro="" textlink="">
      <cdr:nvSpPr>
        <cdr:cNvPr id="71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8892" y="785818"/>
          <a:ext cx="928694" cy="4903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1668,6</a:t>
          </a:r>
        </a:p>
      </cdr:txBody>
    </cdr:sp>
  </cdr:relSizeAnchor>
  <cdr:relSizeAnchor xmlns:cdr="http://schemas.openxmlformats.org/drawingml/2006/chartDrawing">
    <cdr:from>
      <cdr:x>0.61207</cdr:x>
      <cdr:y>0.13699</cdr:y>
    </cdr:from>
    <cdr:to>
      <cdr:x>0.72547</cdr:x>
      <cdr:y>0.22261</cdr:y>
    </cdr:to>
    <cdr:sp macro="" textlink="">
      <cdr:nvSpPr>
        <cdr:cNvPr id="717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72098" y="714380"/>
          <a:ext cx="939724" cy="4465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1709,1</a:t>
          </a:r>
        </a:p>
      </cdr:txBody>
    </cdr:sp>
  </cdr:relSizeAnchor>
  <cdr:relSizeAnchor xmlns:cdr="http://schemas.openxmlformats.org/drawingml/2006/chartDrawing">
    <cdr:from>
      <cdr:x>0.38141</cdr:x>
      <cdr:y>0.06768</cdr:y>
    </cdr:from>
    <cdr:to>
      <cdr:x>0.58018</cdr:x>
      <cdr:y>0.2873</cdr:y>
    </cdr:to>
    <cdr:sp macro="" textlink="">
      <cdr:nvSpPr>
        <cdr:cNvPr id="7171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-1413775">
          <a:off x="3160657" y="352932"/>
          <a:ext cx="1647214" cy="1145356"/>
        </a:xfrm>
        <a:custGeom xmlns:a="http://schemas.openxmlformats.org/drawingml/2006/main">
          <a:avLst/>
          <a:gdLst>
            <a:gd name="G0" fmla="+- 26830 0 0"/>
            <a:gd name="G1" fmla="+- -9831974 0 0"/>
            <a:gd name="G2" fmla="+- 26830 0 -9831974"/>
            <a:gd name="G3" fmla="+- 10800 0 0"/>
            <a:gd name="G4" fmla="+- 0 0 26830"/>
            <a:gd name="T0" fmla="*/ 360 256 1"/>
            <a:gd name="T1" fmla="*/ 0 256 1"/>
            <a:gd name="G5" fmla="+- G2 T0 T1"/>
            <a:gd name="G6" fmla="?: G2 G2 G5"/>
            <a:gd name="G7" fmla="+- 0 0 G6"/>
            <a:gd name="G8" fmla="+- 5318 0 0"/>
            <a:gd name="G9" fmla="+- 0 0 -9831974"/>
            <a:gd name="G10" fmla="+- 5318 0 2700"/>
            <a:gd name="G11" fmla="cos G10 26830"/>
            <a:gd name="G12" fmla="sin G10 26830"/>
            <a:gd name="G13" fmla="cos 13500 26830"/>
            <a:gd name="G14" fmla="sin 13500 26830"/>
            <a:gd name="G15" fmla="+- G11 10800 0"/>
            <a:gd name="G16" fmla="+- G12 10800 0"/>
            <a:gd name="G17" fmla="+- G13 10800 0"/>
            <a:gd name="G18" fmla="+- G14 10800 0"/>
            <a:gd name="G19" fmla="*/ 5318 1 2"/>
            <a:gd name="G20" fmla="+- G19 5400 0"/>
            <a:gd name="G21" fmla="cos G20 26830"/>
            <a:gd name="G22" fmla="sin G20 26830"/>
            <a:gd name="G23" fmla="+- G21 10800 0"/>
            <a:gd name="G24" fmla="+- G12 G23 G22"/>
            <a:gd name="G25" fmla="+- G22 G23 G11"/>
            <a:gd name="G26" fmla="cos 10800 26830"/>
            <a:gd name="G27" fmla="sin 10800 26830"/>
            <a:gd name="G28" fmla="cos 5318 26830"/>
            <a:gd name="G29" fmla="sin 5318 26830"/>
            <a:gd name="G30" fmla="+- G26 10800 0"/>
            <a:gd name="G31" fmla="+- G27 10800 0"/>
            <a:gd name="G32" fmla="+- G28 10800 0"/>
            <a:gd name="G33" fmla="+- G29 10800 0"/>
            <a:gd name="G34" fmla="+- G19 5400 0"/>
            <a:gd name="G35" fmla="cos G34 -9831974"/>
            <a:gd name="G36" fmla="sin G34 -9831974"/>
            <a:gd name="G37" fmla="+/ -9831974 26830 2"/>
            <a:gd name="T2" fmla="*/ 180 256 1"/>
            <a:gd name="T3" fmla="*/ 0 256 1"/>
            <a:gd name="G38" fmla="+- G37 T2 T3"/>
            <a:gd name="G39" fmla="?: G2 G37 G38"/>
            <a:gd name="G40" fmla="cos 10800 G39"/>
            <a:gd name="G41" fmla="sin 10800 G39"/>
            <a:gd name="G42" fmla="cos 5318 G39"/>
            <a:gd name="G43" fmla="sin 5318 G39"/>
            <a:gd name="G44" fmla="+- G40 10800 0"/>
            <a:gd name="G45" fmla="+- G41 10800 0"/>
            <a:gd name="G46" fmla="+- G42 10800 0"/>
            <a:gd name="G47" fmla="+- G43 10800 0"/>
            <a:gd name="G48" fmla="+- G35 10800 0"/>
            <a:gd name="G49" fmla="+- G36 10800 0"/>
            <a:gd name="T4" fmla="*/ 13630 w 21600"/>
            <a:gd name="T5" fmla="*/ 377 h 21600"/>
            <a:gd name="T6" fmla="*/ 3819 w 21600"/>
            <a:gd name="T7" fmla="*/ 6773 h 21600"/>
            <a:gd name="T8" fmla="*/ 12193 w 21600"/>
            <a:gd name="T9" fmla="*/ 5667 h 21600"/>
            <a:gd name="T10" fmla="*/ 24299 w 21600"/>
            <a:gd name="T11" fmla="*/ 10896 h 21600"/>
            <a:gd name="T12" fmla="*/ 18819 w 21600"/>
            <a:gd name="T13" fmla="*/ 16298 h 21600"/>
            <a:gd name="T14" fmla="*/ 13417 w 21600"/>
            <a:gd name="T15" fmla="*/ 10818 h 21600"/>
            <a:gd name="T16" fmla="*/ 3163 w 21600"/>
            <a:gd name="T17" fmla="*/ 3163 h 21600"/>
            <a:gd name="T18" fmla="*/ 18437 w 21600"/>
            <a:gd name="T19" fmla="*/ 18437 h 21600"/>
          </a:gdLst>
          <a:ahLst/>
          <a:cxnLst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</a:cxnLst>
          <a:rect l="T16" t="T17" r="T18" b="T19"/>
          <a:pathLst>
            <a:path w="21600" h="21600">
              <a:moveTo>
                <a:pt x="16117" y="10837"/>
              </a:moveTo>
              <a:cubicBezTo>
                <a:pt x="16117" y="10825"/>
                <a:pt x="16118" y="10812"/>
                <a:pt x="16118" y="10800"/>
              </a:cubicBezTo>
              <a:cubicBezTo>
                <a:pt x="16118" y="7862"/>
                <a:pt x="13737" y="5482"/>
                <a:pt x="10800" y="5482"/>
              </a:cubicBezTo>
              <a:cubicBezTo>
                <a:pt x="8899" y="5481"/>
                <a:pt x="7143" y="6496"/>
                <a:pt x="6193" y="8142"/>
              </a:cubicBezTo>
              <a:lnTo>
                <a:pt x="1444" y="5403"/>
              </a:lnTo>
              <a:cubicBezTo>
                <a:pt x="3373" y="2060"/>
                <a:pt x="6939" y="-1"/>
                <a:pt x="10800" y="0"/>
              </a:cubicBezTo>
              <a:cubicBezTo>
                <a:pt x="16764" y="0"/>
                <a:pt x="21600" y="4835"/>
                <a:pt x="21600" y="10800"/>
              </a:cubicBezTo>
              <a:cubicBezTo>
                <a:pt x="21600" y="10825"/>
                <a:pt x="21599" y="10851"/>
                <a:pt x="21599" y="10877"/>
              </a:cubicBezTo>
              <a:lnTo>
                <a:pt x="24299" y="10896"/>
              </a:lnTo>
              <a:lnTo>
                <a:pt x="18819" y="16298"/>
              </a:lnTo>
              <a:lnTo>
                <a:pt x="13417" y="10818"/>
              </a:lnTo>
              <a:lnTo>
                <a:pt x="16117" y="10837"/>
              </a:lnTo>
              <a:close/>
            </a:path>
          </a:pathLst>
        </a:custGeom>
        <a:ln xmlns:a="http://schemas.openxmlformats.org/drawingml/2006/main">
          <a:headEnd/>
          <a:tailEnd/>
        </a:ln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6B33F7"/>
            </a:solidFill>
          </a:endParaRPr>
        </a:p>
      </cdr:txBody>
    </cdr:sp>
  </cdr:relSizeAnchor>
  <cdr:relSizeAnchor xmlns:cdr="http://schemas.openxmlformats.org/drawingml/2006/chartDrawing">
    <cdr:from>
      <cdr:x>0.42371</cdr:x>
      <cdr:y>0.06209</cdr:y>
    </cdr:from>
    <cdr:to>
      <cdr:x>0.55266</cdr:x>
      <cdr:y>0.12661</cdr:y>
    </cdr:to>
    <cdr:sp macro="" textlink="">
      <cdr:nvSpPr>
        <cdr:cNvPr id="78852" name="WordArt 4"/>
        <cdr:cNvSpPr>
          <a:spLocks xmlns:a="http://schemas.openxmlformats.org/drawingml/2006/main" noChangeArrowheads="1" noChangeShapeType="1"/>
        </cdr:cNvSpPr>
      </cdr:nvSpPr>
      <cdr:spPr bwMode="auto">
        <a:xfrm xmlns:a="http://schemas.openxmlformats.org/drawingml/2006/main" rot="21352270">
          <a:off x="3511188" y="323784"/>
          <a:ext cx="1068601" cy="3364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20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102,4 %</a:t>
          </a:r>
          <a:endParaRPr lang="ru-RU" sz="20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0.43966</cdr:x>
      <cdr:y>0.61644</cdr:y>
    </cdr:from>
    <cdr:to>
      <cdr:x>0.5311</cdr:x>
      <cdr:y>0.66852</cdr:y>
    </cdr:to>
    <cdr:sp macro="" textlink="">
      <cdr:nvSpPr>
        <cdr:cNvPr id="7173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643338" y="3214710"/>
          <a:ext cx="757746" cy="27159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stealth" w="lg" len="lg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0.44828</cdr:x>
      <cdr:y>0.36986</cdr:y>
    </cdr:from>
    <cdr:to>
      <cdr:x>0.53739</cdr:x>
      <cdr:y>0.40868</cdr:y>
    </cdr:to>
    <cdr:sp macro="" textlink="">
      <cdr:nvSpPr>
        <cdr:cNvPr id="7174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714776" y="1928826"/>
          <a:ext cx="738438" cy="20244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stealth" w="lg" len="lg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0.43103</cdr:x>
      <cdr:y>0.56164</cdr:y>
    </cdr:from>
    <cdr:to>
      <cdr:x>0.54772</cdr:x>
      <cdr:y>0.6347</cdr:y>
    </cdr:to>
    <cdr:sp macro="" textlink="">
      <cdr:nvSpPr>
        <cdr:cNvPr id="78855" name="WordArt 7"/>
        <cdr:cNvSpPr>
          <a:spLocks xmlns:a="http://schemas.openxmlformats.org/drawingml/2006/main" noChangeArrowheads="1" noChangeShapeType="1"/>
        </cdr:cNvSpPr>
      </cdr:nvSpPr>
      <cdr:spPr bwMode="auto">
        <a:xfrm xmlns:a="http://schemas.openxmlformats.org/drawingml/2006/main">
          <a:off x="3571900" y="2928958"/>
          <a:ext cx="966988" cy="3810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106,1 %</a:t>
          </a:r>
          <a:endParaRPr lang="ru-RU" sz="16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0.44555</cdr:x>
      <cdr:y>0.30822</cdr:y>
    </cdr:from>
    <cdr:to>
      <cdr:x>0.52676</cdr:x>
      <cdr:y>0.38356</cdr:y>
    </cdr:to>
    <cdr:sp macro="" textlink="">
      <cdr:nvSpPr>
        <cdr:cNvPr id="78856" name="WordArt 8"/>
        <cdr:cNvSpPr>
          <a:spLocks xmlns:a="http://schemas.openxmlformats.org/drawingml/2006/main" noChangeArrowheads="1" noChangeShapeType="1"/>
        </cdr:cNvSpPr>
      </cdr:nvSpPr>
      <cdr:spPr bwMode="auto">
        <a:xfrm xmlns:a="http://schemas.openxmlformats.org/drawingml/2006/main">
          <a:off x="3000396" y="1285884"/>
          <a:ext cx="546882" cy="314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92,0%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0.26468</cdr:x>
      <cdr:y>0.36902</cdr:y>
    </cdr:from>
    <cdr:to>
      <cdr:x>0.37238</cdr:x>
      <cdr:y>0.52092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5981" y="1764506"/>
          <a:ext cx="869157" cy="726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0.29566</cdr:x>
      <cdr:y>0.23456</cdr:y>
    </cdr:from>
    <cdr:to>
      <cdr:x>0.4314</cdr:x>
      <cdr:y>0.46365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86013" y="1121569"/>
          <a:ext cx="1095375" cy="1095375"/>
        </a:xfrm>
        <a:prstGeom xmlns:a="http://schemas.openxmlformats.org/drawingml/2006/main" prst="ellipse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0.39573</cdr:x>
      <cdr:y>0.39068</cdr:y>
    </cdr:from>
    <cdr:to>
      <cdr:x>0.61087</cdr:x>
      <cdr:y>0.5311</cdr:y>
    </cdr:to>
    <cdr:sp macro="" textlink="">
      <cdr:nvSpPr>
        <cdr:cNvPr id="5" name="Выноска-облако 4"/>
        <cdr:cNvSpPr/>
      </cdr:nvSpPr>
      <cdr:spPr>
        <a:xfrm xmlns:a="http://schemas.openxmlformats.org/drawingml/2006/main">
          <a:off x="2651721" y="2080160"/>
          <a:ext cx="1441645" cy="747662"/>
        </a:xfrm>
        <a:prstGeom xmlns:a="http://schemas.openxmlformats.org/drawingml/2006/main" prst="cloudCallou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err="1"/>
            <a:t>Охоплення</a:t>
          </a:r>
          <a:r>
            <a:rPr lang="ru-RU" sz="1200" b="1" dirty="0"/>
            <a:t>  49,8%</a:t>
          </a:r>
        </a:p>
      </cdr:txBody>
    </cdr:sp>
  </cdr:relSizeAnchor>
  <cdr:relSizeAnchor xmlns:cdr="http://schemas.openxmlformats.org/drawingml/2006/chartDrawing">
    <cdr:from>
      <cdr:x>0.76516</cdr:x>
      <cdr:y>0.07739</cdr:y>
    </cdr:from>
    <cdr:to>
      <cdr:x>0.99112</cdr:x>
      <cdr:y>0.21613</cdr:y>
    </cdr:to>
    <cdr:sp macro="" textlink="">
      <cdr:nvSpPr>
        <cdr:cNvPr id="6" name="Выноска-облако 5"/>
        <cdr:cNvSpPr/>
      </cdr:nvSpPr>
      <cdr:spPr>
        <a:xfrm xmlns:a="http://schemas.openxmlformats.org/drawingml/2006/main">
          <a:off x="5127193" y="412059"/>
          <a:ext cx="1514114" cy="738717"/>
        </a:xfrm>
        <a:prstGeom xmlns:a="http://schemas.openxmlformats.org/drawingml/2006/main" prst="cloudCallou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/>
            <a:t>Охоплення  50,8%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0.52039</cdr:x>
      <cdr:y>0.24011</cdr:y>
    </cdr:from>
    <cdr:to>
      <cdr:x>0.7261</cdr:x>
      <cdr:y>0.33787</cdr:y>
    </cdr:to>
    <cdr:sp macro="" textlink="">
      <cdr:nvSpPr>
        <cdr:cNvPr id="5" name="TextBox 4"/>
        <cdr:cNvSpPr txBox="1"/>
      </cdr:nvSpPr>
      <cdr:spPr>
        <a:xfrm xmlns:a="http://schemas.openxmlformats.org/drawingml/2006/main" rot="1867072">
          <a:off x="4409041" y="1228146"/>
          <a:ext cx="174289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800" b="1" dirty="0" smtClean="0">
              <a:solidFill>
                <a:srgbClr val="C00000"/>
              </a:solidFill>
            </a:rPr>
            <a:t>- 57,6 </a:t>
          </a:r>
          <a:r>
            <a:rPr lang="uk-UA" sz="1800" b="1" dirty="0" err="1" smtClean="0">
              <a:solidFill>
                <a:srgbClr val="C00000"/>
              </a:solidFill>
            </a:rPr>
            <a:t>млн.грн</a:t>
          </a:r>
          <a:r>
            <a:rPr lang="uk-UA" sz="1800" b="1" dirty="0" smtClean="0">
              <a:solidFill>
                <a:srgbClr val="C00000"/>
              </a:solidFill>
            </a:rPr>
            <a:t>.</a:t>
          </a:r>
          <a:endParaRPr lang="ru-RU" sz="1800" b="1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2A7F6A-913B-4D47-BB69-D1A3396DF541}" type="datetimeFigureOut">
              <a:rPr lang="uk-UA"/>
              <a:pPr>
                <a:defRPr/>
              </a:pPr>
              <a:t>13.03.2015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1693B7-5F98-4308-9305-340882458D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2A08B1-41E3-4D62-B1F0-70DAF40FD6AD}" type="slidenum">
              <a:rPr lang="uk-UA" smtClean="0"/>
              <a:pPr/>
              <a:t>9</a:t>
            </a:fld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EAF1D6-A854-4339-8F3A-02ECDFC0D11E}" type="slidenum">
              <a:rPr lang="uk-UA" smtClean="0"/>
              <a:pPr/>
              <a:t>19</a:t>
            </a:fld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3C751B-912B-4197-BE33-51FC137F120C}" type="slidenum">
              <a:rPr lang="uk-UA" smtClean="0"/>
              <a:pPr/>
              <a:t>23</a:t>
            </a:fld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4424F0-F21B-48D2-85D6-F19599609F8E}" type="slidenum">
              <a:rPr lang="uk-UA" smtClean="0"/>
              <a:pPr/>
              <a:t>26</a:t>
            </a:fld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CBA195-F3D7-46F7-A285-8AA49A3F7136}" type="slidenum">
              <a:rPr lang="uk-UA" smtClean="0"/>
              <a:pPr/>
              <a:t>27</a:t>
            </a:fld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9424-FA23-4BAD-B2BC-B502D3EF0811}" type="datetimeFigureOut">
              <a:rPr lang="uk-UA"/>
              <a:pPr>
                <a:defRPr/>
              </a:pPr>
              <a:t>13.03.2015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3B14-EE4E-4F99-A68C-9EEE298751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4F62-3F51-43D9-B526-14B3F7F48B4A}" type="datetimeFigureOut">
              <a:rPr lang="uk-UA"/>
              <a:pPr>
                <a:defRPr/>
              </a:pPr>
              <a:t>13.03.2015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D643-FDAA-45F9-851F-0721E87126E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7B68-95CF-4712-8761-C424701A6FEC}" type="datetimeFigureOut">
              <a:rPr lang="uk-UA"/>
              <a:pPr>
                <a:defRPr/>
              </a:pPr>
              <a:t>13.03.2015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EF682-A1A8-4D18-991C-1F11C803161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9645-A77D-44BA-B21C-FBAB32D07DD0}" type="datetimeFigureOut">
              <a:rPr lang="uk-UA"/>
              <a:pPr>
                <a:defRPr/>
              </a:pPr>
              <a:t>13.03.2015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47EA-D521-455C-9628-515899B5CAA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671D-268A-4FF1-8D57-4A012BA795B8}" type="datetimeFigureOut">
              <a:rPr lang="uk-UA"/>
              <a:pPr>
                <a:defRPr/>
              </a:pPr>
              <a:t>13.03.2015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CFF72-76AE-419F-BAC8-4951D0A862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F2820-A2DF-4A8F-934B-56D1076E1C74}" type="datetimeFigureOut">
              <a:rPr lang="uk-UA"/>
              <a:pPr>
                <a:defRPr/>
              </a:pPr>
              <a:t>13.03.2015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36FC-9896-48D3-93F6-B8E3A0781D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6A2F5-6258-4F82-854B-20A70E57408B}" type="datetimeFigureOut">
              <a:rPr lang="uk-UA"/>
              <a:pPr>
                <a:defRPr/>
              </a:pPr>
              <a:t>13.03.2015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69B72-31A1-4243-8655-9E6DA403F09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2A5AE-9853-44DF-A152-946480AC6DF2}" type="datetimeFigureOut">
              <a:rPr lang="uk-UA"/>
              <a:pPr>
                <a:defRPr/>
              </a:pPr>
              <a:t>13.03.2015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C6787-4408-45C8-826A-5D12444696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2434B-0EA7-41A7-AD8F-85B6B9936B9A}" type="datetimeFigureOut">
              <a:rPr lang="uk-UA"/>
              <a:pPr>
                <a:defRPr/>
              </a:pPr>
              <a:t>13.03.2015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ECE0-4810-48E2-9FCC-0E883597B3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7B687-7968-4534-8EE8-E9044E1B6CB2}" type="datetimeFigureOut">
              <a:rPr lang="uk-UA"/>
              <a:pPr>
                <a:defRPr/>
              </a:pPr>
              <a:t>13.03.2015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6EE37-C2FC-4FE2-9049-6353C79D5B1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492E-5A2F-4CD3-8C60-608E49836358}" type="datetimeFigureOut">
              <a:rPr lang="uk-UA"/>
              <a:pPr>
                <a:defRPr/>
              </a:pPr>
              <a:t>13.03.2015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3A82-CE17-4764-9CA2-BDAF3EA0CE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143DA0-0869-4C16-BF84-EB05526D3C2D}" type="datetimeFigureOut">
              <a:rPr lang="uk-UA"/>
              <a:pPr>
                <a:defRPr/>
              </a:pPr>
              <a:t>13.03.2015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79FC2E-3AC9-4CDB-8436-5C1278A220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chart" Target="../charts/chart6.xml"/><Relationship Id="rId4" Type="http://schemas.openxmlformats.org/officeDocument/2006/relationships/oleObject" Target="../embeddings/_____Microsoft_Office_Excel_97-20032.xls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8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9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chart" Target="../charts/chart10.xml"/><Relationship Id="rId4" Type="http://schemas.openxmlformats.org/officeDocument/2006/relationships/oleObject" Target="../embeddings/_____Microsoft_Office_Excel_97-20036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1403350" y="115888"/>
            <a:ext cx="7416800" cy="1527175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Виконання бюджету</a:t>
            </a:r>
          </a:p>
          <a:p>
            <a:pPr algn="ctr">
              <a:defRPr/>
            </a:pPr>
            <a:r>
              <a:rPr lang="uk-UA" sz="44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м.Запоріжжя</a:t>
            </a:r>
            <a:r>
              <a:rPr lang="uk-UA" sz="44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за 2014 рік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0063" y="5715000"/>
            <a:ext cx="8215312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Департамент фінансової та бюджетної політики Запорізької міської ради</a:t>
            </a:r>
          </a:p>
        </p:txBody>
      </p:sp>
      <p:pic>
        <p:nvPicPr>
          <p:cNvPr id="7176" name="Picture 9" descr="C:\Users\Наталья Борисовна\Desktop\Презентации\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25"/>
            <a:ext cx="87296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5409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8A3E"/>
                </a:solidFill>
              </a:rPr>
              <a:t>      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Джерела наповнення бюджету розвитку міста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1928802"/>
            <a:ext cx="2143140" cy="1857388"/>
          </a:xfrm>
          <a:prstGeom prst="roundRect">
            <a:avLst>
              <a:gd name="adj" fmla="val 19256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1800" b="1" i="1" dirty="0" smtClean="0">
                <a:solidFill>
                  <a:schemeClr val="accent1">
                    <a:lumMod val="50000"/>
                  </a:schemeClr>
                </a:solidFill>
              </a:rPr>
              <a:t>Кошти пайової участі  у розвитку інфраструктури міста – 1,7  </a:t>
            </a:r>
            <a:r>
              <a:rPr lang="uk-UA" sz="1800" b="1" i="1" dirty="0" err="1" smtClean="0">
                <a:solidFill>
                  <a:schemeClr val="accent1">
                    <a:lumMod val="50000"/>
                  </a:schemeClr>
                </a:solidFill>
              </a:rPr>
              <a:t>млн.грн</a:t>
            </a:r>
            <a:r>
              <a:rPr lang="uk-UA" sz="18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8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4546" y="4714884"/>
            <a:ext cx="1928826" cy="192882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Кошти від продажу землі – 4,8 </a:t>
            </a:r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</a:rPr>
              <a:t>млн.грн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0496" y="2714620"/>
            <a:ext cx="1571636" cy="192882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Єдиний податок  - 152,2 </a:t>
            </a:r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</a:rPr>
              <a:t>млн.грн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0694" y="4643446"/>
            <a:ext cx="1928826" cy="20002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Інші надходження – 0,7 </a:t>
            </a:r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</a:rPr>
              <a:t>млн.грн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8016" y="1928802"/>
            <a:ext cx="2000264" cy="192882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Кошти від відчуження майна, що перебуває в комунальній власності – 3,8 </a:t>
            </a:r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</a:rPr>
              <a:t>млн.грн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500166" y="1428736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071802" y="1428736"/>
            <a:ext cx="214314" cy="3286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643438" y="1428736"/>
            <a:ext cx="214314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357950" y="1428736"/>
            <a:ext cx="214314" cy="3214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786710" y="1428736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8072494" cy="114300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Виконання бюджету міста за видатками та кредитуванням</a:t>
            </a:r>
            <a:endParaRPr lang="ru-RU" sz="3600" b="1" dirty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571612"/>
          <a:ext cx="835824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/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видатків загального фонду бюджету   міста за економічною сутністю</a:t>
            </a:r>
            <a:endParaRPr lang="uk-U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50112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86724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800000"/>
                </a:solidFill>
                <a:effectLst/>
              </a:rPr>
              <a:t>Структура видатків бюджету міста </a:t>
            </a:r>
            <a:endParaRPr lang="ru-RU" b="1" dirty="0">
              <a:solidFill>
                <a:srgbClr val="800000"/>
              </a:solidFill>
              <a:effectLst/>
            </a:endParaRPr>
          </a:p>
        </p:txBody>
      </p:sp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71543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42875" y="142875"/>
            <a:ext cx="8750300" cy="642938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uk-UA" sz="30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3000" b="1" i="1" dirty="0">
                <a:solidFill>
                  <a:schemeClr val="accent6">
                    <a:lumMod val="50000"/>
                  </a:schemeClr>
                </a:solidFill>
              </a:rPr>
            </a:br>
            <a:endParaRPr lang="uk-UA" sz="3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435975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00298" y="1071546"/>
            <a:ext cx="2520280" cy="3385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Загальний</a:t>
            </a:r>
            <a:r>
              <a:rPr lang="ru-RU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фонд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5857892"/>
            <a:ext cx="201622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u="sng" cap="all" dirty="0" err="1">
                <a:ln w="90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Спеціальний</a:t>
            </a:r>
            <a:r>
              <a:rPr lang="ru-RU" sz="1600" b="1" u="sng" cap="all" dirty="0">
                <a:ln w="90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фонд</a:t>
            </a:r>
            <a:endParaRPr lang="uk-UA" sz="1600" u="sng" dirty="0">
              <a:solidFill>
                <a:srgbClr val="7030A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2434232">
            <a:off x="3180813" y="2402848"/>
            <a:ext cx="959082" cy="391948"/>
          </a:xfrm>
          <a:prstGeom prst="rightArrow">
            <a:avLst>
              <a:gd name="adj1" fmla="val 47906"/>
              <a:gd name="adj2" fmla="val 93291"/>
            </a:avLst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 w="127000" h="127000"/>
            <a:bevelB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9548765">
            <a:off x="3393104" y="4633309"/>
            <a:ext cx="959082" cy="391948"/>
          </a:xfrm>
          <a:prstGeom prst="rightArrow">
            <a:avLst>
              <a:gd name="adj1" fmla="val 47906"/>
              <a:gd name="adj2" fmla="val 93291"/>
            </a:avLst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53" name="Picture 2" descr="C:\Users\Наталья Борисовна\Desktop\gerb_zaporozhya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88913"/>
            <a:ext cx="4619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20" descr="C:\Users\Наталья Борисовна\Desktop\Презентации\1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0" y="142875"/>
            <a:ext cx="46434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 1 13"/>
          <p:cNvSpPr/>
          <p:nvPr/>
        </p:nvSpPr>
        <p:spPr>
          <a:xfrm>
            <a:off x="3643306" y="1928802"/>
            <a:ext cx="928687" cy="285750"/>
          </a:xfrm>
          <a:prstGeom prst="borderCallout1">
            <a:avLst>
              <a:gd name="adj1" fmla="val 94162"/>
              <a:gd name="adj2" fmla="val -2723"/>
              <a:gd name="adj3" fmla="val 94387"/>
              <a:gd name="adj4" fmla="val -3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92,7 %</a:t>
            </a:r>
            <a:endParaRPr lang="ru-RU" dirty="0"/>
          </a:p>
        </p:txBody>
      </p:sp>
      <p:sp>
        <p:nvSpPr>
          <p:cNvPr id="15" name="Выноска 1 14"/>
          <p:cNvSpPr/>
          <p:nvPr/>
        </p:nvSpPr>
        <p:spPr>
          <a:xfrm>
            <a:off x="3786182" y="5143512"/>
            <a:ext cx="928688" cy="285750"/>
          </a:xfrm>
          <a:prstGeom prst="borderCallout1">
            <a:avLst>
              <a:gd name="adj1" fmla="val 29937"/>
              <a:gd name="adj2" fmla="val -2759"/>
              <a:gd name="adj3" fmla="val 15897"/>
              <a:gd name="adj4" fmla="val -3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7,3 %</a:t>
            </a:r>
            <a:endParaRPr lang="ru-RU" dirty="0"/>
          </a:p>
        </p:txBody>
      </p:sp>
      <p:pic>
        <p:nvPicPr>
          <p:cNvPr id="16" name="Picture 6" descr="ger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71538" y="21429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C00000"/>
                </a:solidFill>
              </a:rPr>
              <a:t>Освіта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43042" y="214290"/>
            <a:ext cx="7186633" cy="857256"/>
          </a:xfrm>
        </p:spPr>
        <p:txBody>
          <a:bodyPr/>
          <a:lstStyle/>
          <a:p>
            <a:pPr eaLnBrk="1" hangingPunct="1"/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Економічна структура видатків  на галузь </a:t>
            </a:r>
            <a:r>
              <a:rPr lang="uk-UA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“Освіта”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2014 рік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438900" y="1981200"/>
          <a:ext cx="2705100" cy="1981200"/>
        </p:xfrm>
        <a:graphic>
          <a:graphicData uri="http://schemas.openxmlformats.org/presentationml/2006/ole">
            <p:oleObj spid="_x0000_s32770" r:id="rId3" imgW="2706859" imgH="1981372" progId="Excel.Sheet.8">
              <p:embed/>
            </p:oleObj>
          </a:graphicData>
        </a:graphic>
      </p:graphicFrame>
      <p:graphicFrame>
        <p:nvGraphicFramePr>
          <p:cNvPr id="3075" name="Object 1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981200"/>
          <a:ext cx="3702050" cy="4106863"/>
        </p:xfrm>
        <a:graphic>
          <a:graphicData uri="http://schemas.openxmlformats.org/presentationml/2006/ole">
            <p:oleObj spid="_x0000_s32771" r:id="rId4" imgW="3700593" imgH="4109060" progId="Excel.Sheet.8">
              <p:embed/>
            </p:oleObj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85720" y="1214422"/>
          <a:ext cx="843439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6" descr="shkola49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00760" y="2000240"/>
            <a:ext cx="2743200" cy="3762375"/>
          </a:xfrm>
        </p:spPr>
      </p:pic>
      <p:graphicFrame>
        <p:nvGraphicFramePr>
          <p:cNvPr id="6" name="Схема 5"/>
          <p:cNvGraphicFramePr/>
          <p:nvPr/>
        </p:nvGraphicFramePr>
        <p:xfrm>
          <a:off x="357158" y="1371600"/>
          <a:ext cx="5434042" cy="498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304800"/>
            <a:ext cx="8786812" cy="5524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22" name="Picture 20" descr="C:\Users\Наталья Борисовна\Desktop\Презентации\1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5" y="285750"/>
            <a:ext cx="4572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Прямоугольник 5"/>
          <p:cNvSpPr>
            <a:spLocks noChangeArrowheads="1"/>
          </p:cNvSpPr>
          <p:nvPr/>
        </p:nvSpPr>
        <p:spPr bwMode="auto">
          <a:xfrm>
            <a:off x="4429125" y="1000125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Мережа </a:t>
            </a:r>
            <a:r>
              <a:rPr lang="ru-RU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endParaRPr lang="uk-UA" sz="2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1538" y="28572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C00000"/>
                </a:solidFill>
              </a:rPr>
              <a:t>Освіта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3000" y="304800"/>
            <a:ext cx="7543800" cy="914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Динаміка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охоплення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дітей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віком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від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0 до 6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років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дошкільною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освітою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857224" y="1000108"/>
          <a:ext cx="771530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158" y="5929330"/>
            <a:ext cx="8501122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Відкрито 12 додаткових груп в дитячих садках та загальноосвітніх навчальних закладах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 rot="20829061">
            <a:off x="3737028" y="223386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+ 2284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 rot="20886812">
            <a:off x="3938109" y="2551640"/>
            <a:ext cx="1214446" cy="21431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Прямоугольник 3"/>
          <p:cNvSpPr>
            <a:spLocks noChangeArrowheads="1"/>
          </p:cNvSpPr>
          <p:nvPr/>
        </p:nvSpPr>
        <p:spPr bwMode="auto">
          <a:xfrm>
            <a:off x="571472" y="5072074"/>
            <a:ext cx="8143875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uk-UA" sz="2400" b="1" dirty="0" smtClean="0">
                <a:cs typeface="Times New Roman" pitchFamily="18" charset="0"/>
              </a:rPr>
              <a:t>Харчуванням в 2014 році було охоплено 20,4 </a:t>
            </a:r>
            <a:r>
              <a:rPr lang="uk-UA" sz="2400" b="1" dirty="0" err="1">
                <a:cs typeface="Times New Roman" pitchFamily="18" charset="0"/>
              </a:rPr>
              <a:t>тис.дітей</a:t>
            </a:r>
            <a:r>
              <a:rPr lang="uk-UA" sz="2400" b="1" dirty="0">
                <a:cs typeface="Times New Roman" pitchFamily="18" charset="0"/>
              </a:rPr>
              <a:t> дошкільного </a:t>
            </a:r>
            <a:r>
              <a:rPr lang="uk-UA" sz="2400" b="1" dirty="0" smtClean="0">
                <a:cs typeface="Times New Roman" pitchFamily="18" charset="0"/>
              </a:rPr>
              <a:t>віку, 24,1 </a:t>
            </a:r>
            <a:r>
              <a:rPr lang="uk-UA" sz="2400" b="1" dirty="0" err="1">
                <a:cs typeface="Times New Roman" pitchFamily="18" charset="0"/>
              </a:rPr>
              <a:t>тис.учнів</a:t>
            </a:r>
            <a:r>
              <a:rPr lang="uk-UA" sz="2400" b="1" dirty="0">
                <a:cs typeface="Times New Roman" pitchFamily="18" charset="0"/>
              </a:rPr>
              <a:t> 1-4 класів і </a:t>
            </a:r>
            <a:r>
              <a:rPr lang="uk-UA" sz="2400" b="1" dirty="0" smtClean="0">
                <a:cs typeface="Times New Roman" pitchFamily="18" charset="0"/>
              </a:rPr>
              <a:t>1,8 </a:t>
            </a:r>
            <a:r>
              <a:rPr lang="uk-UA" sz="2400" b="1" dirty="0" err="1">
                <a:cs typeface="Times New Roman" pitchFamily="18" charset="0"/>
              </a:rPr>
              <a:t>тис.учнів</a:t>
            </a:r>
            <a:r>
              <a:rPr lang="uk-UA" sz="2400" b="1" dirty="0">
                <a:cs typeface="Times New Roman" pitchFamily="18" charset="0"/>
              </a:rPr>
              <a:t> пільгових </a:t>
            </a:r>
            <a:r>
              <a:rPr lang="uk-UA" sz="2400" b="1" dirty="0" smtClean="0">
                <a:cs typeface="Times New Roman" pitchFamily="18" charset="0"/>
              </a:rPr>
              <a:t>категорій. Середня вартість харчування дітей в садках зросла на 8,6%, учнів 1-4 класів – на 5,2%</a:t>
            </a:r>
            <a:endParaRPr lang="uk-UA" sz="2400" b="1" dirty="0">
              <a:cs typeface="Times New Roman" pitchFamily="18" charset="0"/>
            </a:endParaRPr>
          </a:p>
        </p:txBody>
      </p:sp>
      <p:graphicFrame>
        <p:nvGraphicFramePr>
          <p:cNvPr id="2050" name="Object 16"/>
          <p:cNvGraphicFramePr>
            <a:graphicFrameLocks noGrp="1" noChangeAspect="1"/>
          </p:cNvGraphicFramePr>
          <p:nvPr/>
        </p:nvGraphicFramePr>
        <p:xfrm>
          <a:off x="0" y="2000240"/>
          <a:ext cx="3702050" cy="4106863"/>
        </p:xfrm>
        <a:graphic>
          <a:graphicData uri="http://schemas.openxmlformats.org/presentationml/2006/ole">
            <p:oleObj spid="_x0000_s33794" name="Worksheet" r:id="rId3" imgW="3705143" imgH="3952800" progId="Excel.Sheet.8">
              <p:embed/>
            </p:oleObj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736"/>
            <a:ext cx="3433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3786183" y="428604"/>
          <a:ext cx="514353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260350"/>
            <a:ext cx="7921625" cy="8826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Перелік місцевих програм в галузі </a:t>
            </a:r>
            <a:r>
              <a:rPr lang="uk-UA" sz="28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“Освіта”</a:t>
            </a:r>
            <a:r>
              <a:rPr lang="uk-UA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які виконувалися в 2014 рік, </a:t>
            </a:r>
            <a:r>
              <a:rPr lang="uk-UA" sz="28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5" name="Picture 2" descr="C:\Users\Наталья Борисовна\Desktop\gerb_zaporozhy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188913"/>
            <a:ext cx="6604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Подзаголовок 5"/>
          <p:cNvGrpSpPr>
            <a:grpSpLocks noGrp="1"/>
          </p:cNvGrpSpPr>
          <p:nvPr>
            <p:ph type="subTitle" idx="1"/>
          </p:nvPr>
        </p:nvGrpSpPr>
        <p:grpSpPr bwMode="auto">
          <a:xfrm>
            <a:off x="285720" y="1428736"/>
            <a:ext cx="7072362" cy="5143536"/>
            <a:chOff x="211919" y="1454899"/>
            <a:chExt cx="3850699" cy="3204039"/>
          </a:xfrm>
        </p:grpSpPr>
        <p:grpSp>
          <p:nvGrpSpPr>
            <p:cNvPr id="13326" name="Группа 48"/>
            <p:cNvGrpSpPr>
              <a:grpSpLocks/>
            </p:cNvGrpSpPr>
            <p:nvPr/>
          </p:nvGrpSpPr>
          <p:grpSpPr bwMode="auto">
            <a:xfrm>
              <a:off x="230697" y="1454899"/>
              <a:ext cx="3831921" cy="1252384"/>
              <a:chOff x="230697" y="1454899"/>
              <a:chExt cx="3831921" cy="1252384"/>
            </a:xfrm>
          </p:grpSpPr>
          <p:sp>
            <p:nvSpPr>
              <p:cNvPr id="24" name="Блок-схема: альтернативный процесс 23"/>
              <p:cNvSpPr/>
              <p:nvPr/>
            </p:nvSpPr>
            <p:spPr>
              <a:xfrm>
                <a:off x="230697" y="1457216"/>
                <a:ext cx="3766122" cy="1250067"/>
              </a:xfrm>
              <a:prstGeom prst="flowChartAlternateProcess">
                <a:avLst/>
              </a:prstGeom>
              <a:gradFill>
                <a:gsLst>
                  <a:gs pos="0">
                    <a:srgbClr val="FFC000"/>
                  </a:gs>
                  <a:gs pos="76000">
                    <a:srgbClr val="DEA900"/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alpha val="100000"/>
                      <a:satMod val="100000"/>
                      <a:lumMod val="93000"/>
                    </a:schemeClr>
                  </a:gs>
                </a:gsLst>
                <a:path path="circle">
                  <a:fillToRect l="15000" t="15000"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/>
                  <a:t> </a:t>
                </a:r>
                <a:endParaRPr lang="ru-RU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4203" y="1454899"/>
                <a:ext cx="3808415" cy="1207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 err="1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Програма</a:t>
                </a:r>
                <a:r>
                  <a:rPr lang="ru-RU" sz="20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 </a:t>
                </a:r>
                <a:r>
                  <a:rPr lang="uk-UA" sz="2000" b="1" dirty="0" err="1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“Освіта”</a:t>
                </a:r>
                <a:r>
                  <a:rPr lang="uk-UA" sz="20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 на 2013-2015 роки (харчування – 49,1 </a:t>
                </a:r>
                <a:r>
                  <a:rPr lang="uk-UA" sz="2000" b="1" dirty="0" err="1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млн.грн</a:t>
                </a:r>
                <a:r>
                  <a:rPr lang="uk-UA" sz="20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., поточні ремонти – 2,7 </a:t>
                </a:r>
                <a:r>
                  <a:rPr lang="uk-UA" sz="2000" b="1" dirty="0" err="1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млн.грн</a:t>
                </a:r>
                <a:r>
                  <a:rPr lang="uk-UA" sz="20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., придбання – </a:t>
                </a:r>
                <a:r>
                  <a:rPr lang="uk-UA" sz="2000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1,2 </a:t>
                </a:r>
                <a:r>
                  <a:rPr lang="uk-UA" sz="2000" b="1" dirty="0" err="1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млн.грн</a:t>
                </a:r>
                <a:r>
                  <a:rPr lang="uk-UA" sz="20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., проведені капітальні ремонти в </a:t>
                </a:r>
                <a:r>
                  <a:rPr lang="uk-UA" sz="2000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дошкільних </a:t>
                </a:r>
                <a:r>
                  <a:rPr lang="uk-UA" sz="20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та </a:t>
                </a:r>
                <a:r>
                  <a:rPr lang="uk-UA" sz="2000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загальноосвітніх </a:t>
                </a:r>
                <a:r>
                  <a:rPr lang="uk-UA" sz="20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навчальних </a:t>
                </a:r>
                <a:r>
                  <a:rPr lang="uk-UA" sz="2000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закладах, </a:t>
                </a:r>
                <a:r>
                  <a:rPr lang="uk-UA" sz="20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реконструкція </a:t>
                </a:r>
                <a:r>
                  <a:rPr lang="uk-UA" sz="2000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– 4,6 </a:t>
                </a:r>
                <a:r>
                  <a:rPr lang="uk-UA" sz="2000" b="1" dirty="0" err="1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млн.грн</a:t>
                </a:r>
                <a:r>
                  <a:rPr lang="uk-UA" sz="20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., інші – </a:t>
                </a:r>
                <a:r>
                  <a:rPr lang="uk-UA" sz="2000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5,1 </a:t>
                </a:r>
                <a:r>
                  <a:rPr lang="uk-UA" sz="2000" b="1" dirty="0" err="1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млн.грн</a:t>
                </a:r>
                <a:r>
                  <a:rPr lang="uk-UA" sz="20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.)</a:t>
                </a:r>
                <a:endParaRPr lang="ru-RU" sz="2000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itchFamily="18" charset="0"/>
                </a:endParaRPr>
              </a:p>
            </p:txBody>
          </p:sp>
        </p:grpSp>
        <p:grpSp>
          <p:nvGrpSpPr>
            <p:cNvPr id="13327" name="Группа 40"/>
            <p:cNvGrpSpPr>
              <a:grpSpLocks/>
            </p:cNvGrpSpPr>
            <p:nvPr/>
          </p:nvGrpSpPr>
          <p:grpSpPr bwMode="auto">
            <a:xfrm>
              <a:off x="211919" y="2878916"/>
              <a:ext cx="3850699" cy="846794"/>
              <a:chOff x="211919" y="2878916"/>
              <a:chExt cx="3850699" cy="846794"/>
            </a:xfrm>
          </p:grpSpPr>
          <p:sp>
            <p:nvSpPr>
              <p:cNvPr id="22" name="Блок-схема: альтернативный процесс 21"/>
              <p:cNvSpPr/>
              <p:nvPr/>
            </p:nvSpPr>
            <p:spPr>
              <a:xfrm>
                <a:off x="211919" y="2878916"/>
                <a:ext cx="3766122" cy="846794"/>
              </a:xfrm>
              <a:prstGeom prst="flowChartAlternateProcess">
                <a:avLst/>
              </a:prstGeom>
              <a:gradFill>
                <a:gsLst>
                  <a:gs pos="0">
                    <a:srgbClr val="80C13F"/>
                  </a:gs>
                  <a:gs pos="76000">
                    <a:srgbClr val="88DC88"/>
                  </a:gs>
                  <a:gs pos="100000">
                    <a:srgbClr val="7ACF73"/>
                  </a:gs>
                </a:gsLst>
                <a:path path="circle">
                  <a:fillToRect l="15000" t="15000"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96495" y="2967918"/>
                <a:ext cx="3766123" cy="517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 err="1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Програма</a:t>
                </a:r>
                <a:r>
                  <a:rPr lang="ru-RU" sz="1600" b="1" dirty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 «</a:t>
                </a:r>
                <a:r>
                  <a:rPr lang="ru-RU" sz="1600" b="1" dirty="0" err="1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Позашкільна</a:t>
                </a:r>
                <a:r>
                  <a:rPr lang="ru-RU" sz="1600" b="1" dirty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 </a:t>
                </a:r>
                <a:r>
                  <a:rPr lang="ru-RU" sz="1600" b="1" dirty="0" err="1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освіта</a:t>
                </a:r>
                <a:r>
                  <a:rPr lang="ru-RU" sz="1600" b="1" dirty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» на  2013-2015 роки (</a:t>
                </a:r>
                <a:r>
                  <a:rPr lang="ru-RU" sz="1600" b="1" dirty="0" err="1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утримання</a:t>
                </a:r>
                <a:r>
                  <a:rPr lang="ru-RU" sz="1600" b="1" dirty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 – 30,8 </a:t>
                </a:r>
                <a:r>
                  <a:rPr lang="ru-RU" sz="1600" b="1" dirty="0" err="1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млн.грн</a:t>
                </a:r>
                <a:r>
                  <a:rPr lang="ru-RU" sz="1600" b="1" dirty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., </a:t>
                </a:r>
                <a:r>
                  <a:rPr lang="ru-RU" sz="1600" b="1" dirty="0" err="1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реконструкція</a:t>
                </a:r>
                <a:r>
                  <a:rPr lang="ru-RU" sz="1600" b="1" dirty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, </a:t>
                </a:r>
                <a:r>
                  <a:rPr lang="ru-RU" sz="1600" b="1" dirty="0" err="1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капітальний</a:t>
                </a:r>
                <a:r>
                  <a:rPr lang="ru-RU" sz="1600" b="1" dirty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 та </a:t>
                </a:r>
                <a:r>
                  <a:rPr lang="ru-RU" sz="1600" b="1" dirty="0" err="1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поточний</a:t>
                </a:r>
                <a:r>
                  <a:rPr lang="ru-RU" sz="1600" b="1" dirty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 ремонт – 0,5 </a:t>
                </a:r>
                <a:r>
                  <a:rPr lang="ru-RU" sz="1600" b="1" dirty="0" err="1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млн.грн</a:t>
                </a:r>
                <a:r>
                  <a:rPr lang="ru-RU" sz="1600" b="1" dirty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. )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 bwMode="auto">
            <a:xfrm>
              <a:off x="254204" y="3160009"/>
              <a:ext cx="3763311" cy="2947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13329" name="Группа 43"/>
            <p:cNvGrpSpPr>
              <a:grpSpLocks/>
            </p:cNvGrpSpPr>
            <p:nvPr/>
          </p:nvGrpSpPr>
          <p:grpSpPr bwMode="auto">
            <a:xfrm>
              <a:off x="230697" y="3905259"/>
              <a:ext cx="3808410" cy="753679"/>
              <a:chOff x="230697" y="3905259"/>
              <a:chExt cx="3808410" cy="753679"/>
            </a:xfrm>
          </p:grpSpPr>
          <p:sp>
            <p:nvSpPr>
              <p:cNvPr id="18" name="Блок-схема: альтернативный процесс 17"/>
              <p:cNvSpPr/>
              <p:nvPr/>
            </p:nvSpPr>
            <p:spPr>
              <a:xfrm>
                <a:off x="230697" y="3905259"/>
                <a:ext cx="3766122" cy="753679"/>
              </a:xfrm>
              <a:prstGeom prst="flowChartAlternateProcess">
                <a:avLst/>
              </a:prstGeom>
              <a:gradFill>
                <a:gsLst>
                  <a:gs pos="0">
                    <a:srgbClr val="9FC3D5"/>
                  </a:gs>
                  <a:gs pos="76000">
                    <a:srgbClr val="5BBACD"/>
                  </a:gs>
                  <a:gs pos="100000">
                    <a:srgbClr val="95B9CB"/>
                  </a:gs>
                </a:gsLst>
                <a:path path="circle">
                  <a:fillToRect l="15000" t="15000"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2985" y="4019111"/>
                <a:ext cx="3766122" cy="4659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 err="1">
                    <a:ln w="1905"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Програма</a:t>
                </a:r>
                <a:r>
                  <a:rPr lang="ru-RU" sz="1600" b="1" dirty="0">
                    <a:ln w="1905"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 «</a:t>
                </a:r>
                <a:r>
                  <a:rPr lang="ru-RU" sz="1600" b="1" dirty="0" err="1">
                    <a:ln w="1905"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Оздоровлення</a:t>
                </a:r>
                <a:r>
                  <a:rPr lang="ru-RU" sz="1600" b="1" dirty="0">
                    <a:ln w="1905"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 та </a:t>
                </a:r>
                <a:r>
                  <a:rPr lang="ru-RU" sz="1600" b="1" dirty="0" err="1">
                    <a:ln w="1905"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відпочинок</a:t>
                </a:r>
                <a:r>
                  <a:rPr lang="ru-RU" sz="1600" b="1" dirty="0">
                    <a:ln w="1905"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» на  2013-2015 роки </a:t>
                </a:r>
                <a:r>
                  <a:rPr lang="ru-RU" sz="1600" b="1" dirty="0" smtClean="0">
                    <a:ln w="1905"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(</a:t>
                </a:r>
                <a:r>
                  <a:rPr lang="ru-RU" sz="1600" b="1" dirty="0" err="1" smtClean="0">
                    <a:ln w="1905"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харчування</a:t>
                </a:r>
                <a:r>
                  <a:rPr lang="ru-RU" sz="1600" b="1" dirty="0" smtClean="0">
                    <a:ln w="1905"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  1407 </a:t>
                </a:r>
                <a:r>
                  <a:rPr lang="ru-RU" sz="1600" b="1" dirty="0" err="1" smtClean="0">
                    <a:ln w="1905"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дітей</a:t>
                </a:r>
                <a:r>
                  <a:rPr lang="ru-RU" sz="1600" b="1" dirty="0" smtClean="0">
                    <a:ln w="1905"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 в 18 </a:t>
                </a:r>
                <a:r>
                  <a:rPr lang="ru-RU" sz="1600" b="1" dirty="0" err="1" smtClean="0">
                    <a:ln w="1905"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пришкільних</a:t>
                </a:r>
                <a:r>
                  <a:rPr lang="ru-RU" sz="1600" b="1" dirty="0" smtClean="0">
                    <a:ln w="1905"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 таборах)</a:t>
                </a:r>
                <a:endParaRPr lang="ru-RU" sz="1600" b="1" dirty="0">
                  <a:ln w="190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FF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itchFamily="18" charset="0"/>
                </a:endParaRPr>
              </a:p>
            </p:txBody>
          </p:sp>
        </p:grpSp>
      </p:grpSp>
      <p:sp>
        <p:nvSpPr>
          <p:cNvPr id="30" name="Блок-схема: альтернативный процесс 29"/>
          <p:cNvSpPr/>
          <p:nvPr/>
        </p:nvSpPr>
        <p:spPr bwMode="auto">
          <a:xfrm>
            <a:off x="7500958" y="1857364"/>
            <a:ext cx="1470220" cy="864096"/>
          </a:xfrm>
          <a:prstGeom prst="flowChartAlternateProcess">
            <a:avLst/>
          </a:prstGeom>
          <a:gradFill>
            <a:gsLst>
              <a:gs pos="0">
                <a:srgbClr val="FFC000"/>
              </a:gs>
              <a:gs pos="76000">
                <a:srgbClr val="DEA900"/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62,7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 bwMode="auto">
          <a:xfrm>
            <a:off x="7500958" y="4000504"/>
            <a:ext cx="1439590" cy="866946"/>
          </a:xfrm>
          <a:prstGeom prst="flowChartAlternateProcess">
            <a:avLst/>
          </a:prstGeom>
          <a:gradFill>
            <a:gsLst>
              <a:gs pos="0">
                <a:srgbClr val="80C13F"/>
              </a:gs>
              <a:gs pos="76000">
                <a:srgbClr val="88DC88"/>
              </a:gs>
              <a:gs pos="100000">
                <a:srgbClr val="7ACF73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32,5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7500958" y="5500702"/>
            <a:ext cx="1428760" cy="785818"/>
          </a:xfrm>
          <a:prstGeom prst="flowChartAlternateProcess">
            <a:avLst/>
          </a:prstGeom>
          <a:gradFill>
            <a:gsLst>
              <a:gs pos="0">
                <a:srgbClr val="9FC3D5"/>
              </a:gs>
              <a:gs pos="76000">
                <a:srgbClr val="5BBACD"/>
              </a:gs>
              <a:gs pos="100000">
                <a:srgbClr val="95B9CB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8072494" cy="128588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Виконання бюджету міста по доходах за 2014 рік (у порівнянні з попереднім роком)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571612"/>
          <a:ext cx="735811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2396" y="1857364"/>
            <a:ext cx="142876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101,8%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2396" y="4071942"/>
            <a:ext cx="14287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102,4%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5357826"/>
            <a:ext cx="142876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112,7%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7286644" y="1571612"/>
            <a:ext cx="285752" cy="10001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7286644" y="3857628"/>
            <a:ext cx="285752" cy="10001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7286644" y="5143512"/>
            <a:ext cx="285752" cy="10001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верх 11"/>
          <p:cNvSpPr/>
          <p:nvPr/>
        </p:nvSpPr>
        <p:spPr>
          <a:xfrm>
            <a:off x="7286644" y="2714620"/>
            <a:ext cx="285752" cy="10001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72396" y="2928934"/>
            <a:ext cx="142876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134,2%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42875" y="142875"/>
            <a:ext cx="8750300" cy="642938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000" b="1" i="1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3000" b="1" i="1">
                <a:solidFill>
                  <a:schemeClr val="accent6">
                    <a:lumMod val="50000"/>
                  </a:schemeClr>
                </a:solidFill>
              </a:rPr>
            </a:br>
            <a:endParaRPr lang="uk-UA" sz="3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435975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47864" y="1052736"/>
            <a:ext cx="2520280" cy="3385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Загальний</a:t>
            </a:r>
            <a:r>
              <a:rPr lang="ru-RU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фонд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6021288"/>
            <a:ext cx="201622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u="sng" cap="all" dirty="0" err="1">
                <a:ln w="90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Спеціальний</a:t>
            </a:r>
            <a:r>
              <a:rPr lang="ru-RU" sz="1600" b="1" u="sng" cap="all" dirty="0">
                <a:ln w="90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фонд</a:t>
            </a:r>
            <a:endParaRPr lang="uk-UA" sz="1600" u="sng" dirty="0">
              <a:solidFill>
                <a:srgbClr val="7030A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260742">
            <a:off x="3170335" y="1436891"/>
            <a:ext cx="959082" cy="391948"/>
          </a:xfrm>
          <a:prstGeom prst="rightArrow">
            <a:avLst>
              <a:gd name="adj1" fmla="val 47906"/>
              <a:gd name="adj2" fmla="val 93291"/>
            </a:avLst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 w="127000" h="127000"/>
            <a:bevelB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12500672">
            <a:off x="3239398" y="5721409"/>
            <a:ext cx="959082" cy="391948"/>
          </a:xfrm>
          <a:prstGeom prst="rightArrow">
            <a:avLst>
              <a:gd name="adj1" fmla="val 47906"/>
              <a:gd name="adj2" fmla="val 93291"/>
            </a:avLst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76" name="Picture 2" descr="C:\Users\Наталья Борисовна\Desktop\gerb_zaporozhya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88913"/>
            <a:ext cx="4619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0" descr="C:\Users\Наталья Борисовна\Desktop\Презентации\1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0" y="142875"/>
            <a:ext cx="46434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 1 13"/>
          <p:cNvSpPr/>
          <p:nvPr/>
        </p:nvSpPr>
        <p:spPr>
          <a:xfrm>
            <a:off x="3786188" y="1857375"/>
            <a:ext cx="928687" cy="285750"/>
          </a:xfrm>
          <a:prstGeom prst="borderCallout1">
            <a:avLst>
              <a:gd name="adj1" fmla="val 15731"/>
              <a:gd name="adj2" fmla="val -36509"/>
              <a:gd name="adj3" fmla="val 94387"/>
              <a:gd name="adj4" fmla="val -3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90,0 %</a:t>
            </a:r>
            <a:endParaRPr lang="ru-RU" dirty="0"/>
          </a:p>
        </p:txBody>
      </p:sp>
      <p:sp>
        <p:nvSpPr>
          <p:cNvPr id="15" name="Выноска 1 14"/>
          <p:cNvSpPr/>
          <p:nvPr/>
        </p:nvSpPr>
        <p:spPr>
          <a:xfrm>
            <a:off x="3714750" y="5286375"/>
            <a:ext cx="928688" cy="285750"/>
          </a:xfrm>
          <a:prstGeom prst="borderCallout1">
            <a:avLst>
              <a:gd name="adj1" fmla="val 133466"/>
              <a:gd name="adj2" fmla="val -35580"/>
              <a:gd name="adj3" fmla="val 15897"/>
              <a:gd name="adj4" fmla="val -3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10,0 %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21429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Охорона здоров</a:t>
            </a:r>
            <a:r>
              <a:rPr lang="en-US" sz="2400" b="1" i="1" dirty="0" smtClean="0">
                <a:solidFill>
                  <a:srgbClr val="C00000"/>
                </a:solidFill>
              </a:rPr>
              <a:t>’</a:t>
            </a:r>
            <a:r>
              <a:rPr lang="uk-UA" sz="2400" b="1" i="1" dirty="0" smtClean="0">
                <a:solidFill>
                  <a:srgbClr val="C00000"/>
                </a:solidFill>
              </a:rPr>
              <a:t>я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75" y="285750"/>
            <a:ext cx="6972300" cy="695325"/>
          </a:xfrm>
        </p:spPr>
        <p:txBody>
          <a:bodyPr/>
          <a:lstStyle/>
          <a:p>
            <a:pPr eaLnBrk="1" hangingPunct="1"/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Економічна структура видатків  на галузь </a:t>
            </a:r>
            <a:r>
              <a:rPr lang="uk-UA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“Охорона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здоров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я” 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438900" y="1981200"/>
          <a:ext cx="2705100" cy="1981200"/>
        </p:xfrm>
        <a:graphic>
          <a:graphicData uri="http://schemas.openxmlformats.org/presentationml/2006/ole">
            <p:oleObj spid="_x0000_s35842" r:id="rId3" imgW="2706859" imgH="1981372" progId="Excel.Sheet.8">
              <p:embed/>
            </p:oleObj>
          </a:graphicData>
        </a:graphic>
      </p:graphicFrame>
      <p:pic>
        <p:nvPicPr>
          <p:cNvPr id="4102" name="Picture 2" descr="C:\Users\Наталья Борисовна\Desktop\gerb_zaporozhy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71913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428596" y="1214422"/>
          <a:ext cx="8358245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C:\Users\Наталья Борисовна\Desktop\Презентации\мед2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3071813"/>
            <a:ext cx="3333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786813" cy="6223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467544" y="1196752"/>
          <a:ext cx="58326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4932363" y="857250"/>
            <a:ext cx="38877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Мережа </a:t>
            </a:r>
            <a:r>
              <a:rPr lang="ru-RU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endParaRPr lang="uk-UA" sz="2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20" descr="C:\Users\Наталья Борисовна\Desktop\Презентации\1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0" y="142875"/>
            <a:ext cx="46434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0100" y="21429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Охорона здоров</a:t>
            </a:r>
            <a:r>
              <a:rPr lang="en-US" sz="2400" b="1" i="1" dirty="0" smtClean="0">
                <a:solidFill>
                  <a:srgbClr val="C00000"/>
                </a:solidFill>
              </a:rPr>
              <a:t>’</a:t>
            </a:r>
            <a:r>
              <a:rPr lang="uk-UA" sz="2400" b="1" i="1" dirty="0" smtClean="0">
                <a:solidFill>
                  <a:srgbClr val="C00000"/>
                </a:solidFill>
              </a:rPr>
              <a:t>я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260350"/>
            <a:ext cx="7921625" cy="7397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Перелік місцевих програм в галузі </a:t>
            </a:r>
            <a:r>
              <a:rPr lang="uk-UA" sz="2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“Охорона</a:t>
            </a:r>
            <a:r>
              <a:rPr lang="uk-UA" sz="2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здоров</a:t>
            </a:r>
            <a:r>
              <a:rPr lang="en-US" sz="2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я”, які виконувалися в 2014 рік, </a:t>
            </a:r>
            <a:r>
              <a:rPr lang="uk-UA" sz="2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2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9" name="Picture 2" descr="C:\Users\Наталья Борисовна\Desktop\gerb_zaporozhy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188913"/>
            <a:ext cx="6604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Подзаголовок 5"/>
          <p:cNvGrpSpPr>
            <a:grpSpLocks noGrp="1"/>
          </p:cNvGrpSpPr>
          <p:nvPr>
            <p:ph type="subTitle" idx="1"/>
          </p:nvPr>
        </p:nvGrpSpPr>
        <p:grpSpPr bwMode="auto">
          <a:xfrm>
            <a:off x="285720" y="1285875"/>
            <a:ext cx="7000925" cy="5214960"/>
            <a:chOff x="-41808" y="1454899"/>
            <a:chExt cx="4143883" cy="4101948"/>
          </a:xfrm>
        </p:grpSpPr>
        <p:grpSp>
          <p:nvGrpSpPr>
            <p:cNvPr id="14353" name="Группа 48"/>
            <p:cNvGrpSpPr>
              <a:grpSpLocks/>
            </p:cNvGrpSpPr>
            <p:nvPr/>
          </p:nvGrpSpPr>
          <p:grpSpPr bwMode="auto">
            <a:xfrm>
              <a:off x="-41808" y="1454899"/>
              <a:ext cx="4143883" cy="1646204"/>
              <a:chOff x="-41808" y="1454899"/>
              <a:chExt cx="4143883" cy="1646204"/>
            </a:xfrm>
          </p:grpSpPr>
          <p:sp>
            <p:nvSpPr>
              <p:cNvPr id="24" name="Блок-схема: альтернативный процесс 23"/>
              <p:cNvSpPr/>
              <p:nvPr/>
            </p:nvSpPr>
            <p:spPr>
              <a:xfrm>
                <a:off x="-41808" y="1457215"/>
                <a:ext cx="4143882" cy="1627217"/>
              </a:xfrm>
              <a:prstGeom prst="flowChartAlternateProcess">
                <a:avLst/>
              </a:prstGeom>
              <a:gradFill>
                <a:gsLst>
                  <a:gs pos="0">
                    <a:srgbClr val="FFC000"/>
                  </a:gs>
                  <a:gs pos="76000">
                    <a:srgbClr val="DEA900"/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alpha val="100000"/>
                      <a:satMod val="100000"/>
                      <a:lumMod val="93000"/>
                    </a:schemeClr>
                  </a:gs>
                </a:gsLst>
                <a:path path="circle">
                  <a:fillToRect l="15000" t="15000"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/>
                  <a:t> </a:t>
                </a:r>
                <a:endParaRPr lang="ru-RU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7" y="1454899"/>
                <a:ext cx="4101598" cy="1646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700" b="1" dirty="0" err="1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Програма</a:t>
                </a:r>
                <a:r>
                  <a:rPr lang="ru-RU" sz="17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700" b="1" dirty="0" err="1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розвитку</a:t>
                </a:r>
                <a:r>
                  <a:rPr lang="ru-RU" sz="17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700" b="1" dirty="0" err="1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охорони</a:t>
                </a:r>
                <a:r>
                  <a:rPr lang="ru-RU" sz="17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здоров</a:t>
                </a:r>
                <a:r>
                  <a:rPr lang="en-US" sz="17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’</a:t>
                </a:r>
                <a:r>
                  <a:rPr lang="uk-UA" sz="17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я міста Запоріжжя на період 2013-2015 роки</a:t>
                </a:r>
                <a:r>
                  <a:rPr lang="uk-UA" sz="1700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1600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1600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реконструкція, </a:t>
                </a:r>
                <a:r>
                  <a:rPr lang="uk-UA" sz="1600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капремонти – </a:t>
                </a:r>
                <a:r>
                  <a:rPr lang="uk-UA" sz="1600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3,5 </a:t>
                </a:r>
                <a:r>
                  <a:rPr lang="uk-UA" sz="1600" dirty="0" err="1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млн.грн</a:t>
                </a:r>
                <a:r>
                  <a:rPr lang="uk-UA" sz="1600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., оснащення – 10,9 </a:t>
                </a:r>
                <a:r>
                  <a:rPr lang="uk-UA" sz="1600" dirty="0" err="1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млн.грн</a:t>
                </a:r>
                <a:r>
                  <a:rPr lang="uk-UA" sz="1600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. (придбано 8 автомобілів, з яких 1 – за рахунок власних коштів,  для ЦПМСД</a:t>
                </a:r>
                <a:r>
                  <a:rPr lang="uk-UA" sz="1600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, апарат штучної вентиляції легенів</a:t>
                </a:r>
                <a:r>
                  <a:rPr lang="uk-UA" sz="1600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, апарат УЗД, дизель-генератор, ін.), медикаменти </a:t>
                </a:r>
                <a:r>
                  <a:rPr lang="uk-UA" sz="1600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– 15,9 </a:t>
                </a:r>
                <a:r>
                  <a:rPr lang="uk-UA" sz="1600" dirty="0" err="1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млн.грн</a:t>
                </a:r>
                <a:r>
                  <a:rPr lang="uk-UA" sz="1600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., </a:t>
                </a:r>
                <a:r>
                  <a:rPr lang="uk-UA" sz="1600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медикаменти та харчування в палатах для ветеранів і в госпітальному відділенні </a:t>
                </a:r>
                <a:r>
                  <a:rPr lang="uk-UA" sz="1600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– 5,7 </a:t>
                </a:r>
                <a:r>
                  <a:rPr lang="uk-UA" sz="1600" dirty="0" err="1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млн.грн</a:t>
                </a:r>
                <a:r>
                  <a:rPr lang="uk-UA" sz="1600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., </a:t>
                </a:r>
                <a:r>
                  <a:rPr lang="uk-UA" sz="1600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збільшено витрати на безоплатне зубопротезування пільгових категорій населення на 30% тощо</a:t>
                </a:r>
                <a:r>
                  <a:rPr lang="uk-UA" sz="1600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1600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354" name="Группа 40"/>
            <p:cNvGrpSpPr>
              <a:grpSpLocks/>
            </p:cNvGrpSpPr>
            <p:nvPr/>
          </p:nvGrpSpPr>
          <p:grpSpPr bwMode="auto">
            <a:xfrm>
              <a:off x="211899" y="3140624"/>
              <a:ext cx="3766122" cy="796972"/>
              <a:chOff x="211899" y="3140624"/>
              <a:chExt cx="3766122" cy="796972"/>
            </a:xfrm>
          </p:grpSpPr>
          <p:sp>
            <p:nvSpPr>
              <p:cNvPr id="22" name="Блок-схема: альтернативный процесс 21"/>
              <p:cNvSpPr/>
              <p:nvPr/>
            </p:nvSpPr>
            <p:spPr>
              <a:xfrm>
                <a:off x="211899" y="3140624"/>
                <a:ext cx="3766122" cy="796972"/>
              </a:xfrm>
              <a:prstGeom prst="flowChartAlternateProcess">
                <a:avLst/>
              </a:prstGeom>
              <a:gradFill>
                <a:gsLst>
                  <a:gs pos="0">
                    <a:srgbClr val="80C13F"/>
                  </a:gs>
                  <a:gs pos="76000">
                    <a:srgbClr val="88DC88"/>
                  </a:gs>
                  <a:gs pos="100000">
                    <a:srgbClr val="7ACF73"/>
                  </a:gs>
                </a:gsLst>
                <a:path path="circle">
                  <a:fillToRect l="15000" t="15000"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4184" y="3253006"/>
                <a:ext cx="3636461" cy="66219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 err="1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Програма</a:t>
                </a:r>
                <a:r>
                  <a:rPr lang="ru-RU" sz="1600" b="1" dirty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надання</a:t>
                </a:r>
                <a:r>
                  <a:rPr lang="ru-RU" sz="1600" b="1" dirty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медичної</a:t>
                </a:r>
                <a:r>
                  <a:rPr lang="ru-RU" sz="1600" b="1" dirty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допомоги</a:t>
                </a:r>
                <a:r>
                  <a:rPr lang="ru-RU" sz="1600" b="1" dirty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хворим</a:t>
                </a:r>
                <a:r>
                  <a:rPr lang="ru-RU" sz="1600" b="1" dirty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на </a:t>
                </a:r>
                <a:r>
                  <a:rPr lang="ru-RU" sz="1600" b="1" dirty="0" err="1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цукровий</a:t>
                </a:r>
                <a:r>
                  <a:rPr lang="ru-RU" sz="1600" b="1" dirty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 err="1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діабет</a:t>
                </a:r>
                <a:r>
                  <a:rPr lang="ru-RU" sz="1600" b="1" dirty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на </a:t>
                </a:r>
                <a:r>
                  <a:rPr lang="ru-RU" sz="1600" b="1" dirty="0" err="1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період</a:t>
                </a:r>
                <a:r>
                  <a:rPr lang="ru-RU" sz="1600" b="1" dirty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2013-2015 роки </a:t>
                </a:r>
                <a:r>
                  <a:rPr lang="ru-RU" sz="1600" dirty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1600" dirty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закуплено 67 224 упаковки пероральних </a:t>
                </a:r>
                <a:r>
                  <a:rPr lang="uk-UA" sz="1600" dirty="0" err="1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цікрознижуючих</a:t>
                </a:r>
                <a:r>
                  <a:rPr lang="uk-UA" sz="1600" dirty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 препаратів, які отримали 17 339 осіб)</a:t>
                </a:r>
                <a:endParaRPr lang="ru-RU" sz="16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355" name="Группа 43"/>
            <p:cNvGrpSpPr>
              <a:grpSpLocks/>
            </p:cNvGrpSpPr>
            <p:nvPr/>
          </p:nvGrpSpPr>
          <p:grpSpPr bwMode="auto">
            <a:xfrm>
              <a:off x="211899" y="3983492"/>
              <a:ext cx="3850691" cy="987466"/>
              <a:chOff x="211899" y="3983492"/>
              <a:chExt cx="3850691" cy="987466"/>
            </a:xfrm>
          </p:grpSpPr>
          <p:sp>
            <p:nvSpPr>
              <p:cNvPr id="18" name="Блок-схема: альтернативный процесс 17"/>
              <p:cNvSpPr/>
              <p:nvPr/>
            </p:nvSpPr>
            <p:spPr>
              <a:xfrm>
                <a:off x="211899" y="3983492"/>
                <a:ext cx="3766121" cy="987466"/>
              </a:xfrm>
              <a:prstGeom prst="flowChartAlternateProcess">
                <a:avLst/>
              </a:prstGeom>
              <a:gradFill>
                <a:gsLst>
                  <a:gs pos="0">
                    <a:srgbClr val="9FC3D5"/>
                  </a:gs>
                  <a:gs pos="76000">
                    <a:srgbClr val="5BBACD"/>
                  </a:gs>
                  <a:gs pos="100000">
                    <a:srgbClr val="95B9CB"/>
                  </a:gs>
                </a:gsLst>
                <a:path path="circle">
                  <a:fillToRect l="15000" t="15000"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96468" y="3983492"/>
                <a:ext cx="3766122" cy="9683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 err="1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Програма</a:t>
                </a:r>
                <a:r>
                  <a:rPr lang="ru-RU" sz="1600" b="1" dirty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надання</a:t>
                </a:r>
                <a:r>
                  <a:rPr lang="ru-RU" sz="1600" b="1" dirty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медичної</a:t>
                </a:r>
                <a:r>
                  <a:rPr lang="ru-RU" sz="1600" b="1" dirty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допомоги</a:t>
                </a:r>
                <a:r>
                  <a:rPr lang="ru-RU" sz="1600" b="1" dirty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окремим</a:t>
                </a:r>
                <a:r>
                  <a:rPr lang="ru-RU" sz="1600" b="1" dirty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верствам</a:t>
                </a:r>
                <a:r>
                  <a:rPr lang="ru-RU" sz="1600" b="1" dirty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населення</a:t>
                </a:r>
                <a:r>
                  <a:rPr lang="ru-RU" sz="1600" b="1" dirty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на </a:t>
                </a:r>
                <a:r>
                  <a:rPr lang="ru-RU" sz="1600" b="1" dirty="0" err="1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період</a:t>
                </a:r>
                <a:r>
                  <a:rPr lang="ru-RU" sz="1600" b="1" dirty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2013-2015 роки </a:t>
                </a:r>
                <a:r>
                  <a:rPr lang="ru-RU" sz="1400" b="1" dirty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1400" dirty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проведено 16 505 діалізів для 132 осіб, проліковано 41 особу  хворих з віковою </a:t>
                </a:r>
                <a:r>
                  <a:rPr lang="uk-UA" sz="1400" dirty="0" err="1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макулярною</a:t>
                </a:r>
                <a:r>
                  <a:rPr lang="uk-UA" sz="1400" dirty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 дегенерацією та діабетичною ретинопатією</a:t>
                </a:r>
                <a:r>
                  <a:rPr lang="uk-UA" sz="1400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400" b="1" dirty="0" smtClean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Відкрито додатковий </a:t>
                </a:r>
                <a:r>
                  <a:rPr lang="uk-UA" sz="1400" b="1" dirty="0" err="1" smtClean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діалізний</a:t>
                </a:r>
                <a:r>
                  <a:rPr lang="uk-UA" sz="1400" b="1" dirty="0" smtClean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зал на 3 місця</a:t>
                </a:r>
                <a:endParaRPr lang="ru-RU" sz="1400" b="1" dirty="0">
                  <a:ln w="1905"/>
                  <a:solidFill>
                    <a:srgbClr val="CC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356" name="Группа 47"/>
            <p:cNvGrpSpPr>
              <a:grpSpLocks/>
            </p:cNvGrpSpPr>
            <p:nvPr/>
          </p:nvGrpSpPr>
          <p:grpSpPr bwMode="auto">
            <a:xfrm>
              <a:off x="169615" y="4994934"/>
              <a:ext cx="3850691" cy="561913"/>
              <a:chOff x="169615" y="4994934"/>
              <a:chExt cx="3850691" cy="561913"/>
            </a:xfrm>
          </p:grpSpPr>
          <p:sp>
            <p:nvSpPr>
              <p:cNvPr id="14" name="Блок-схема: альтернативный процесс 13"/>
              <p:cNvSpPr/>
              <p:nvPr/>
            </p:nvSpPr>
            <p:spPr>
              <a:xfrm>
                <a:off x="254184" y="4994934"/>
                <a:ext cx="3766122" cy="561913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615" y="5051125"/>
                <a:ext cx="3766122" cy="459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 err="1">
                    <a:ln w="1905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Програма</a:t>
                </a:r>
                <a:r>
                  <a:rPr lang="ru-RU" sz="1600" b="1" dirty="0">
                    <a:ln w="1905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>
                    <a:ln w="1905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розвитку</a:t>
                </a:r>
                <a:r>
                  <a:rPr lang="ru-RU" sz="1600" b="1" dirty="0">
                    <a:ln w="1905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>
                    <a:ln w="1905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ендопротезування</a:t>
                </a:r>
                <a:r>
                  <a:rPr lang="ru-RU" sz="1600" b="1" dirty="0">
                    <a:ln w="1905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великих </a:t>
                </a:r>
                <a:r>
                  <a:rPr lang="ru-RU" sz="1600" b="1" dirty="0" err="1">
                    <a:ln w="1905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суглобів</a:t>
                </a:r>
                <a:r>
                  <a:rPr lang="ru-RU" sz="1600" b="1" dirty="0">
                    <a:ln w="1905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в </a:t>
                </a:r>
                <a:r>
                  <a:rPr lang="ru-RU" sz="1600" b="1" dirty="0" err="1">
                    <a:ln w="1905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місті</a:t>
                </a:r>
                <a:r>
                  <a:rPr lang="ru-RU" sz="1600" b="1" dirty="0">
                    <a:ln w="1905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>
                    <a:ln w="1905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Запоріжжя</a:t>
                </a:r>
                <a:r>
                  <a:rPr lang="ru-RU" sz="1600" b="1" dirty="0">
                    <a:ln w="1905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на 2013-2017 роки</a:t>
                </a:r>
              </a:p>
            </p:txBody>
          </p:sp>
        </p:grpSp>
      </p:grpSp>
      <p:sp>
        <p:nvSpPr>
          <p:cNvPr id="30" name="Блок-схема: альтернативный процесс 29"/>
          <p:cNvSpPr/>
          <p:nvPr/>
        </p:nvSpPr>
        <p:spPr bwMode="auto">
          <a:xfrm>
            <a:off x="7429520" y="1714488"/>
            <a:ext cx="1398782" cy="864096"/>
          </a:xfrm>
          <a:prstGeom prst="flowChartAlternateProcess">
            <a:avLst/>
          </a:prstGeom>
          <a:gradFill>
            <a:gsLst>
              <a:gs pos="0">
                <a:srgbClr val="FFC000"/>
              </a:gs>
              <a:gs pos="76000">
                <a:srgbClr val="DEA900"/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43,7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 bwMode="auto">
          <a:xfrm>
            <a:off x="7500958" y="3357562"/>
            <a:ext cx="1368152" cy="866946"/>
          </a:xfrm>
          <a:prstGeom prst="flowChartAlternateProcess">
            <a:avLst/>
          </a:prstGeom>
          <a:gradFill>
            <a:gsLst>
              <a:gs pos="0">
                <a:srgbClr val="80C13F"/>
              </a:gs>
              <a:gs pos="76000">
                <a:srgbClr val="88DC88"/>
              </a:gs>
              <a:gs pos="100000">
                <a:srgbClr val="7ACF73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3,1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7500958" y="4500570"/>
            <a:ext cx="1357322" cy="785818"/>
          </a:xfrm>
          <a:prstGeom prst="flowChartAlternateProcess">
            <a:avLst/>
          </a:prstGeom>
          <a:gradFill>
            <a:gsLst>
              <a:gs pos="0">
                <a:srgbClr val="9FC3D5"/>
              </a:gs>
              <a:gs pos="76000">
                <a:srgbClr val="5BBACD"/>
              </a:gs>
              <a:gs pos="100000">
                <a:srgbClr val="95B9CB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11,7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 bwMode="auto">
          <a:xfrm>
            <a:off x="7500958" y="5786454"/>
            <a:ext cx="1368152" cy="642942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42875" y="142875"/>
            <a:ext cx="8750300" cy="642938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000" b="1" i="1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3000" b="1" i="1">
                <a:solidFill>
                  <a:schemeClr val="accent6">
                    <a:lumMod val="50000"/>
                  </a:schemeClr>
                </a:solidFill>
              </a:rPr>
            </a:br>
            <a:endParaRPr lang="uk-UA" sz="3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435975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47864" y="1052736"/>
            <a:ext cx="2520280" cy="3385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Загальний</a:t>
            </a:r>
            <a:r>
              <a:rPr lang="ru-RU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фонд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6021288"/>
            <a:ext cx="201622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u="sng" cap="all" dirty="0" err="1">
                <a:ln w="90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Спеціальний</a:t>
            </a:r>
            <a:r>
              <a:rPr lang="ru-RU" sz="1600" b="1" u="sng" cap="all" dirty="0">
                <a:ln w="90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фонд</a:t>
            </a:r>
            <a:endParaRPr lang="uk-UA" sz="1600" u="sng" dirty="0">
              <a:solidFill>
                <a:srgbClr val="7030A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260742">
            <a:off x="3170335" y="1436891"/>
            <a:ext cx="959082" cy="391948"/>
          </a:xfrm>
          <a:prstGeom prst="rightArrow">
            <a:avLst>
              <a:gd name="adj1" fmla="val 47906"/>
              <a:gd name="adj2" fmla="val 93291"/>
            </a:avLst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 w="127000" h="127000"/>
            <a:bevelB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12500672">
            <a:off x="3239398" y="5721409"/>
            <a:ext cx="959082" cy="391948"/>
          </a:xfrm>
          <a:prstGeom prst="rightArrow">
            <a:avLst>
              <a:gd name="adj1" fmla="val 47906"/>
              <a:gd name="adj2" fmla="val 93291"/>
            </a:avLst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300" name="Picture 2" descr="C:\Users\Наталья Борисовна\Desktop\gerb_zaporozhya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88913"/>
            <a:ext cx="4619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20" descr="C:\Users\Наталья Борисовна\Desktop\Презентации\1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0" y="142875"/>
            <a:ext cx="46434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 1 13"/>
          <p:cNvSpPr/>
          <p:nvPr/>
        </p:nvSpPr>
        <p:spPr>
          <a:xfrm>
            <a:off x="3786188" y="1857375"/>
            <a:ext cx="928687" cy="285750"/>
          </a:xfrm>
          <a:prstGeom prst="borderCallout1">
            <a:avLst>
              <a:gd name="adj1" fmla="val 15731"/>
              <a:gd name="adj2" fmla="val -36509"/>
              <a:gd name="adj3" fmla="val 94387"/>
              <a:gd name="adj4" fmla="val -3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smtClean="0"/>
              <a:t>91,4 </a:t>
            </a:r>
            <a:r>
              <a:rPr lang="uk-UA" dirty="0"/>
              <a:t>%</a:t>
            </a:r>
            <a:endParaRPr lang="ru-RU" dirty="0"/>
          </a:p>
        </p:txBody>
      </p:sp>
      <p:sp>
        <p:nvSpPr>
          <p:cNvPr id="15" name="Выноска 1 14"/>
          <p:cNvSpPr/>
          <p:nvPr/>
        </p:nvSpPr>
        <p:spPr>
          <a:xfrm>
            <a:off x="3714750" y="5286375"/>
            <a:ext cx="928688" cy="285750"/>
          </a:xfrm>
          <a:prstGeom prst="borderCallout1">
            <a:avLst>
              <a:gd name="adj1" fmla="val 133466"/>
              <a:gd name="adj2" fmla="val -35580"/>
              <a:gd name="adj3" fmla="val 15897"/>
              <a:gd name="adj4" fmla="val -3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smtClean="0"/>
              <a:t>8,6 </a:t>
            </a:r>
            <a:r>
              <a:rPr lang="uk-UA" dirty="0"/>
              <a:t>%</a:t>
            </a:r>
            <a:endParaRPr lang="ru-RU" dirty="0"/>
          </a:p>
        </p:txBody>
      </p:sp>
      <p:pic>
        <p:nvPicPr>
          <p:cNvPr id="16" name="Picture 6" descr="ger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71538" y="21429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</a:rPr>
              <a:t>Культура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75" y="285750"/>
            <a:ext cx="6972300" cy="695325"/>
          </a:xfrm>
        </p:spPr>
        <p:txBody>
          <a:bodyPr/>
          <a:lstStyle/>
          <a:p>
            <a:pPr eaLnBrk="1" hangingPunct="1"/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Економічна структура видатків  на галузь </a:t>
            </a:r>
            <a:r>
              <a:rPr lang="uk-UA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“Культура”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2014 рік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438900" y="1981200"/>
          <a:ext cx="2705100" cy="1981200"/>
        </p:xfrm>
        <a:graphic>
          <a:graphicData uri="http://schemas.openxmlformats.org/presentationml/2006/ole">
            <p:oleObj spid="_x0000_s5122" r:id="rId3" imgW="2706859" imgH="1981372" progId="Excel.Sheet.8">
              <p:embed/>
            </p:oleObj>
          </a:graphicData>
        </a:graphic>
      </p:graphicFrame>
      <p:graphicFrame>
        <p:nvGraphicFramePr>
          <p:cNvPr id="5123" name="Object 1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981200"/>
          <a:ext cx="3702050" cy="4106863"/>
        </p:xfrm>
        <a:graphic>
          <a:graphicData uri="http://schemas.openxmlformats.org/presentationml/2006/ole">
            <p:oleObj spid="_x0000_s5123" r:id="rId4" imgW="3700593" imgH="4109060" progId="Excel.Sheet.8">
              <p:embed/>
            </p:oleObj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71472" y="1142984"/>
          <a:ext cx="807720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260350"/>
            <a:ext cx="7921625" cy="7397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Перелік місцевих програм в галузі </a:t>
            </a:r>
            <a:r>
              <a:rPr lang="uk-UA" sz="2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“Культура”</a:t>
            </a:r>
            <a:r>
              <a:rPr lang="uk-UA" sz="2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які виконувалися в 2014 рік, </a:t>
            </a:r>
            <a:r>
              <a:rPr lang="uk-UA" sz="2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2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3" name="Picture 2" descr="C:\Users\Наталья Борисовна\Desktop\gerb_zaporozhy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188913"/>
            <a:ext cx="6604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Подзаголовок 5"/>
          <p:cNvGrpSpPr>
            <a:grpSpLocks noGrp="1"/>
          </p:cNvGrpSpPr>
          <p:nvPr>
            <p:ph type="subTitle" idx="1"/>
          </p:nvPr>
        </p:nvGrpSpPr>
        <p:grpSpPr bwMode="auto">
          <a:xfrm>
            <a:off x="642938" y="1285875"/>
            <a:ext cx="6537325" cy="5275549"/>
            <a:chOff x="169631" y="1454899"/>
            <a:chExt cx="3869476" cy="4203908"/>
          </a:xfrm>
        </p:grpSpPr>
        <p:grpSp>
          <p:nvGrpSpPr>
            <p:cNvPr id="15377" name="Группа 48"/>
            <p:cNvGrpSpPr>
              <a:grpSpLocks/>
            </p:cNvGrpSpPr>
            <p:nvPr/>
          </p:nvGrpSpPr>
          <p:grpSpPr bwMode="auto">
            <a:xfrm>
              <a:off x="230697" y="1454899"/>
              <a:ext cx="3766122" cy="1252384"/>
              <a:chOff x="230697" y="1454899"/>
              <a:chExt cx="3766122" cy="1252384"/>
            </a:xfrm>
          </p:grpSpPr>
          <p:sp>
            <p:nvSpPr>
              <p:cNvPr id="24" name="Блок-схема: альтернативный процесс 23"/>
              <p:cNvSpPr/>
              <p:nvPr/>
            </p:nvSpPr>
            <p:spPr>
              <a:xfrm>
                <a:off x="230697" y="1457216"/>
                <a:ext cx="3766122" cy="1250067"/>
              </a:xfrm>
              <a:prstGeom prst="flowChartAlternateProcess">
                <a:avLst/>
              </a:prstGeom>
              <a:gradFill>
                <a:gsLst>
                  <a:gs pos="0">
                    <a:srgbClr val="FFC000"/>
                  </a:gs>
                  <a:gs pos="76000">
                    <a:srgbClr val="DEA900"/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alpha val="100000"/>
                      <a:satMod val="100000"/>
                      <a:lumMod val="93000"/>
                    </a:schemeClr>
                  </a:gs>
                </a:gsLst>
                <a:path path="circle">
                  <a:fillToRect l="15000" t="15000"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/>
                  <a:t> </a:t>
                </a:r>
                <a:endParaRPr lang="ru-RU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65937" y="1454899"/>
                <a:ext cx="3524714" cy="981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 err="1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Програма</a:t>
                </a:r>
                <a:r>
                  <a:rPr lang="ru-RU" sz="16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розвитку</a:t>
                </a:r>
                <a:r>
                  <a:rPr lang="ru-RU" sz="16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культури</a:t>
                </a:r>
                <a:r>
                  <a:rPr lang="ru-RU" sz="1600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і</a:t>
                </a:r>
                <a:r>
                  <a:rPr lang="ru-RU" sz="1600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мистецтв</a:t>
                </a:r>
                <a:r>
                  <a:rPr lang="ru-RU" sz="1600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у </a:t>
                </a:r>
                <a:r>
                  <a:rPr lang="uk-UA" sz="1600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місті </a:t>
                </a:r>
                <a:r>
                  <a:rPr lang="uk-UA" sz="16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Запоріжжя на </a:t>
                </a:r>
                <a:r>
                  <a:rPr lang="uk-UA" sz="1600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2013-2015 </a:t>
                </a:r>
                <a:r>
                  <a:rPr lang="uk-UA" sz="16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роки </a:t>
                </a:r>
                <a:r>
                  <a:rPr lang="uk-UA" sz="1400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(проведено 177 вистав в муніципальних театрах, які відвідали 15744 особи, придбано 2192 комплекти періодики,  проведено ремонті роботи бібліотеки </a:t>
                </a:r>
                <a:r>
                  <a:rPr lang="uk-UA" sz="1400" b="1" dirty="0" err="1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ім.В.Гнаровської</a:t>
                </a:r>
                <a:r>
                  <a:rPr lang="uk-UA" sz="1400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, в палацах культури проведено 1366 заходів, які відвідали 235,3 </a:t>
                </a:r>
                <a:r>
                  <a:rPr lang="uk-UA" sz="1400" b="1" dirty="0" err="1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тис.осіб</a:t>
                </a:r>
                <a:r>
                  <a:rPr lang="uk-UA" sz="1400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14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тощо)</a:t>
                </a:r>
                <a:endParaRPr lang="ru-RU" sz="1400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378" name="Группа 40"/>
            <p:cNvGrpSpPr>
              <a:grpSpLocks/>
            </p:cNvGrpSpPr>
            <p:nvPr/>
          </p:nvGrpSpPr>
          <p:grpSpPr bwMode="auto">
            <a:xfrm>
              <a:off x="211919" y="2821125"/>
              <a:ext cx="3766122" cy="796972"/>
              <a:chOff x="211919" y="2821125"/>
              <a:chExt cx="3766122" cy="796972"/>
            </a:xfrm>
          </p:grpSpPr>
          <p:sp>
            <p:nvSpPr>
              <p:cNvPr id="22" name="Блок-схема: альтернативный процесс 21"/>
              <p:cNvSpPr/>
              <p:nvPr/>
            </p:nvSpPr>
            <p:spPr>
              <a:xfrm>
                <a:off x="211919" y="2821125"/>
                <a:ext cx="3766122" cy="796972"/>
              </a:xfrm>
              <a:prstGeom prst="flowChartAlternateProcess">
                <a:avLst/>
              </a:prstGeom>
              <a:gradFill>
                <a:gsLst>
                  <a:gs pos="0">
                    <a:srgbClr val="80C13F"/>
                  </a:gs>
                  <a:gs pos="76000">
                    <a:srgbClr val="88DC88"/>
                  </a:gs>
                  <a:gs pos="100000">
                    <a:srgbClr val="7ACF73"/>
                  </a:gs>
                </a:gsLst>
                <a:path path="circle">
                  <a:fillToRect l="15000" t="15000"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96495" y="2878051"/>
                <a:ext cx="3636461" cy="4659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 err="1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Програма</a:t>
                </a:r>
                <a:r>
                  <a:rPr lang="ru-RU" sz="1600" b="1" dirty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«</a:t>
                </a:r>
                <a:r>
                  <a:rPr lang="ru-RU" sz="1600" b="1" dirty="0" err="1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Загальноміські</a:t>
                </a:r>
                <a:r>
                  <a:rPr lang="ru-RU" sz="1600" b="1" dirty="0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святкові</a:t>
                </a:r>
                <a:r>
                  <a:rPr lang="ru-RU" sz="1600" b="1" dirty="0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заходи та </a:t>
                </a:r>
                <a:r>
                  <a:rPr lang="ru-RU" sz="1600" b="1" dirty="0" err="1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акції</a:t>
                </a:r>
                <a:r>
                  <a:rPr lang="ru-RU" sz="1600" b="1" dirty="0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на 2014 </a:t>
                </a:r>
                <a:r>
                  <a:rPr lang="ru-RU" sz="1600" b="1" dirty="0" err="1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рік</a:t>
                </a:r>
                <a:r>
                  <a:rPr lang="ru-RU" sz="1600" b="1" dirty="0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» </a:t>
                </a:r>
                <a:r>
                  <a:rPr lang="ru-RU" sz="1600" dirty="0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(проведено 81 </a:t>
                </a:r>
                <a:r>
                  <a:rPr lang="ru-RU" sz="1600" dirty="0" err="1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культурно-мистецьких</a:t>
                </a:r>
                <a:r>
                  <a:rPr lang="ru-RU" sz="1600" dirty="0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 err="1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заходів</a:t>
                </a:r>
                <a:r>
                  <a:rPr lang="uk-UA" sz="16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16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379" name="Группа 43"/>
            <p:cNvGrpSpPr>
              <a:grpSpLocks/>
            </p:cNvGrpSpPr>
            <p:nvPr/>
          </p:nvGrpSpPr>
          <p:grpSpPr bwMode="auto">
            <a:xfrm>
              <a:off x="230697" y="3731949"/>
              <a:ext cx="3808410" cy="1024678"/>
              <a:chOff x="230697" y="3731949"/>
              <a:chExt cx="3808410" cy="1024678"/>
            </a:xfrm>
          </p:grpSpPr>
          <p:sp>
            <p:nvSpPr>
              <p:cNvPr id="18" name="Блок-схема: альтернативный процесс 17"/>
              <p:cNvSpPr/>
              <p:nvPr/>
            </p:nvSpPr>
            <p:spPr>
              <a:xfrm>
                <a:off x="230697" y="3731949"/>
                <a:ext cx="3766122" cy="1024678"/>
              </a:xfrm>
              <a:prstGeom prst="flowChartAlternateProcess">
                <a:avLst/>
              </a:prstGeom>
              <a:gradFill>
                <a:gsLst>
                  <a:gs pos="0">
                    <a:srgbClr val="9FC3D5"/>
                  </a:gs>
                  <a:gs pos="76000">
                    <a:srgbClr val="5BBACD"/>
                  </a:gs>
                  <a:gs pos="100000">
                    <a:srgbClr val="95B9CB"/>
                  </a:gs>
                </a:gsLst>
                <a:path path="circle">
                  <a:fillToRect l="15000" t="15000"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2985" y="3845802"/>
                <a:ext cx="3766122" cy="8583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 err="1" smtClean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Програма</a:t>
                </a:r>
                <a:r>
                  <a:rPr lang="ru-RU" sz="1600" b="1" dirty="0" smtClean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«</a:t>
                </a:r>
                <a:r>
                  <a:rPr lang="ru-RU" sz="1600" b="1" dirty="0" err="1" smtClean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Поліпшення</a:t>
                </a:r>
                <a:r>
                  <a:rPr lang="ru-RU" sz="1600" b="1" dirty="0" smtClean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 smtClean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кінообслуговування</a:t>
                </a:r>
                <a:r>
                  <a:rPr lang="ru-RU" sz="1600" b="1" dirty="0" smtClean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 smtClean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населення</a:t>
                </a:r>
                <a:r>
                  <a:rPr lang="ru-RU" sz="1600" b="1" dirty="0" smtClean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 smtClean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міста</a:t>
                </a:r>
                <a:r>
                  <a:rPr lang="ru-RU" sz="1600" b="1" dirty="0" smtClean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 smtClean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Запоріжжя</a:t>
                </a:r>
                <a:r>
                  <a:rPr lang="ru-RU" sz="1600" b="1" dirty="0" smtClean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на 2013-2015 роки» </a:t>
                </a:r>
                <a:r>
                  <a:rPr lang="ru-RU" sz="1600" dirty="0">
                    <a:ln w="1905"/>
                    <a:solidFill>
                      <a:srgbClr val="CC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1600" dirty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проведено </a:t>
                </a:r>
                <a:r>
                  <a:rPr lang="uk-UA" sz="1600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3370 кіносеансів, кількість глядачів склала 59,7 </a:t>
                </a:r>
                <a:r>
                  <a:rPr lang="uk-UA" sz="1600" dirty="0" err="1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тис.чол</a:t>
                </a:r>
                <a:r>
                  <a:rPr lang="uk-UA" sz="1600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., проведено фестиваль вітчизняного кіно </a:t>
                </a:r>
                <a:r>
                  <a:rPr lang="uk-UA" sz="1600" dirty="0" err="1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“Запорізька</a:t>
                </a:r>
                <a:r>
                  <a:rPr lang="uk-UA" sz="1600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1600" dirty="0" err="1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синерама”</a:t>
                </a:r>
                <a:r>
                  <a:rPr lang="uk-UA" sz="1600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1600" b="1" dirty="0">
                  <a:ln w="1905"/>
                  <a:solidFill>
                    <a:srgbClr val="CC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380" name="Группа 47"/>
            <p:cNvGrpSpPr>
              <a:grpSpLocks/>
            </p:cNvGrpSpPr>
            <p:nvPr/>
          </p:nvGrpSpPr>
          <p:grpSpPr bwMode="auto">
            <a:xfrm>
              <a:off x="169631" y="4986819"/>
              <a:ext cx="3841084" cy="671988"/>
              <a:chOff x="169631" y="4986819"/>
              <a:chExt cx="3841084" cy="671988"/>
            </a:xfrm>
          </p:grpSpPr>
          <p:sp>
            <p:nvSpPr>
              <p:cNvPr id="14" name="Блок-схема: альтернативный процесс 13"/>
              <p:cNvSpPr/>
              <p:nvPr/>
            </p:nvSpPr>
            <p:spPr>
              <a:xfrm>
                <a:off x="244593" y="4986819"/>
                <a:ext cx="3766122" cy="626219"/>
              </a:xfrm>
              <a:prstGeom prst="flowChartAlternateProcess">
                <a:avLst/>
              </a:prstGeom>
              <a:gradFill>
                <a:gsLst>
                  <a:gs pos="0">
                    <a:srgbClr val="C198E0"/>
                  </a:gs>
                  <a:gs pos="76000">
                    <a:srgbClr val="A168C0"/>
                  </a:gs>
                  <a:gs pos="100000">
                    <a:srgbClr val="8F55A9"/>
                  </a:gs>
                </a:gsLst>
                <a:path path="circle">
                  <a:fillToRect l="15000" t="15000"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631" y="4996613"/>
                <a:ext cx="3766122" cy="66219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 err="1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Програма</a:t>
                </a:r>
                <a:r>
                  <a:rPr lang="ru-RU" sz="1600" b="1" dirty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«</a:t>
                </a:r>
                <a:r>
                  <a:rPr lang="ru-RU" sz="1600" b="1" dirty="0" err="1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Оцінка</a:t>
                </a:r>
                <a:r>
                  <a:rPr lang="ru-RU" sz="1600" b="1" dirty="0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вартості</a:t>
                </a:r>
                <a:r>
                  <a:rPr lang="ru-RU" sz="1600" b="1" dirty="0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пам</a:t>
                </a:r>
                <a:r>
                  <a:rPr lang="en-US" sz="1600" b="1" dirty="0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’</a:t>
                </a:r>
                <a:r>
                  <a:rPr lang="ru-RU" sz="1600" b="1" dirty="0" err="1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яток</a:t>
                </a:r>
                <a:r>
                  <a:rPr lang="ru-RU" sz="1600" b="1" dirty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1600" b="1" dirty="0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історії та монументального мистецтва в місті </a:t>
                </a:r>
                <a:r>
                  <a:rPr lang="uk-UA" sz="1600" b="1" dirty="0" err="1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Запо</a:t>
                </a:r>
                <a:r>
                  <a:rPr lang="ru-RU" sz="1600" b="1" dirty="0" err="1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ріжжя</a:t>
                </a:r>
                <a:r>
                  <a:rPr lang="ru-RU" sz="1600" b="1" dirty="0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на </a:t>
                </a:r>
                <a:r>
                  <a:rPr lang="ru-RU" sz="1600" b="1" dirty="0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2014 </a:t>
                </a:r>
                <a:r>
                  <a:rPr lang="ru-RU" sz="1600" b="1" dirty="0" err="1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рік</a:t>
                </a:r>
                <a:r>
                  <a:rPr lang="ru-RU" sz="1600" b="1" dirty="0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» - погашено </a:t>
                </a:r>
                <a:r>
                  <a:rPr lang="ru-RU" sz="1600" b="1" dirty="0" err="1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заборгованість</a:t>
                </a:r>
                <a:r>
                  <a:rPr lang="ru-RU" sz="1600" b="1" dirty="0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err="1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минулого</a:t>
                </a:r>
                <a:r>
                  <a:rPr lang="ru-RU" sz="1600" b="1" dirty="0" smtClean="0">
                    <a:ln w="1905"/>
                    <a:solidFill>
                      <a:srgbClr val="0066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року</a:t>
                </a:r>
                <a:endParaRPr lang="ru-RU" sz="1600" b="1" dirty="0">
                  <a:ln w="1905"/>
                  <a:solidFill>
                    <a:srgbClr val="0066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0" name="Блок-схема: альтернативный процесс 29"/>
          <p:cNvSpPr/>
          <p:nvPr/>
        </p:nvSpPr>
        <p:spPr bwMode="auto">
          <a:xfrm>
            <a:off x="7358082" y="1714488"/>
            <a:ext cx="1470220" cy="864096"/>
          </a:xfrm>
          <a:prstGeom prst="flowChartAlternateProcess">
            <a:avLst/>
          </a:prstGeom>
          <a:gradFill>
            <a:gsLst>
              <a:gs pos="0">
                <a:srgbClr val="FFC000"/>
              </a:gs>
              <a:gs pos="76000">
                <a:srgbClr val="DEA900"/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2,6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 bwMode="auto">
          <a:xfrm>
            <a:off x="7500958" y="3071810"/>
            <a:ext cx="1368152" cy="866946"/>
          </a:xfrm>
          <a:prstGeom prst="flowChartAlternateProcess">
            <a:avLst/>
          </a:prstGeom>
          <a:gradFill>
            <a:gsLst>
              <a:gs pos="0">
                <a:srgbClr val="80C13F"/>
              </a:gs>
              <a:gs pos="76000">
                <a:srgbClr val="88DC88"/>
              </a:gs>
              <a:gs pos="100000">
                <a:srgbClr val="7ACF73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7500958" y="4286256"/>
            <a:ext cx="1428760" cy="928694"/>
          </a:xfrm>
          <a:prstGeom prst="flowChartAlternateProcess">
            <a:avLst/>
          </a:prstGeom>
          <a:gradFill>
            <a:gsLst>
              <a:gs pos="0">
                <a:srgbClr val="9FC3D5"/>
              </a:gs>
              <a:gs pos="76000">
                <a:srgbClr val="5BBACD"/>
              </a:gs>
              <a:gs pos="100000">
                <a:srgbClr val="95B9CB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 bwMode="auto">
          <a:xfrm>
            <a:off x="7500958" y="5786454"/>
            <a:ext cx="1368152" cy="642942"/>
          </a:xfrm>
          <a:prstGeom prst="flowChartAlternateProcess">
            <a:avLst/>
          </a:prstGeom>
          <a:gradFill>
            <a:gsLst>
              <a:gs pos="0">
                <a:srgbClr val="C198E0"/>
              </a:gs>
              <a:gs pos="76000">
                <a:srgbClr val="A168C0"/>
              </a:gs>
              <a:gs pos="100000">
                <a:srgbClr val="8F55A9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142853"/>
            <a:ext cx="7921625" cy="5715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Соціальний захист, соціальне забезпечення та компенсація пільгового проїзду окремих категорій громадян, </a:t>
            </a:r>
            <a:r>
              <a:rPr lang="uk-UA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7" name="Picture 2" descr="C:\Users\Наталья Борисовна\Desktop\gerb_zaporozhy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188913"/>
            <a:ext cx="6604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Блок-схема: альтернативный процесс 29"/>
          <p:cNvSpPr/>
          <p:nvPr/>
        </p:nvSpPr>
        <p:spPr bwMode="auto">
          <a:xfrm>
            <a:off x="8215338" y="1142984"/>
            <a:ext cx="785818" cy="428628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545,5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 bwMode="auto">
          <a:xfrm>
            <a:off x="8215338" y="2500306"/>
            <a:ext cx="785818" cy="35719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95.2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14282" y="3571876"/>
            <a:ext cx="800105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Відшкодування додаткових виплат населенню на покриття витрат на оплату житлово-комунальних послуг, придбання твердого пічного побутового палива та скрапленого газу (субвенція з державного бюджету)</a:t>
            </a:r>
            <a:endParaRPr lang="ru-RU" sz="20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 bwMode="auto">
          <a:xfrm>
            <a:off x="8215338" y="3929066"/>
            <a:ext cx="785818" cy="428628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26,5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214282" y="5143512"/>
            <a:ext cx="800105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Видатки на компенсацію пільгового проїзду окремих категорій громадян в міському </a:t>
            </a:r>
            <a:r>
              <a:rPr lang="uk-UA" sz="20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авто-</a:t>
            </a:r>
            <a:r>
              <a:rPr lang="uk-UA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,</a:t>
            </a:r>
            <a:r>
              <a:rPr lang="uk-UA" sz="20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електро-</a:t>
            </a:r>
            <a:r>
              <a:rPr lang="uk-UA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, на водному і залізничному транспорті </a:t>
            </a:r>
            <a:endParaRPr lang="ru-RU" sz="20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 bwMode="auto">
          <a:xfrm>
            <a:off x="8215338" y="6143644"/>
            <a:ext cx="785818" cy="35719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50,7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 bwMode="auto">
          <a:xfrm>
            <a:off x="8218336" y="5357826"/>
            <a:ext cx="752842" cy="500066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52,3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 bwMode="auto">
          <a:xfrm>
            <a:off x="214282" y="6143644"/>
            <a:ext cx="8001056" cy="35719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у тому числі за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рахунок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коштів  субвенції з державного бюджету</a:t>
            </a:r>
            <a:endParaRPr lang="ru-RU" sz="20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3" name="Подзаголовок 5"/>
          <p:cNvGrpSpPr>
            <a:grpSpLocks noGrp="1"/>
          </p:cNvGrpSpPr>
          <p:nvPr>
            <p:ph type="subTitle" idx="1"/>
          </p:nvPr>
        </p:nvGrpSpPr>
        <p:grpSpPr bwMode="auto">
          <a:xfrm>
            <a:off x="214282" y="928670"/>
            <a:ext cx="8215369" cy="5751379"/>
            <a:chOff x="169631" y="1427789"/>
            <a:chExt cx="4397974" cy="3835269"/>
          </a:xfrm>
        </p:grpSpPr>
        <p:sp>
          <p:nvSpPr>
            <p:cNvPr id="25" name="TextBox 24"/>
            <p:cNvSpPr txBox="1"/>
            <p:nvPr/>
          </p:nvSpPr>
          <p:spPr bwMode="auto">
            <a:xfrm>
              <a:off x="169632" y="1427789"/>
              <a:ext cx="4283245" cy="677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Times New Roman" pitchFamily="18" charset="0"/>
                </a:rPr>
                <a:t>Надання допомоги сім</a:t>
              </a:r>
              <a:r>
                <a:rPr lang="en-US" sz="20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Times New Roman" pitchFamily="18" charset="0"/>
                </a:rPr>
                <a:t>’</a:t>
              </a:r>
              <a:r>
                <a:rPr lang="uk-UA" sz="20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Times New Roman" pitchFamily="18" charset="0"/>
                </a:rPr>
                <a:t>ям з дітьми, малозабезпеченим сім</a:t>
              </a:r>
              <a:r>
                <a:rPr lang="en-US" sz="20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Times New Roman" pitchFamily="18" charset="0"/>
                </a:rPr>
                <a:t>’</a:t>
              </a:r>
              <a:r>
                <a:rPr lang="uk-UA" sz="20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Times New Roman" pitchFamily="18" charset="0"/>
                </a:rPr>
                <a:t>ям, інвалідам з дитинства, дітям-інвалідам та тимчасової державної допомоги  (субвенція з державного бюджету)</a:t>
              </a:r>
              <a:endParaRPr lang="ru-RU" sz="2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169632" y="2332910"/>
              <a:ext cx="4283245" cy="677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Times New Roman" pitchFamily="18" charset="0"/>
                </a:rPr>
                <a:t>Надання пільг на житлово-комунальні послуги, придбання твердого палива і скрапленого газу, на послуги </a:t>
              </a:r>
              <a:r>
                <a:rPr lang="uk-UA" sz="2000" dirty="0" err="1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Times New Roman" pitchFamily="18" charset="0"/>
                </a:rPr>
                <a:t>зв</a:t>
              </a:r>
              <a:r>
                <a:rPr lang="en-US" sz="20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Times New Roman" pitchFamily="18" charset="0"/>
                </a:rPr>
                <a:t>’</a:t>
              </a:r>
              <a:r>
                <a:rPr lang="uk-UA" sz="2000" dirty="0" err="1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Times New Roman" pitchFamily="18" charset="0"/>
                </a:rPr>
                <a:t>язку</a:t>
              </a:r>
              <a:r>
                <a:rPr lang="uk-UA" sz="20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Times New Roman" pitchFamily="18" charset="0"/>
                </a:rPr>
                <a:t> та інші передбачені законодавством пільги (субвенція з державного бюджету)</a:t>
              </a:r>
              <a:endParaRPr lang="ru-RU" sz="2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230697" y="2142358"/>
              <a:ext cx="4336908" cy="2668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169631" y="2142357"/>
              <a:ext cx="3932804" cy="2668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406443" y="4195171"/>
              <a:ext cx="3445057" cy="2668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169631" y="4996247"/>
              <a:ext cx="3766445" cy="2668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786742" cy="5715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Соціальний захист, соціальне забезпечення</a:t>
            </a:r>
          </a:p>
        </p:txBody>
      </p:sp>
      <p:pic>
        <p:nvPicPr>
          <p:cNvPr id="5" name="Picture 2" descr="C:\Users\Наталья Борисовна\Desktop\gerb_zaporozhy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88913"/>
            <a:ext cx="6604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285720" y="1571612"/>
            <a:ext cx="80010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Інші видатки на соціальний захист населення відповідно до заходів Міської комплексної програми соціального захисту населення</a:t>
            </a:r>
            <a:endParaRPr lang="ru-RU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 bwMode="auto">
          <a:xfrm>
            <a:off x="8358214" y="1785926"/>
            <a:ext cx="684402" cy="285752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9,7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85720" y="2285992"/>
            <a:ext cx="80010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Поховання загиблих учасників АТО, почесних громадян  та безрідних, невідомих громадян </a:t>
            </a:r>
            <a:endParaRPr lang="ru-RU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 bwMode="auto">
          <a:xfrm>
            <a:off x="8358214" y="2500306"/>
            <a:ext cx="684402" cy="214314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85720" y="3000372"/>
            <a:ext cx="8001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Фінансова підтримка громадських організацій ветеранів та інвалідів міста</a:t>
            </a:r>
            <a:endParaRPr lang="ru-RU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 bwMode="auto">
          <a:xfrm>
            <a:off x="8358214" y="3071810"/>
            <a:ext cx="684402" cy="285752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85720" y="3429000"/>
            <a:ext cx="800105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Компенсаційні виплати фізичним особам, які надають соціальні послуги громадянам </a:t>
            </a:r>
            <a:r>
              <a:rPr lang="uk-UA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похилоговіку</a:t>
            </a:r>
            <a:r>
              <a:rPr lang="uk-UA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, інвалідам, дітям-інвалідам, хворим, які не здатні до самообслуговування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85720" y="4714884"/>
            <a:ext cx="8001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Оздоровлення дітей у літній період</a:t>
            </a:r>
            <a:endParaRPr lang="ru-RU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 bwMode="auto">
          <a:xfrm>
            <a:off x="8358214" y="3929066"/>
            <a:ext cx="684402" cy="357190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2,6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8358214" y="4714884"/>
            <a:ext cx="684402" cy="285752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4,3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85720" y="5143512"/>
            <a:ext cx="800105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Утримання запорізького міського територіального центру соціального обслуговування, утримання центру соціальних служб для сім</a:t>
            </a:r>
            <a:r>
              <a:rPr lang="en-US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’</a:t>
            </a:r>
            <a:r>
              <a:rPr lang="uk-UA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ї , дітей та молоді та на виконання заходів молодіжних програм</a:t>
            </a:r>
            <a:endParaRPr lang="ru-RU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8358214" y="5429264"/>
            <a:ext cx="684402" cy="285752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21,8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85720" y="6143644"/>
            <a:ext cx="8001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Надання матеріальної допомоги в рамках коштів депутатського фонду</a:t>
            </a:r>
            <a:endParaRPr lang="ru-RU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 bwMode="auto">
          <a:xfrm>
            <a:off x="8358214" y="6143644"/>
            <a:ext cx="684402" cy="285752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3,7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2396" y="114298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err="1" smtClean="0"/>
              <a:t>млн.грн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c7b72_pics-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9144000" cy="5695404"/>
          </a:xfrm>
        </p:spPr>
      </p:pic>
      <p:sp>
        <p:nvSpPr>
          <p:cNvPr id="4" name="Прямоугольник 3"/>
          <p:cNvSpPr/>
          <p:nvPr/>
        </p:nvSpPr>
        <p:spPr>
          <a:xfrm>
            <a:off x="6429388" y="428604"/>
            <a:ext cx="2493631" cy="52322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113,5 </a:t>
            </a:r>
            <a:r>
              <a:rPr lang="uk-U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млн.грн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000240"/>
            <a:ext cx="6072230" cy="52322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Житлово-експлуатаційне господарство</a:t>
            </a:r>
            <a:endParaRPr lang="ru-RU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786058"/>
            <a:ext cx="6072230" cy="52322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Капітальний ремонт житлового фонду</a:t>
            </a:r>
            <a:endParaRPr lang="ru-RU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571876"/>
            <a:ext cx="6072230" cy="52322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Благоустрій міста</a:t>
            </a:r>
            <a:endParaRPr lang="ru-RU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5072074"/>
            <a:ext cx="607223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70000"/>
                  <a:satMod val="130000"/>
                </a:schemeClr>
              </a:gs>
              <a:gs pos="43000">
                <a:schemeClr val="accent4">
                  <a:tint val="44000"/>
                  <a:satMod val="165000"/>
                </a:schemeClr>
              </a:gs>
              <a:gs pos="93000">
                <a:schemeClr val="accent4">
                  <a:tint val="15000"/>
                  <a:satMod val="165000"/>
                </a:schemeClr>
              </a:gs>
              <a:gs pos="100000">
                <a:schemeClr val="accent4">
                  <a:tint val="5000"/>
                  <a:satMod val="2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Оплата різниці в тарифах на теплову енергію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2000240"/>
            <a:ext cx="2143140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70000"/>
                  <a:satMod val="130000"/>
                </a:schemeClr>
              </a:gs>
              <a:gs pos="43000">
                <a:schemeClr val="accent6">
                  <a:tint val="44000"/>
                  <a:satMod val="165000"/>
                </a:schemeClr>
              </a:gs>
              <a:gs pos="93000">
                <a:schemeClr val="accent6">
                  <a:tint val="15000"/>
                  <a:satMod val="165000"/>
                </a:schemeClr>
              </a:gs>
              <a:gs pos="100000">
                <a:schemeClr val="accent6">
                  <a:tint val="5000"/>
                  <a:satMod val="2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2,9 </a:t>
            </a:r>
            <a:r>
              <a:rPr lang="uk-UA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млн.грн</a:t>
            </a:r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2786058"/>
            <a:ext cx="2143140" cy="46166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34,2 </a:t>
            </a:r>
            <a:r>
              <a:rPr lang="uk-UA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млн</a:t>
            </a:r>
            <a:r>
              <a:rPr lang="uk-UA" sz="24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.грн</a:t>
            </a:r>
            <a:r>
              <a:rPr lang="uk-UA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3571876"/>
            <a:ext cx="2143140" cy="46166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76,4 </a:t>
            </a:r>
            <a:r>
              <a:rPr lang="uk-UA" sz="24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млн.грн</a:t>
            </a:r>
            <a:r>
              <a:rPr lang="uk-UA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5072074"/>
            <a:ext cx="214314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70000"/>
                  <a:satMod val="130000"/>
                </a:schemeClr>
              </a:gs>
              <a:gs pos="43000">
                <a:schemeClr val="accent4">
                  <a:tint val="44000"/>
                  <a:satMod val="165000"/>
                </a:schemeClr>
              </a:gs>
              <a:gs pos="93000">
                <a:schemeClr val="accent4">
                  <a:tint val="15000"/>
                  <a:satMod val="165000"/>
                </a:schemeClr>
              </a:gs>
              <a:gs pos="100000">
                <a:schemeClr val="accent4">
                  <a:tint val="5000"/>
                  <a:satMod val="2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233,7 </a:t>
            </a:r>
            <a:r>
              <a:rPr lang="uk-UA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млн</a:t>
            </a:r>
            <a:r>
              <a:rPr lang="uk-UA" sz="24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.грн</a:t>
            </a:r>
            <a:r>
              <a:rPr lang="uk-UA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786454"/>
            <a:ext cx="607223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70000"/>
                  <a:satMod val="130000"/>
                </a:schemeClr>
              </a:gs>
              <a:gs pos="43000">
                <a:schemeClr val="accent1">
                  <a:tint val="44000"/>
                  <a:satMod val="165000"/>
                </a:schemeClr>
              </a:gs>
              <a:gs pos="93000">
                <a:schemeClr val="accent1">
                  <a:tint val="15000"/>
                  <a:satMod val="165000"/>
                </a:schemeClr>
              </a:gs>
              <a:gs pos="100000">
                <a:schemeClr val="accent1">
                  <a:tint val="5000"/>
                  <a:satMod val="2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Фінансова підтримка підприємств житлово-комунального господарства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6000768"/>
            <a:ext cx="221968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70000"/>
                  <a:satMod val="130000"/>
                </a:schemeClr>
              </a:gs>
              <a:gs pos="43000">
                <a:schemeClr val="accent1">
                  <a:tint val="44000"/>
                  <a:satMod val="165000"/>
                </a:schemeClr>
              </a:gs>
              <a:gs pos="93000">
                <a:schemeClr val="accent1">
                  <a:tint val="15000"/>
                  <a:satMod val="165000"/>
                </a:schemeClr>
              </a:gs>
              <a:gs pos="100000">
                <a:schemeClr val="accent1">
                  <a:tint val="5000"/>
                  <a:satMod val="2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42,4  </a:t>
            </a:r>
            <a:r>
              <a:rPr lang="uk-UA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млн</a:t>
            </a:r>
            <a:r>
              <a:rPr lang="uk-UA" sz="24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.грн</a:t>
            </a:r>
            <a:r>
              <a:rPr lang="uk-UA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429520" y="1071546"/>
            <a:ext cx="357190" cy="785818"/>
          </a:xfrm>
          <a:prstGeom prst="downArrow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57166"/>
            <a:ext cx="6072230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70000"/>
                  <a:satMod val="130000"/>
                </a:schemeClr>
              </a:gs>
              <a:gs pos="43000">
                <a:schemeClr val="accent6">
                  <a:tint val="44000"/>
                  <a:satMod val="165000"/>
                </a:schemeClr>
              </a:gs>
              <a:gs pos="93000">
                <a:schemeClr val="accent6">
                  <a:tint val="15000"/>
                  <a:satMod val="165000"/>
                </a:schemeClr>
              </a:gs>
              <a:gs pos="100000">
                <a:schemeClr val="accent6">
                  <a:tint val="5000"/>
                  <a:satMod val="2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Житлово-комунальне господарство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857488" y="1357298"/>
            <a:ext cx="428628" cy="642942"/>
          </a:xfrm>
          <a:prstGeom prst="downArrow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2844" y="4429132"/>
            <a:ext cx="6072230" cy="430887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70000"/>
                  <a:satMod val="130000"/>
                </a:schemeClr>
              </a:gs>
              <a:gs pos="43000">
                <a:schemeClr val="accent4">
                  <a:tint val="44000"/>
                  <a:satMod val="165000"/>
                </a:schemeClr>
              </a:gs>
              <a:gs pos="93000">
                <a:schemeClr val="accent4">
                  <a:tint val="15000"/>
                  <a:satMod val="165000"/>
                </a:schemeClr>
              </a:gs>
              <a:gs pos="100000">
                <a:schemeClr val="accent4">
                  <a:tint val="5000"/>
                  <a:satMod val="2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Реконструкція, ремонт та утримання автодоріг</a:t>
            </a:r>
            <a:endParaRPr lang="ru-RU" sz="2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429132"/>
            <a:ext cx="214314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70000"/>
                  <a:satMod val="130000"/>
                </a:schemeClr>
              </a:gs>
              <a:gs pos="43000">
                <a:schemeClr val="accent4">
                  <a:tint val="44000"/>
                  <a:satMod val="165000"/>
                </a:schemeClr>
              </a:gs>
              <a:gs pos="93000">
                <a:schemeClr val="accent4">
                  <a:tint val="15000"/>
                  <a:satMod val="165000"/>
                </a:schemeClr>
              </a:gs>
              <a:gs pos="100000">
                <a:schemeClr val="accent4">
                  <a:tint val="5000"/>
                  <a:satMod val="2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30,2 </a:t>
            </a:r>
            <a:r>
              <a:rPr lang="uk-UA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млн</a:t>
            </a:r>
            <a:r>
              <a:rPr lang="uk-UA" sz="24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.грн</a:t>
            </a:r>
            <a:r>
              <a:rPr lang="uk-UA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8086724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800000"/>
                </a:solidFill>
                <a:effectLst/>
              </a:rPr>
              <a:t>Структура доходів </a:t>
            </a:r>
            <a:r>
              <a:rPr lang="uk-UA" b="1" dirty="0" err="1" smtClean="0">
                <a:solidFill>
                  <a:srgbClr val="800000"/>
                </a:solidFill>
                <a:effectLst/>
              </a:rPr>
              <a:t>м.Запоріжжя</a:t>
            </a:r>
            <a:r>
              <a:rPr lang="uk-UA" b="1" dirty="0" smtClean="0">
                <a:solidFill>
                  <a:srgbClr val="800000"/>
                </a:solidFill>
                <a:effectLst/>
              </a:rPr>
              <a:t>  (</a:t>
            </a:r>
            <a:r>
              <a:rPr lang="uk-UA" b="1" dirty="0" err="1" smtClean="0">
                <a:solidFill>
                  <a:srgbClr val="800000"/>
                </a:solidFill>
                <a:effectLst/>
              </a:rPr>
              <a:t>млн.грн</a:t>
            </a:r>
            <a:r>
              <a:rPr lang="uk-UA" b="1" dirty="0" smtClean="0">
                <a:solidFill>
                  <a:srgbClr val="800000"/>
                </a:solidFill>
                <a:effectLst/>
              </a:rPr>
              <a:t>.)</a:t>
            </a:r>
            <a:endParaRPr lang="ru-RU" b="1" dirty="0">
              <a:solidFill>
                <a:srgbClr val="800000"/>
              </a:solidFill>
              <a:effectLst/>
            </a:endParaRP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714348" y="1785926"/>
          <a:ext cx="785818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872410" cy="50006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Благоустрій міста та ремонт доріг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7797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472" y="1214422"/>
            <a:ext cx="3286148" cy="17543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Реконструкція ремонт  та утримання доріг – 53,5 </a:t>
            </a:r>
            <a:r>
              <a:rPr lang="uk-UA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млн.грн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., в тому числі за рахунок відповідної субвенції з державного бюджету – 27,5 </a:t>
            </a:r>
            <a:r>
              <a:rPr lang="uk-UA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млн.грн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286124"/>
            <a:ext cx="457203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Ремонт внутрішньо - квартальних доріг</a:t>
            </a:r>
          </a:p>
          <a:p>
            <a:r>
              <a:rPr lang="uk-UA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1,6 </a:t>
            </a:r>
            <a:r>
              <a:rPr lang="uk-UA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млн</a:t>
            </a:r>
            <a:r>
              <a:rPr lang="uk-UA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.грн</a:t>
            </a:r>
            <a:r>
              <a:rPr lang="uk-UA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(4,2 т.м2)</a:t>
            </a:r>
            <a:endParaRPr lang="ru-RU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571612"/>
            <a:ext cx="4429156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Поточний ремонт доріг – 7,3 </a:t>
            </a:r>
            <a:r>
              <a:rPr lang="uk-UA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млн</a:t>
            </a:r>
            <a:r>
              <a:rPr lang="uk-UA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.грн</a:t>
            </a:r>
            <a:r>
              <a:rPr lang="uk-UA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000108"/>
            <a:ext cx="4429156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Утримання доріг – 32,9 </a:t>
            </a:r>
            <a:r>
              <a:rPr lang="uk-UA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млн.грн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285992"/>
            <a:ext cx="4429156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Реконструкція та капітальний ремонт автодоріг – 13,3 </a:t>
            </a:r>
            <a:r>
              <a:rPr lang="uk-UA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млн.грн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857620" y="1857364"/>
            <a:ext cx="714380" cy="64294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000504"/>
            <a:ext cx="457203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Догляд за зеленими насадженнями</a:t>
            </a:r>
          </a:p>
          <a:p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10,9 </a:t>
            </a:r>
            <a:r>
              <a:rPr lang="uk-UA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млн.грн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4714884"/>
            <a:ext cx="457203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Технічне обслуговування засобів регулювання дорожнього руху – 4,3 </a:t>
            </a:r>
            <a:r>
              <a:rPr lang="uk-UA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млн.грн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(дорожні знаки - 7212 од., світлофорні об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єкти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167 од.)</a:t>
            </a:r>
            <a:endParaRPr lang="ru-RU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1472" y="6000768"/>
            <a:ext cx="457203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Ремонт та утримання мереж зовнішнього освітлення – 7,2 </a:t>
            </a:r>
            <a:r>
              <a:rPr lang="uk-UA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млн.грн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(249,15 км)</a:t>
            </a:r>
            <a:endParaRPr lang="ru-RU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4" name="Рисунок 43" descr="7a32573e5d0ffd4fd327a9623b2667c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4000504"/>
            <a:ext cx="3577173" cy="2390774"/>
          </a:xfrm>
          <a:prstGeom prst="rect">
            <a:avLst/>
          </a:prstGeom>
        </p:spPr>
      </p:pic>
      <p:pic>
        <p:nvPicPr>
          <p:cNvPr id="23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28628"/>
          </a:xfrm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no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Капітальний ремонт житлового фонду м.Запоріжжя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>
              <a:buNone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2000240"/>
            <a:ext cx="5072098" cy="1328023"/>
          </a:xfrm>
          <a:prstGeom prst="roundRect">
            <a:avLst/>
          </a:prstGeom>
          <a:ln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Вибірковий капітальний ремонт житлових будинків комунальної власності – 2,3 </a:t>
            </a:r>
            <a:r>
              <a:rPr lang="uk-UA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млн</a:t>
            </a:r>
            <a:r>
              <a:rPr lang="uk-UA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.грн</a:t>
            </a:r>
            <a:r>
              <a:rPr lang="uk-UA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(14 б.), ЖБК – 1,1 </a:t>
            </a:r>
            <a:r>
              <a:rPr lang="uk-UA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млн</a:t>
            </a:r>
            <a:r>
              <a:rPr lang="uk-UA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.грн</a:t>
            </a:r>
            <a:r>
              <a:rPr lang="uk-UA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(16 б.), ОСББ – </a:t>
            </a:r>
            <a:r>
              <a:rPr lang="uk-UA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0,4</a:t>
            </a:r>
            <a:r>
              <a:rPr lang="uk-UA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млн</a:t>
            </a:r>
            <a:r>
              <a:rPr lang="uk-UA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.грн</a:t>
            </a:r>
            <a:r>
              <a:rPr lang="uk-UA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гуртожитків – </a:t>
            </a:r>
            <a:r>
              <a:rPr lang="uk-UA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0,1 </a:t>
            </a:r>
            <a:r>
              <a:rPr lang="uk-UA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млн</a:t>
            </a:r>
            <a:r>
              <a:rPr lang="uk-UA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.грн</a:t>
            </a:r>
            <a:r>
              <a:rPr lang="uk-UA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(1 г.)</a:t>
            </a:r>
            <a:endParaRPr lang="ru-RU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58" y="3357562"/>
            <a:ext cx="5072098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Капітальний ремонт покрівель – 6,3 </a:t>
            </a:r>
            <a:r>
              <a:rPr lang="uk-UA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млн.грн</a:t>
            </a:r>
            <a:r>
              <a:rPr lang="uk-UA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(31,815 т.м2)</a:t>
            </a:r>
            <a:endParaRPr lang="ru-RU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29058" y="4143380"/>
            <a:ext cx="5072098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Модернізація, заміна, капітальний ремонт і експертиза ліфтового господарства – 3,5 </a:t>
            </a:r>
            <a:r>
              <a:rPr lang="uk-UA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млн</a:t>
            </a:r>
            <a:r>
              <a:rPr lang="uk-UA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.грн</a:t>
            </a:r>
            <a:r>
              <a:rPr lang="uk-UA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(29 од.)</a:t>
            </a:r>
            <a:endParaRPr lang="ru-RU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9058" y="5214950"/>
            <a:ext cx="5072098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Капітальний ремонт </a:t>
            </a:r>
            <a:r>
              <a:rPr lang="uk-UA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електроживлячих</a:t>
            </a:r>
            <a:r>
              <a:rPr lang="uk-UA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стояків – 6,2 </a:t>
            </a:r>
            <a:r>
              <a:rPr lang="uk-UA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млн.грн</a:t>
            </a:r>
            <a:r>
              <a:rPr lang="uk-UA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(88,198 </a:t>
            </a:r>
            <a:r>
              <a:rPr lang="uk-UA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т.м</a:t>
            </a:r>
            <a:r>
              <a:rPr lang="uk-UA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/н)</a:t>
            </a:r>
            <a:endParaRPr lang="ru-RU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29058" y="6000768"/>
            <a:ext cx="5072098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Заміна інженерних мереж </a:t>
            </a:r>
            <a:r>
              <a:rPr lang="uk-UA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водо-</a:t>
            </a:r>
            <a:r>
              <a:rPr lang="uk-UA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теплопостачання – </a:t>
            </a:r>
            <a:r>
              <a:rPr lang="uk-UA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0,9</a:t>
            </a:r>
            <a:r>
              <a:rPr lang="uk-UA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млн</a:t>
            </a:r>
            <a:r>
              <a:rPr lang="uk-UA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.грн</a:t>
            </a:r>
            <a:r>
              <a:rPr lang="uk-UA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(1,126 </a:t>
            </a:r>
            <a:r>
              <a:rPr lang="uk-UA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т.м</a:t>
            </a:r>
            <a:r>
              <a:rPr lang="uk-UA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/н)</a:t>
            </a:r>
            <a:endParaRPr lang="ru-RU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86380" y="1000108"/>
            <a:ext cx="2643673" cy="584775"/>
          </a:xfrm>
          <a:prstGeom prst="rect">
            <a:avLst/>
          </a:prstGeom>
          <a:gradFill flip="none" rotWithShape="1">
            <a:gsLst>
              <a:gs pos="0">
                <a:srgbClr val="FFB125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 cap="rnd">
            <a:solidFill>
              <a:schemeClr val="dk1"/>
            </a:solidFill>
            <a:beve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34,2 </a:t>
            </a:r>
            <a:r>
              <a:rPr lang="ru-RU" sz="3200" b="1" dirty="0" err="1" smtClean="0">
                <a:latin typeface="+mj-lt"/>
              </a:rPr>
              <a:t>млн.грн</a:t>
            </a:r>
            <a:r>
              <a:rPr lang="ru-RU" sz="3200" b="1" dirty="0" smtClean="0">
                <a:latin typeface="+mj-lt"/>
              </a:rPr>
              <a:t>. </a:t>
            </a:r>
            <a:endParaRPr lang="ru-RU" sz="3200" b="1" dirty="0">
              <a:latin typeface="+mj-lt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357950" y="1643050"/>
            <a:ext cx="428628" cy="428628"/>
          </a:xfrm>
          <a:prstGeom prst="downArrow">
            <a:avLst/>
          </a:prstGeom>
          <a:solidFill>
            <a:srgbClr val="FFCC66"/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417685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3357586" cy="5357826"/>
          </a:xfrm>
          <a:prstGeom prst="rect">
            <a:avLst/>
          </a:prstGeom>
        </p:spPr>
      </p:pic>
      <p:pic>
        <p:nvPicPr>
          <p:cNvPr id="18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arbird15-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57628"/>
            <a:ext cx="9144000" cy="40221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35719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Видатки на будівництво і реконструкцію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6473" y="642918"/>
            <a:ext cx="2437527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29,5 </a:t>
            </a:r>
            <a:r>
              <a:rPr lang="uk-U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млн.грн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85860"/>
            <a:ext cx="642942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Заклади освіти та фізичної культури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1285860"/>
            <a:ext cx="185738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6,2 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785926"/>
            <a:ext cx="642942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Установи охорони здоров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’</a:t>
            </a:r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я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1785926"/>
            <a:ext cx="184621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4,7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285992"/>
            <a:ext cx="642942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Об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’</a:t>
            </a:r>
            <a:r>
              <a:rPr lang="uk-UA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єкти</a:t>
            </a:r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соціального захисту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768" y="2285992"/>
            <a:ext cx="18573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0,4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786058"/>
            <a:ext cx="642942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Житловий фонд та інженерні мережі житлових будинків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768" y="2928934"/>
            <a:ext cx="185738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4,5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643314"/>
            <a:ext cx="64294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Вулиці, дороги, тротуари, зливові каналізації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768" y="3714752"/>
            <a:ext cx="185738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3,5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4214818"/>
            <a:ext cx="64294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Парки, сквери, дитячі та спортивні майданчики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4214818"/>
            <a:ext cx="18573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3,1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786322"/>
            <a:ext cx="642942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Мережі зовнішнього освітлення та світлофорні об</a:t>
            </a:r>
            <a:r>
              <a:rPr lang="en-US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’</a:t>
            </a:r>
            <a:r>
              <a:rPr lang="uk-UA" sz="24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єкти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3768" y="5000636"/>
            <a:ext cx="185738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1,6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715016"/>
            <a:ext cx="642942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Мережі </a:t>
            </a:r>
            <a:r>
              <a:rPr lang="uk-UA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тепло-</a:t>
            </a:r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, водопостачання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43768" y="5715016"/>
            <a:ext cx="185738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1,9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6215082"/>
            <a:ext cx="642942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Інші об</a:t>
            </a:r>
            <a:r>
              <a:rPr lang="en-US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’</a:t>
            </a:r>
            <a:r>
              <a:rPr lang="uk-UA" sz="24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єкти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768" y="6215082"/>
            <a:ext cx="185738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3,0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25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Структура видатків бюджету розвитку в розрізі напрямків використання</a:t>
            </a:r>
            <a:endParaRPr lang="ru-RU" sz="32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715436" cy="55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8072494" cy="1011222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Стан кредиторської заборгованості розпорядників та одержувачів бюджетних коштів без врахування заборгованості по видатках за рахунок субвенцій з державного бюджету </a:t>
            </a: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472518" cy="561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трелка вправо 7"/>
          <p:cNvSpPr/>
          <p:nvPr/>
        </p:nvSpPr>
        <p:spPr>
          <a:xfrm rot="1897207">
            <a:off x="4494431" y="2806560"/>
            <a:ext cx="1643074" cy="71438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:\Users\Наталья Борисовна\Desktop\Презентации\13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86058"/>
            <a:ext cx="82296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1142984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Дякуємо за увагу!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729534" cy="11430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2800" b="1" i="1" dirty="0" smtClean="0">
                <a:solidFill>
                  <a:srgbClr val="C00000"/>
                </a:solidFill>
              </a:rPr>
              <a:t>Показники доходів загального фонду бюджету міста Запоріжжя (</a:t>
            </a:r>
            <a:r>
              <a:rPr lang="uk-UA" sz="2800" b="1" i="1" dirty="0" err="1" smtClean="0">
                <a:solidFill>
                  <a:srgbClr val="C00000"/>
                </a:solidFill>
              </a:rPr>
              <a:t>млн.грн</a:t>
            </a:r>
            <a:r>
              <a:rPr lang="uk-UA" sz="2800" b="1" i="1" dirty="0" smtClean="0">
                <a:solidFill>
                  <a:srgbClr val="C00000"/>
                </a:solidFill>
              </a:rPr>
              <a:t>.)</a:t>
            </a:r>
            <a:endParaRPr lang="ru-RU" sz="2800" b="1" i="1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85926"/>
            <a:ext cx="7643866" cy="4786346"/>
          </a:xfrm>
          <a:ln>
            <a:noFill/>
          </a:ln>
        </p:spPr>
        <p:txBody>
          <a:bodyPr>
            <a:noAutofit/>
          </a:bodyPr>
          <a:lstStyle/>
          <a:p>
            <a:pPr algn="just" eaLnBrk="1" hangingPunct="1">
              <a:buClr>
                <a:srgbClr val="C00000"/>
              </a:buClr>
              <a:buSzPct val="100000"/>
              <a:buNone/>
              <a:defRPr/>
            </a:pPr>
            <a:r>
              <a:rPr lang="uk-UA" sz="21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	</a:t>
            </a:r>
            <a:endParaRPr lang="ru-RU" sz="2100" b="1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500034" y="1357298"/>
          <a:ext cx="828680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800000"/>
                </a:solidFill>
                <a:effectLst/>
              </a:rPr>
              <a:t>Структура доходів загального фонду </a:t>
            </a:r>
            <a:endParaRPr lang="ru-RU" b="1" i="1" dirty="0">
              <a:solidFill>
                <a:srgbClr val="800000"/>
              </a:solidFill>
              <a:effectLst/>
            </a:endParaRP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791606" cy="512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855270" cy="785818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Податок на доходи фізичних осіб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6530" cy="5286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uk-UA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Обсяг за 2014 рік – 1 310,3 </a:t>
            </a:r>
            <a:r>
              <a:rPr lang="uk-UA" sz="2400" b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млн.грн</a:t>
            </a:r>
            <a:r>
              <a:rPr lang="uk-UA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Темп зростання в порівнянні з попереднім періодом – 106,1%. </a:t>
            </a:r>
          </a:p>
          <a:p>
            <a:pPr algn="ctr">
              <a:lnSpc>
                <a:spcPct val="110000"/>
              </a:lnSpc>
              <a:buNone/>
            </a:pPr>
            <a:r>
              <a:rPr lang="uk-UA" sz="2400" b="1" i="1" u="sng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Чинники, які вплинули на надходження податку:</a:t>
            </a:r>
          </a:p>
          <a:p>
            <a:pPr algn="just">
              <a:lnSpc>
                <a:spcPct val="110000"/>
              </a:lnSpc>
            </a:pPr>
            <a:r>
              <a:rPr lang="uk-UA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зростання фонду оплати праці. За 2014 рік – 11359,7 </a:t>
            </a:r>
            <a:r>
              <a:rPr lang="uk-UA" sz="2400" b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млн.грн</a:t>
            </a:r>
            <a:r>
              <a:rPr lang="uk-UA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 (темп зростання  - 105,2%);</a:t>
            </a:r>
          </a:p>
          <a:p>
            <a:pPr algn="just">
              <a:lnSpc>
                <a:spcPct val="110000"/>
              </a:lnSpc>
            </a:pPr>
            <a:r>
              <a:rPr lang="uk-UA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збільшення середньомісячної заробітної плати, яка на кінець року  склала 3612,31 грн. (темп зростання  - 110,1%);</a:t>
            </a:r>
          </a:p>
          <a:p>
            <a:pPr algn="just">
              <a:lnSpc>
                <a:spcPct val="110000"/>
              </a:lnSpc>
            </a:pPr>
            <a:r>
              <a:rPr lang="uk-UA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зростання надходжень податку на доходи військовослужбовців у </a:t>
            </a:r>
            <a:r>
              <a:rPr lang="uk-UA" sz="2400" b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зв</a:t>
            </a:r>
            <a:r>
              <a:rPr lang="en-US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uk-UA" sz="2400" b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язку</a:t>
            </a:r>
            <a:r>
              <a:rPr lang="uk-UA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із формуванням військових бригад в зону АТО тощо.</a:t>
            </a:r>
          </a:p>
          <a:p>
            <a:pPr algn="just">
              <a:lnSpc>
                <a:spcPct val="110000"/>
              </a:lnSpc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929618" cy="12144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400" b="1" i="1" dirty="0" smtClean="0">
                <a:solidFill>
                  <a:srgbClr val="C00000"/>
                </a:solidFill>
              </a:rPr>
              <a:t>Найбільші надходження власних доходів (</a:t>
            </a:r>
            <a:r>
              <a:rPr lang="en-US" sz="3400" b="1" i="1" dirty="0" smtClean="0">
                <a:solidFill>
                  <a:srgbClr val="C00000"/>
                </a:solidFill>
              </a:rPr>
              <a:t>II</a:t>
            </a:r>
            <a:r>
              <a:rPr lang="uk-UA" sz="3400" b="1" i="1" dirty="0" smtClean="0">
                <a:solidFill>
                  <a:srgbClr val="C00000"/>
                </a:solidFill>
              </a:rPr>
              <a:t> кошику)</a:t>
            </a:r>
            <a:endParaRPr lang="ru-RU" sz="3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5720" y="2428868"/>
            <a:ext cx="85725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uk-UA" sz="3400" dirty="0" smtClean="0">
                <a:solidFill>
                  <a:schemeClr val="accent1">
                    <a:lumMod val="50000"/>
                  </a:schemeClr>
                </a:solidFill>
              </a:rPr>
              <a:t> плата за землю</a:t>
            </a:r>
            <a:r>
              <a:rPr lang="uk-UA" sz="3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4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uk-UA" sz="3400" b="1" dirty="0" smtClean="0">
                <a:solidFill>
                  <a:schemeClr val="accent1">
                    <a:lumMod val="50000"/>
                  </a:schemeClr>
                </a:solidFill>
              </a:rPr>
              <a:t>349,1 </a:t>
            </a:r>
            <a:r>
              <a:rPr lang="uk-UA" sz="3400" b="1" dirty="0" err="1" smtClean="0">
                <a:solidFill>
                  <a:schemeClr val="accent1">
                    <a:lumMod val="50000"/>
                  </a:schemeClr>
                </a:solidFill>
              </a:rPr>
              <a:t>млн.грн</a:t>
            </a:r>
            <a:r>
              <a:rPr lang="uk-UA" sz="3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Clr>
                <a:srgbClr val="002060"/>
              </a:buClr>
            </a:pPr>
            <a:endParaRPr lang="uk-UA" sz="3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uk-UA" sz="3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400" dirty="0" smtClean="0">
                <a:solidFill>
                  <a:schemeClr val="accent1">
                    <a:lumMod val="50000"/>
                  </a:schemeClr>
                </a:solidFill>
              </a:rPr>
              <a:t>надходження від орендної плати за користування майном комунальної власності  - </a:t>
            </a:r>
            <a:r>
              <a:rPr lang="uk-UA" sz="3400" b="1" dirty="0" smtClean="0">
                <a:solidFill>
                  <a:schemeClr val="accent1">
                    <a:lumMod val="50000"/>
                  </a:schemeClr>
                </a:solidFill>
              </a:rPr>
              <a:t>16,2 </a:t>
            </a:r>
            <a:r>
              <a:rPr lang="uk-UA" sz="3400" b="1" dirty="0" err="1" smtClean="0">
                <a:solidFill>
                  <a:schemeClr val="accent1">
                    <a:lumMod val="50000"/>
                  </a:schemeClr>
                </a:solidFill>
              </a:rPr>
              <a:t>млн.грн</a:t>
            </a:r>
            <a:r>
              <a:rPr lang="uk-UA" sz="3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Clr>
                <a:srgbClr val="002060"/>
              </a:buClr>
            </a:pPr>
            <a:endParaRPr lang="uk-UA" sz="3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uk-UA" sz="3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400" dirty="0" smtClean="0">
                <a:solidFill>
                  <a:schemeClr val="accent1">
                    <a:lumMod val="50000"/>
                  </a:schemeClr>
                </a:solidFill>
              </a:rPr>
              <a:t>місцеві податки і збори – </a:t>
            </a:r>
            <a:r>
              <a:rPr lang="uk-UA" sz="3400" b="1" dirty="0" smtClean="0">
                <a:solidFill>
                  <a:schemeClr val="accent1">
                    <a:lumMod val="50000"/>
                  </a:schemeClr>
                </a:solidFill>
              </a:rPr>
              <a:t>11,9 </a:t>
            </a:r>
            <a:r>
              <a:rPr lang="uk-UA" sz="3400" b="1" dirty="0" err="1" smtClean="0">
                <a:solidFill>
                  <a:schemeClr val="accent1">
                    <a:lumMod val="50000"/>
                  </a:schemeClr>
                </a:solidFill>
              </a:rPr>
              <a:t>млн.грн</a:t>
            </a:r>
            <a:r>
              <a:rPr lang="uk-UA" sz="3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2071678"/>
            <a:ext cx="21431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101,0% до плану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3143248"/>
            <a:ext cx="21431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105,3% до плану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5143512"/>
            <a:ext cx="20637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102,9% до плану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71538" y="142852"/>
            <a:ext cx="7658096" cy="92869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Найбільші надходження власних доходів (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кошику)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1285852" y="1071546"/>
            <a:ext cx="7472386" cy="4714908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ctr">
              <a:buNone/>
            </a:pPr>
            <a:endParaRPr lang="uk-UA" sz="1000" dirty="0" smtClean="0"/>
          </a:p>
          <a:p>
            <a:pPr algn="ctr">
              <a:buNone/>
            </a:pPr>
            <a:endParaRPr lang="uk-UA" dirty="0" smtClean="0">
              <a:solidFill>
                <a:schemeClr val="accent1">
                  <a:lumMod val="75000"/>
                </a:schemeClr>
              </a:solidFill>
              <a:effectLst>
                <a:outerShdw blurRad="50800" dist="50800" dir="60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uk-UA" dirty="0" smtClean="0">
              <a:solidFill>
                <a:schemeClr val="accent5">
                  <a:lumMod val="50000"/>
                </a:schemeClr>
              </a:solidFill>
              <a:effectLst>
                <a:outerShdw blurRad="50800" dist="50800" dir="60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uk-UA" sz="2000" dirty="0" smtClean="0"/>
          </a:p>
          <a:p>
            <a:pPr algn="just"/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1142984"/>
            <a:ext cx="82868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податок на прибуток підприємств комунальної власності –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10,7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млн.грн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(зменшення в порівнянні з 2013 роком на 24,9 </a:t>
            </a:r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</a:rPr>
              <a:t>млн.грн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</a:rPr>
              <a:t>пов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</a:rPr>
              <a:t>язано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 із наявністю переплат внаслідок запровадження в 2013 році нового порядку перерахування зазначеного податку із застосуванням сплати авансових внесків)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uk-UA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плата за користування надрами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uk-UA" sz="2300" b="1" dirty="0" smtClean="0">
                <a:solidFill>
                  <a:schemeClr val="accent1">
                    <a:lumMod val="50000"/>
                  </a:schemeClr>
                </a:solidFill>
              </a:rPr>
              <a:t>4,1 </a:t>
            </a:r>
            <a:r>
              <a:rPr lang="uk-UA" sz="2300" b="1" dirty="0" err="1" smtClean="0">
                <a:solidFill>
                  <a:schemeClr val="accent1">
                    <a:lumMod val="50000"/>
                  </a:schemeClr>
                </a:solidFill>
              </a:rPr>
              <a:t>млн.грн</a:t>
            </a:r>
            <a:r>
              <a:rPr lang="uk-UA" sz="23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(невиконання плану на 3,2 </a:t>
            </a:r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</a:rPr>
              <a:t>млн.грн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. та зменшення порівняно з минулорічним показником на 4,5 </a:t>
            </a:r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</a:rPr>
              <a:t>млн.грн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. пояснюється внесенням змін до Податкового кодексу України, починаючи з травня 2014 року зараховувалась до державного бюджету)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uk-UA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частина чистого прибутку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4,7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млн.грн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0892" y="5072074"/>
            <a:ext cx="185738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103,7% до плану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330" y="1000108"/>
            <a:ext cx="185738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88,9% до плану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0892" y="3214686"/>
            <a:ext cx="185738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56,4% до плану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214313"/>
            <a:ext cx="7921625" cy="8572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Надходження доходів спеціального фонду, </a:t>
            </a:r>
            <a:r>
              <a:rPr lang="uk-UA" sz="28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3" name="Picture 2" descr="C:\Users\Наталья Борисовна\Desktop\gerb_zaporozhy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188913"/>
            <a:ext cx="6604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Подзаголовок 5"/>
          <p:cNvGrpSpPr>
            <a:grpSpLocks noGrp="1"/>
          </p:cNvGrpSpPr>
          <p:nvPr>
            <p:ph type="subTitle" idx="1"/>
          </p:nvPr>
        </p:nvGrpSpPr>
        <p:grpSpPr bwMode="auto">
          <a:xfrm>
            <a:off x="714348" y="1285860"/>
            <a:ext cx="6718302" cy="5354941"/>
            <a:chOff x="169631" y="1457217"/>
            <a:chExt cx="3976946" cy="4267173"/>
          </a:xfrm>
        </p:grpSpPr>
        <p:grpSp>
          <p:nvGrpSpPr>
            <p:cNvPr id="4" name="Группа 48"/>
            <p:cNvGrpSpPr>
              <a:grpSpLocks/>
            </p:cNvGrpSpPr>
            <p:nvPr/>
          </p:nvGrpSpPr>
          <p:grpSpPr bwMode="auto">
            <a:xfrm>
              <a:off x="211919" y="1457217"/>
              <a:ext cx="3784900" cy="455613"/>
              <a:chOff x="211919" y="1457217"/>
              <a:chExt cx="3784900" cy="455613"/>
            </a:xfrm>
          </p:grpSpPr>
          <p:sp>
            <p:nvSpPr>
              <p:cNvPr id="24" name="Блок-схема: альтернативный процесс 23"/>
              <p:cNvSpPr/>
              <p:nvPr/>
            </p:nvSpPr>
            <p:spPr>
              <a:xfrm>
                <a:off x="211919" y="1457217"/>
                <a:ext cx="3784900" cy="455613"/>
              </a:xfrm>
              <a:prstGeom prst="flowChartAlternate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65938" y="1511825"/>
                <a:ext cx="3485982" cy="294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err="1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Times New Roman" pitchFamily="18" charset="0"/>
                  </a:rPr>
                  <a:t>Власні</a:t>
                </a:r>
                <a:r>
                  <a:rPr lang="ru-RU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Times New Roman" pitchFamily="18" charset="0"/>
                  </a:rPr>
                  <a:t> </a:t>
                </a:r>
                <a:r>
                  <a:rPr lang="ru-RU" b="1" dirty="0" err="1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Times New Roman" pitchFamily="18" charset="0"/>
                  </a:rPr>
                  <a:t>надходження</a:t>
                </a:r>
                <a:r>
                  <a:rPr lang="ru-RU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Times New Roman" pitchFamily="18" charset="0"/>
                  </a:rPr>
                  <a:t> </a:t>
                </a:r>
                <a:r>
                  <a:rPr lang="ru-RU" b="1" dirty="0" err="1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Times New Roman" pitchFamily="18" charset="0"/>
                  </a:rPr>
                  <a:t>бюджетних</a:t>
                </a:r>
                <a:r>
                  <a:rPr lang="ru-RU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Times New Roman" pitchFamily="18" charset="0"/>
                  </a:rPr>
                  <a:t> установ</a:t>
                </a:r>
                <a:endParaRPr lang="ru-RU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5" name="Группа 40"/>
            <p:cNvGrpSpPr>
              <a:grpSpLocks/>
            </p:cNvGrpSpPr>
            <p:nvPr/>
          </p:nvGrpSpPr>
          <p:grpSpPr bwMode="auto">
            <a:xfrm>
              <a:off x="211919" y="2083409"/>
              <a:ext cx="3805941" cy="512339"/>
              <a:chOff x="211919" y="2083409"/>
              <a:chExt cx="3805941" cy="512339"/>
            </a:xfrm>
          </p:grpSpPr>
          <p:sp>
            <p:nvSpPr>
              <p:cNvPr id="22" name="Блок-схема: альтернативный процесс 21"/>
              <p:cNvSpPr/>
              <p:nvPr/>
            </p:nvSpPr>
            <p:spPr>
              <a:xfrm>
                <a:off x="211919" y="2083409"/>
                <a:ext cx="3766122" cy="512339"/>
              </a:xfrm>
              <a:prstGeom prst="flowChartAlternateProcess">
                <a:avLst/>
              </a:prstGeom>
              <a:gradFill>
                <a:gsLst>
                  <a:gs pos="0">
                    <a:srgbClr val="80C13F"/>
                  </a:gs>
                  <a:gs pos="76000">
                    <a:srgbClr val="88DC88"/>
                  </a:gs>
                  <a:gs pos="100000">
                    <a:srgbClr val="7ACF73"/>
                  </a:gs>
                </a:gsLst>
                <a:path path="circle">
                  <a:fillToRect l="15000" t="15000"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4207" y="2197262"/>
                <a:ext cx="3763653" cy="294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err="1" smtClean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Times New Roman" pitchFamily="18" charset="0"/>
                  </a:rPr>
                  <a:t>Екологічний</a:t>
                </a:r>
                <a:r>
                  <a:rPr lang="ru-RU" b="1" dirty="0" smtClean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Times New Roman" pitchFamily="18" charset="0"/>
                  </a:rPr>
                  <a:t> </a:t>
                </a:r>
                <a:r>
                  <a:rPr lang="ru-RU" b="1" dirty="0" err="1" smtClean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Times New Roman" pitchFamily="18" charset="0"/>
                  </a:rPr>
                  <a:t>податок</a:t>
                </a:r>
                <a:endParaRPr lang="ru-RU" b="1" dirty="0">
                  <a:ln w="1905"/>
                  <a:solidFill>
                    <a:schemeClr val="accent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Times New Roman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 bwMode="auto">
            <a:xfrm>
              <a:off x="381072" y="3221940"/>
              <a:ext cx="3765505" cy="2943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211919" y="2994234"/>
              <a:ext cx="3808411" cy="1309309"/>
              <a:chOff x="211919" y="2994234"/>
              <a:chExt cx="3808411" cy="1309309"/>
            </a:xfrm>
          </p:grpSpPr>
          <p:sp>
            <p:nvSpPr>
              <p:cNvPr id="18" name="Блок-схема: альтернативный процесс 17"/>
              <p:cNvSpPr/>
              <p:nvPr/>
            </p:nvSpPr>
            <p:spPr>
              <a:xfrm>
                <a:off x="211919" y="3563499"/>
                <a:ext cx="3808410" cy="740044"/>
              </a:xfrm>
              <a:prstGeom prst="flowChartAlternate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Грошові стягнення за шкоду, заподіяну порушенням законодавства про охорону навколишнього природного середовища</a:t>
                </a:r>
                <a:endParaRPr lang="ru-RU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4208" y="2994234"/>
                <a:ext cx="3766122" cy="294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b="1" dirty="0" smtClean="0">
                    <a:ln w="1905"/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Збір за першу реєстрацію транспортного засобу</a:t>
                </a:r>
                <a:endParaRPr lang="ru-RU" b="1" dirty="0">
                  <a:ln w="1905"/>
                  <a:solidFill>
                    <a:srgbClr val="FF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itchFamily="18" charset="0"/>
                </a:endParaRPr>
              </a:p>
            </p:txBody>
          </p:sp>
        </p:grpSp>
        <p:grpSp>
          <p:nvGrpSpPr>
            <p:cNvPr id="7" name="Группа 44"/>
            <p:cNvGrpSpPr>
              <a:grpSpLocks/>
            </p:cNvGrpSpPr>
            <p:nvPr/>
          </p:nvGrpSpPr>
          <p:grpSpPr bwMode="auto">
            <a:xfrm>
              <a:off x="211920" y="4417397"/>
              <a:ext cx="3808410" cy="515040"/>
              <a:chOff x="211920" y="4417397"/>
              <a:chExt cx="3808410" cy="515040"/>
            </a:xfrm>
          </p:grpSpPr>
          <p:sp>
            <p:nvSpPr>
              <p:cNvPr id="16" name="Блок-схема: альтернативный процесс 15"/>
              <p:cNvSpPr/>
              <p:nvPr/>
            </p:nvSpPr>
            <p:spPr>
              <a:xfrm>
                <a:off x="211920" y="4417397"/>
                <a:ext cx="3808410" cy="512338"/>
              </a:xfrm>
              <a:prstGeom prst="flowChartAlternateProcess">
                <a:avLst/>
              </a:prstGeom>
              <a:gradFill>
                <a:gsLst>
                  <a:gs pos="0">
                    <a:srgbClr val="9EADD6"/>
                  </a:gs>
                  <a:gs pos="76000">
                    <a:srgbClr val="5C91CC"/>
                  </a:gs>
                  <a:gs pos="100000">
                    <a:srgbClr val="979DC9"/>
                  </a:gs>
                </a:gsLst>
                <a:path path="circle">
                  <a:fillToRect l="15000" t="15000"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8784" y="4417398"/>
                <a:ext cx="3445538" cy="515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Times New Roman" pitchFamily="18" charset="0"/>
                  </a:rPr>
                  <a:t>Збір за провадження торговельної діяльності нафтопродуктами</a:t>
                </a:r>
                <a:endParaRPr lang="ru-RU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47"/>
            <p:cNvGrpSpPr>
              <a:grpSpLocks/>
            </p:cNvGrpSpPr>
            <p:nvPr/>
          </p:nvGrpSpPr>
          <p:grpSpPr bwMode="auto">
            <a:xfrm>
              <a:off x="169631" y="4996613"/>
              <a:ext cx="3850699" cy="727777"/>
              <a:chOff x="169631" y="4996613"/>
              <a:chExt cx="3850699" cy="727777"/>
            </a:xfrm>
          </p:grpSpPr>
          <p:sp>
            <p:nvSpPr>
              <p:cNvPr id="14" name="Блок-схема: альтернативный процесс 13"/>
              <p:cNvSpPr/>
              <p:nvPr/>
            </p:nvSpPr>
            <p:spPr>
              <a:xfrm>
                <a:off x="211920" y="5155125"/>
                <a:ext cx="3808410" cy="569265"/>
              </a:xfrm>
              <a:prstGeom prst="flowChartAlternateProcess">
                <a:avLst/>
              </a:prstGeom>
              <a:gradFill>
                <a:gsLst>
                  <a:gs pos="0">
                    <a:srgbClr val="C198E0"/>
                  </a:gs>
                  <a:gs pos="76000">
                    <a:srgbClr val="A168C0"/>
                  </a:gs>
                  <a:gs pos="100000">
                    <a:srgbClr val="8F55A9"/>
                  </a:gs>
                </a:gsLst>
                <a:path path="circle">
                  <a:fillToRect l="15000" t="15000"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b="1" dirty="0" smtClean="0">
                    <a:solidFill>
                      <a:schemeClr val="tx1"/>
                    </a:solidFill>
                  </a:rPr>
                  <a:t>Інші надходження (цільові фонди, дивіденди, нараховані на акції господарських товариств, тощо)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631" y="4996613"/>
                <a:ext cx="3766122" cy="29430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>
                  <a:ln w="1905"/>
                  <a:solidFill>
                    <a:srgbClr val="0066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itchFamily="18" charset="0"/>
                </a:endParaRPr>
              </a:p>
            </p:txBody>
          </p:sp>
        </p:grpSp>
      </p:grpSp>
      <p:sp>
        <p:nvSpPr>
          <p:cNvPr id="30" name="Блок-схема: альтернативный процесс 29"/>
          <p:cNvSpPr/>
          <p:nvPr/>
        </p:nvSpPr>
        <p:spPr bwMode="auto">
          <a:xfrm>
            <a:off x="7500958" y="1285860"/>
            <a:ext cx="1255906" cy="571504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116,7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 bwMode="auto">
          <a:xfrm>
            <a:off x="7500958" y="2071678"/>
            <a:ext cx="1225276" cy="642942"/>
          </a:xfrm>
          <a:prstGeom prst="flowChartAlternateProcess">
            <a:avLst/>
          </a:prstGeom>
          <a:gradFill>
            <a:gsLst>
              <a:gs pos="0">
                <a:srgbClr val="80C13F"/>
              </a:gs>
              <a:gs pos="76000">
                <a:srgbClr val="88DC88"/>
              </a:gs>
              <a:gs pos="100000">
                <a:srgbClr val="7ACF73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15,5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7500958" y="3000372"/>
            <a:ext cx="1214446" cy="571504"/>
          </a:xfrm>
          <a:prstGeom prst="flowChartAlternateProcess">
            <a:avLst/>
          </a:prstGeom>
          <a:gradFill>
            <a:gsLst>
              <a:gs pos="0">
                <a:srgbClr val="9FC3D5"/>
              </a:gs>
              <a:gs pos="76000">
                <a:srgbClr val="5BBACD"/>
              </a:gs>
              <a:gs pos="100000">
                <a:srgbClr val="95B9CB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ru-RU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 bwMode="auto">
          <a:xfrm>
            <a:off x="7500958" y="5000636"/>
            <a:ext cx="1285884" cy="642942"/>
          </a:xfrm>
          <a:prstGeom prst="flowChartAlternateProcess">
            <a:avLst/>
          </a:prstGeom>
          <a:gradFill>
            <a:gsLst>
              <a:gs pos="0">
                <a:srgbClr val="9EADD6"/>
              </a:gs>
              <a:gs pos="76000">
                <a:srgbClr val="5C91CC"/>
              </a:gs>
              <a:gs pos="100000">
                <a:srgbClr val="979DC9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0,7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 bwMode="auto">
          <a:xfrm>
            <a:off x="7500958" y="5929330"/>
            <a:ext cx="1285884" cy="714380"/>
          </a:xfrm>
          <a:prstGeom prst="flowChartAlternateProcess">
            <a:avLst/>
          </a:prstGeom>
          <a:gradFill>
            <a:gsLst>
              <a:gs pos="0">
                <a:srgbClr val="C198E0"/>
              </a:gs>
              <a:gs pos="76000">
                <a:srgbClr val="A168C0"/>
              </a:gs>
              <a:gs pos="100000">
                <a:srgbClr val="8F55A9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 bwMode="auto">
          <a:xfrm>
            <a:off x="785786" y="3000372"/>
            <a:ext cx="6362154" cy="642942"/>
          </a:xfrm>
          <a:prstGeom prst="flowChartAlternateProcess">
            <a:avLst/>
          </a:prstGeom>
          <a:gradFill>
            <a:gsLst>
              <a:gs pos="0">
                <a:srgbClr val="9FC3D5"/>
              </a:gs>
              <a:gs pos="76000">
                <a:srgbClr val="5BBACD"/>
              </a:gs>
              <a:gs pos="100000">
                <a:srgbClr val="95B9CB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00"/>
                </a:solidFill>
              </a:rPr>
              <a:t>Збір за першу реєстрацію транспортного засобу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 bwMode="auto">
          <a:xfrm>
            <a:off x="7500958" y="3929066"/>
            <a:ext cx="1285884" cy="92869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98467" cy="9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2746</TotalTime>
  <Words>2159</Words>
  <Application>Microsoft Office PowerPoint</Application>
  <PresentationFormat>Экран (4:3)</PresentationFormat>
  <Paragraphs>344</Paragraphs>
  <Slides>35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Тема Office</vt:lpstr>
      <vt:lpstr>Лист Microsoft Office Excel 97-2003</vt:lpstr>
      <vt:lpstr>Worksheet</vt:lpstr>
      <vt:lpstr>Слайд 1</vt:lpstr>
      <vt:lpstr>Виконання бюджету міста по доходах за 2014 рік (у порівнянні з попереднім роком)</vt:lpstr>
      <vt:lpstr>Структура доходів м.Запоріжжя  (млн.грн.)</vt:lpstr>
      <vt:lpstr>Показники доходів загального фонду бюджету міста Запоріжжя (млн.грн.)</vt:lpstr>
      <vt:lpstr>Структура доходів загального фонду </vt:lpstr>
      <vt:lpstr>Податок на доходи фізичних осіб</vt:lpstr>
      <vt:lpstr>Найбільші надходження власних доходів (II кошику)</vt:lpstr>
      <vt:lpstr>   </vt:lpstr>
      <vt:lpstr>Надходження доходів спеціального фонду, млн.грн.</vt:lpstr>
      <vt:lpstr>      Джерела наповнення бюджету розвитку міста</vt:lpstr>
      <vt:lpstr>Виконання бюджету міста за видатками та кредитуванням</vt:lpstr>
      <vt:lpstr>Структура видатків загального фонду бюджету   міста за економічною сутністю</vt:lpstr>
      <vt:lpstr>Структура видатків бюджету міста </vt:lpstr>
      <vt:lpstr>Слайд 14</vt:lpstr>
      <vt:lpstr>Економічна структура видатків  на галузь “Освіта” за 2014 рік</vt:lpstr>
      <vt:lpstr>.</vt:lpstr>
      <vt:lpstr>Слайд 17</vt:lpstr>
      <vt:lpstr>Слайд 18</vt:lpstr>
      <vt:lpstr>Перелік місцевих програм в галузі “Освіта”, які виконувалися в 2014 рік, млн.грн.</vt:lpstr>
      <vt:lpstr>Слайд 20</vt:lpstr>
      <vt:lpstr>Економічна структура видатків  на галузь “Охорона здоров’я” </vt:lpstr>
      <vt:lpstr>.</vt:lpstr>
      <vt:lpstr>Перелік місцевих програм в галузі “Охорона здоров’я”, які виконувалися в 2014 рік, млн.грн.</vt:lpstr>
      <vt:lpstr>Слайд 24</vt:lpstr>
      <vt:lpstr>Економічна структура видатків  на галузь “Культура” за 2014 рік</vt:lpstr>
      <vt:lpstr>Перелік місцевих програм в галузі “Культура”, які виконувалися в 2014 рік, млн.грн.</vt:lpstr>
      <vt:lpstr>Соціальний захист, соціальне забезпечення та компенсація пільгового проїзду окремих категорій громадян, млн.грн.</vt:lpstr>
      <vt:lpstr>Соціальний захист, соціальне забезпечення</vt:lpstr>
      <vt:lpstr>Слайд 29</vt:lpstr>
      <vt:lpstr>Благоустрій міста та ремонт доріг</vt:lpstr>
      <vt:lpstr>Капітальний ремонт житлового фонду м.Запоріжжя</vt:lpstr>
      <vt:lpstr>Видатки на будівництво і реконструкцію</vt:lpstr>
      <vt:lpstr>Структура видатків бюджету розвитку в розрізі напрямків використання</vt:lpstr>
      <vt:lpstr>Стан кредиторської заборгованості розпорядників та одержувачів бюджетних коштів без врахування заборгованості по видатках за рахунок субвенцій з державного бюджету 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Борисовна</dc:creator>
  <cp:lastModifiedBy>Ferro</cp:lastModifiedBy>
  <cp:revision>273</cp:revision>
  <dcterms:created xsi:type="dcterms:W3CDTF">2014-12-30T07:48:05Z</dcterms:created>
  <dcterms:modified xsi:type="dcterms:W3CDTF">2015-03-13T13:35:51Z</dcterms:modified>
</cp:coreProperties>
</file>