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Default Extension="vml" ContentType="application/vnd.openxmlformats-officedocument.vmlDrawing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rawings/drawing5.xml" ContentType="application/vnd.openxmlformats-officedocument.drawingml.chartshapes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273" r:id="rId3"/>
    <p:sldId id="267" r:id="rId4"/>
    <p:sldId id="266" r:id="rId5"/>
    <p:sldId id="300" r:id="rId6"/>
    <p:sldId id="257" r:id="rId7"/>
    <p:sldId id="25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1" r:id="rId18"/>
    <p:sldId id="260" r:id="rId19"/>
    <p:sldId id="268" r:id="rId20"/>
    <p:sldId id="261" r:id="rId21"/>
    <p:sldId id="26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77" r:id="rId34"/>
    <p:sldId id="276" r:id="rId35"/>
    <p:sldId id="272" r:id="rId36"/>
    <p:sldId id="269" r:id="rId37"/>
    <p:sldId id="263" r:id="rId38"/>
    <p:sldId id="270" r:id="rId39"/>
    <p:sldId id="290" r:id="rId40"/>
    <p:sldId id="289" r:id="rId41"/>
    <p:sldId id="258" r:id="rId42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713" autoAdjust="0"/>
  </p:normalViewPr>
  <p:slideViewPr>
    <p:cSldViewPr>
      <p:cViewPr varScale="1">
        <p:scale>
          <a:sx n="84" d="100"/>
          <a:sy n="84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oh3\&#1075;&#1072;&#1083;&#1080;&#1085;&#1072;\&#1044;&#1110;&#1072;&#1075;&#1088;&#1072;&#1084;&#1080;\2015\&#1044;&#1080;&#1072;&#1075;&#1088;&#1072;&#1084;&#1084;&#1099;%20&#1085;&#1072;%202015%20&#1075;&#1086;&#1076;%20-&#1076;&#1086;%20&#1079;&#1074;&#1110;&#1090;&#1091;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fs\KULT\2016%20&#1088;&#1110;&#1082;\&#1055;&#1088;&#1086;&#1077;&#1082;&#1090;\&#1056;&#1086;&#1079;&#1088;&#1072;&#1093;&#1091;&#1085;&#1082;&#1080;%20&#1074;%20&#1083;&#1080;&#1089;&#1090;&#1086;&#1087;&#1072;&#1076;&#1110;\&#1044;&#1110;&#1072;&#1075;&#1088;&#1072;&#1084;&#1080;.xls" TargetMode="External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MANAGER\KULT\2016%20&#1088;&#1110;&#1082;\&#1042;&#1080;&#1082;&#1086;&#1085;&#1072;&#1085;&#1085;&#1103;\&#1047;&#1074;&#1110;&#1090;%20&#1079;&#1072;%202015%20&#1088;&#1110;&#1082;\&#1044;&#1080;&#1086;&#1075;&#1088;%20&#1087;&#1086;%20&#1050;&#1060;&#1050;%20&#1079;&#1072;%202015%20&#1088;&#1110;&#1082;%20&#1050;&#1091;&#1083;&#1100;&#1090;&#1091;&#1088;&#1072;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fs\FIN\&#1053;&#1072;&#1083;&#1080;&#1074;&#1072;&#1081;&#1082;&#1086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oh3\&#1075;&#1072;&#1083;&#1080;&#1085;&#1072;\&#1044;&#1110;&#1072;&#1075;&#1088;&#1072;&#1084;&#1080;\2015\&#1044;&#1080;&#1072;&#1075;&#1088;&#1072;&#1084;&#1084;&#1099;%20&#1085;&#1072;%202015%20&#1075;&#1086;&#1076;%20-&#1076;&#1086;%20&#1079;&#1074;&#1110;&#1090;&#1091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h3\&#1075;&#1072;&#1083;&#1080;&#1085;&#1072;\&#1044;&#1110;&#1072;&#1075;&#1088;&#1072;&#1084;&#1080;\2015\&#1044;&#1080;&#1072;&#1075;&#1088;&#1072;&#1084;&#1084;&#1099;%20&#1085;&#1072;%202015%20&#1075;&#1086;&#1076;%20-&#1076;&#1086;%20&#1079;&#1074;&#1110;&#1090;&#1091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s\FIN\&#1044;&#1054;&#1061;&#1054;&#1044;&#1048;\&#1044;&#1080;&#1072;&#1075;&#1088;&#1072;&#1084;&#1084;&#1099;%20&#1085;&#1072;%202015%20&#1075;&#1086;&#1076;%20-&#1076;&#1086;%20&#1079;&#1074;&#1110;&#1090;&#1091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MANAGER\BUDZHET\2016\&#1047;&#1074;&#1110;&#1090;%20&#1087;&#1088;&#1086;%20&#1074;&#1080;&#1082;&#1086;&#1085;&#1072;&#1085;&#1085;&#1103;%20&#1073;&#1102;&#1076;&#1078;&#1077;&#1090;&#1091;%20&#1079;&#1072;%202015%20&#1088;&#1110;&#1082;\&#1044;&#1110;&#1072;&#1075;&#1088;&#1072;&#1084;&#1080;%20&#1076;&#1083;&#1103;%20&#1088;&#1110;&#1095;&#1085;&#1086;&#1075;&#1086;%20&#1079;&#1074;&#1110;&#1090;&#1091;\&#1044;&#1110;&#1072;&#1075;&#1088;&#1072;&#1084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MANAGER\BUDZHET\2016\&#1047;&#1074;&#1110;&#1090;%20&#1087;&#1088;&#1086;%20&#1074;&#1080;&#1082;&#1086;&#1085;&#1072;&#1085;&#1085;&#1103;%20&#1073;&#1102;&#1076;&#1078;&#1077;&#1090;&#1091;%20&#1079;&#1072;%202015%20&#1088;&#1110;&#1082;\&#1044;&#1110;&#1072;&#1075;&#1088;&#1072;&#1084;&#1080;%20&#1076;&#1083;&#1103;%20&#1088;&#1110;&#1095;&#1085;&#1086;&#1075;&#1086;%20&#1079;&#1074;&#1110;&#1090;&#1091;\&#1044;&#1110;&#1072;&#1075;&#1088;&#1072;&#1084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MANAGER\KULT\2016%20&#1088;&#1110;&#1082;\&#1042;&#1080;&#1082;&#1086;&#1085;&#1072;&#1085;&#1085;&#1103;\&#1047;&#1074;&#1110;&#1090;%20&#1079;&#1072;%202015%20&#1088;&#1110;&#1082;\&#1044;&#1080;&#1086;&#1075;&#1088;%20&#1087;&#1086;%20&#1050;&#1060;&#1050;%20&#1079;&#1072;%202015%20&#1088;&#1110;&#1082;%20&#1054;&#1089;&#1074;&#1110;&#1090;&#1072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79;&#1083;&#1086;&#1074;&#1072;\&#1050;&#1086;&#1079;&#1083;&#1086;&#1074;&#1072;\2016\&#1044;&#1110;&#1072;&#1075;&#1088;&#1072;&#1084;&#1072;%20&#1093;&#1072;&#1088;&#1095;%20&#1079;&#1072;%202015%20&#1088;&#1110;&#1082;xl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MANAGER\KULT\2016%20&#1088;&#1110;&#1082;\&#1042;&#1080;&#1082;&#1086;&#1085;&#1072;&#1085;&#1085;&#1103;\&#1047;&#1074;&#1110;&#1090;%20&#1079;&#1072;%202015%20&#1088;&#1110;&#1082;\080000%20&#1087;&#1086;%20&#1050;&#1045;&#1050;&#104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437139561707034"/>
          <c:y val="0.10398823234594431"/>
          <c:w val="0.80046136101499299"/>
          <c:h val="0.80730417443747371"/>
        </c:manualLayout>
      </c:layout>
      <c:barChart>
        <c:barDir val="col"/>
        <c:grouping val="clustered"/>
        <c:ser>
          <c:idx val="0"/>
          <c:order val="0"/>
          <c:tx>
            <c:strRef>
              <c:f>'структура бюджета за 2015 (2)'!$C$3</c:f>
              <c:strCache>
                <c:ptCount val="1"/>
                <c:pt idx="0">
                  <c:v>Факт </c:v>
                </c:pt>
              </c:strCache>
            </c:strRef>
          </c:tx>
          <c:dPt>
            <c:idx val="0"/>
            <c:spPr/>
          </c:dPt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'структура бюджета за 2015 (2)'!$B$4:$B$6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'структура бюджета за 2015 (2)'!$C$4:$C$6</c:f>
              <c:numCache>
                <c:formatCode>#,##0.0</c:formatCode>
                <c:ptCount val="3"/>
                <c:pt idx="0">
                  <c:v>1933.486404</c:v>
                </c:pt>
                <c:pt idx="1">
                  <c:v>2007.549209</c:v>
                </c:pt>
                <c:pt idx="2">
                  <c:v>2406.3116930000047</c:v>
                </c:pt>
              </c:numCache>
            </c:numRef>
          </c:val>
        </c:ser>
        <c:gapWidth val="100"/>
        <c:axId val="92198400"/>
        <c:axId val="92199936"/>
      </c:barChart>
      <c:catAx>
        <c:axId val="92198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2199936"/>
        <c:crosses val="autoZero"/>
        <c:auto val="1"/>
        <c:lblAlgn val="ctr"/>
        <c:lblOffset val="100"/>
      </c:catAx>
      <c:valAx>
        <c:axId val="92199936"/>
        <c:scaling>
          <c:orientation val="minMax"/>
        </c:scaling>
        <c:axPos val="l"/>
        <c:majorGridlines/>
        <c:numFmt formatCode="#,##0.0" sourceLinked="1"/>
        <c:tickLblPos val="nextTo"/>
        <c:crossAx val="92198400"/>
        <c:crosses val="autoZero"/>
        <c:crossBetween val="between"/>
      </c:valAx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autoTitleDeleted val="1"/>
    <c:view3D>
      <c:depthPercent val="100"/>
      <c:rAngAx val="1"/>
    </c:view3D>
    <c:floor>
      <c:spPr>
        <a:solidFill>
          <a:schemeClr val="accent4">
            <a:lumMod val="40000"/>
            <a:lumOff val="60000"/>
          </a:schemeClr>
        </a:solidFill>
      </c:spPr>
    </c:floor>
    <c:sideWall>
      <c:spPr>
        <a:solidFill>
          <a:schemeClr val="bg2"/>
        </a:solidFill>
      </c:spPr>
    </c:sideWall>
    <c:backWall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0.10369531221878718"/>
          <c:y val="6.0856966880371836E-2"/>
          <c:w val="0.86466244880809362"/>
          <c:h val="0.8348958253135279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2.8539072058223928E-2"/>
                  <c:y val="0.11545168726055362"/>
                </c:manualLayout>
              </c:layout>
              <c:showVal val="1"/>
            </c:dLbl>
            <c:dLbl>
              <c:idx val="1"/>
              <c:layout>
                <c:manualLayout>
                  <c:x val="1.9143374010519684E-2"/>
                  <c:y val="0.13029111087141557"/>
                </c:manualLayout>
              </c:layout>
              <c:showVal val="1"/>
            </c:dLbl>
            <c:dLbl>
              <c:idx val="2"/>
              <c:layout>
                <c:manualLayout>
                  <c:x val="1.9259292995124438E-2"/>
                  <c:y val="-3.1214223529184269E-2"/>
                </c:manualLayout>
              </c:layout>
              <c:showVal val="1"/>
            </c:dLbl>
            <c:dLbl>
              <c:idx val="3"/>
              <c:layout>
                <c:manualLayout>
                  <c:x val="1.5863233692213641E-2"/>
                  <c:y val="-3.4863451481696686E-2"/>
                </c:manualLayout>
              </c:layout>
              <c:showVal val="1"/>
            </c:dLbl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'2220 здрав'!$D$10:$E$10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'2220 здрав'!$D$11:$E$11</c:f>
              <c:numCache>
                <c:formatCode>0.0</c:formatCode>
                <c:ptCount val="2"/>
                <c:pt idx="0">
                  <c:v>49.7</c:v>
                </c:pt>
                <c:pt idx="1">
                  <c:v>80.400000000000006</c:v>
                </c:pt>
              </c:numCache>
            </c:numRef>
          </c:val>
        </c:ser>
        <c:shape val="cylinder"/>
        <c:axId val="103166720"/>
        <c:axId val="103168256"/>
        <c:axId val="0"/>
      </c:bar3DChart>
      <c:catAx>
        <c:axId val="1031667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168256"/>
        <c:crosses val="autoZero"/>
        <c:auto val="1"/>
        <c:lblAlgn val="ctr"/>
        <c:lblOffset val="100"/>
      </c:catAx>
      <c:valAx>
        <c:axId val="103168256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103166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0"/>
      <c:perspective val="30"/>
    </c:view3D>
    <c:plotArea>
      <c:layout>
        <c:manualLayout>
          <c:layoutTarget val="inner"/>
          <c:xMode val="edge"/>
          <c:yMode val="edge"/>
          <c:x val="7.4172766571861712E-2"/>
          <c:y val="0.18545028599434768"/>
          <c:w val="0.85324675324675325"/>
          <c:h val="0.6804834535543196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0389610389610412"/>
                  <c:y val="-4.569055036344756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3.0303030303030311E-2"/>
                  <c:y val="0.11926545895049874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2.8138528138528133E-2"/>
                  <c:y val="0"/>
                </c:manualLayout>
              </c:layout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6.0606060606060622E-2"/>
                  <c:y val="0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600" b="1" i="1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</c:dLbls>
          <c:cat>
            <c:strRef>
              <c:f>Структура!$C$24:$C$28</c:f>
              <c:strCache>
                <c:ptCount val="5"/>
                <c:pt idx="0">
                  <c:v>Заробітна плата з нарахуваннями</c:v>
                </c:pt>
                <c:pt idx="1">
                  <c:v>Оплата комунальних послуг та  енергоносіїв</c:v>
                </c:pt>
                <c:pt idx="2">
                  <c:v>Трансферти комунальним закладам</c:v>
                </c:pt>
                <c:pt idx="3">
                  <c:v>Інші видатки</c:v>
                </c:pt>
                <c:pt idx="4">
                  <c:v>Капітальні видатки</c:v>
                </c:pt>
              </c:strCache>
            </c:strRef>
          </c:cat>
          <c:val>
            <c:numRef>
              <c:f>Структура!$F$24:$F$28</c:f>
              <c:numCache>
                <c:formatCode>0.000</c:formatCode>
                <c:ptCount val="5"/>
                <c:pt idx="0">
                  <c:v>74.723100000000002</c:v>
                </c:pt>
                <c:pt idx="1">
                  <c:v>6.7891519999999996</c:v>
                </c:pt>
                <c:pt idx="2">
                  <c:v>6.5159269999999845</c:v>
                </c:pt>
                <c:pt idx="3">
                  <c:v>6.8095080000000001</c:v>
                </c:pt>
                <c:pt idx="4">
                  <c:v>5.064314999999965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266130956183874"/>
          <c:y val="8.7125363649529261E-2"/>
          <c:w val="0.55678787152232667"/>
          <c:h val="0.82460988567230664"/>
        </c:manualLayout>
      </c:layout>
      <c:doughnutChart>
        <c:varyColors val="1"/>
        <c:ser>
          <c:idx val="0"/>
          <c:order val="0"/>
          <c:explosion val="16"/>
          <c:dLbls>
            <c:dLbl>
              <c:idx val="0"/>
              <c:layout>
                <c:manualLayout>
                  <c:x val="0.14341083045414094"/>
                  <c:y val="-0.1089173191164081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заклади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освіти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16,0 </a:t>
                    </a:r>
                    <a:r>
                      <a:rPr lang="ru-RU" dirty="0" err="1" smtClean="0"/>
                      <a:t>млн.грн</a:t>
                    </a:r>
                    <a:r>
                      <a:rPr lang="ru-RU" dirty="0" smtClean="0"/>
                      <a:t>. (67,7% до плану)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4980268399432994"/>
                  <c:y val="-4.97787523902946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установи </a:t>
                    </a:r>
                    <a:r>
                      <a:rPr lang="ru-RU" dirty="0" err="1"/>
                      <a:t>охорони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здоров'я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9,2 </a:t>
                    </a:r>
                    <a:r>
                      <a:rPr lang="ru-RU" dirty="0" err="1" smtClean="0"/>
                      <a:t>млн.грн</a:t>
                    </a:r>
                    <a:r>
                      <a:rPr lang="ru-RU" dirty="0" smtClean="0"/>
                      <a:t>. (56%до плану)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6413623145334572"/>
                  <c:y val="1.118797997676652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об'єкти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соціального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значення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3,6 </a:t>
                    </a:r>
                    <a:r>
                      <a:rPr lang="ru-RU" dirty="0" err="1" smtClean="0"/>
                      <a:t>млн.грн</a:t>
                    </a:r>
                    <a:r>
                      <a:rPr lang="ru-RU" dirty="0" smtClean="0"/>
                      <a:t>. (93,7%плану)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9152606898624425"/>
                  <c:y val="8.831935419092580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житловий</a:t>
                    </a:r>
                    <a:r>
                      <a:rPr lang="ru-RU" dirty="0"/>
                      <a:t> фонд та </a:t>
                    </a:r>
                    <a:r>
                      <a:rPr lang="ru-RU" dirty="0" err="1"/>
                      <a:t>інженерні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мережі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житлових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будинків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9,6 </a:t>
                    </a:r>
                    <a:r>
                      <a:rPr lang="ru-RU" dirty="0" err="1" smtClean="0"/>
                      <a:t>млн.грн</a:t>
                    </a:r>
                    <a:r>
                      <a:rPr lang="ru-RU" dirty="0" smtClean="0"/>
                      <a:t>. (42,7%плану)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4742219838947088"/>
                  <c:y val="0.12184527444846421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мережі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зовнішнього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освітлення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9,4 </a:t>
                    </a:r>
                    <a:r>
                      <a:rPr lang="ru-RU" dirty="0" err="1" smtClean="0"/>
                      <a:t>млн.грн</a:t>
                    </a:r>
                    <a:r>
                      <a:rPr lang="ru-RU" dirty="0" smtClean="0"/>
                      <a:t>. (67,1%плану)%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5.3033222332357034E-3"/>
                  <c:y val="0.1239434000639220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світлофорні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об'єкти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1,5 </a:t>
                    </a:r>
                    <a:r>
                      <a:rPr lang="ru-RU" dirty="0" err="1" smtClean="0"/>
                      <a:t>млн.грн</a:t>
                    </a:r>
                    <a:r>
                      <a:rPr lang="ru-RU" dirty="0" smtClean="0"/>
                      <a:t>.(65,2%)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18047913401926688"/>
                  <c:y val="7.1826822656877662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водогони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водопропуски</a:t>
                    </a:r>
                    <a:r>
                      <a:rPr lang="ru-RU" dirty="0"/>
                      <a:t>, </a:t>
                    </a:r>
                    <a:r>
                      <a:rPr lang="ru-RU" dirty="0" err="1"/>
                      <a:t>котельні</a:t>
                    </a:r>
                    <a:r>
                      <a:rPr lang="ru-RU" dirty="0"/>
                      <a:t> та </a:t>
                    </a:r>
                    <a:r>
                      <a:rPr lang="ru-RU" dirty="0" err="1"/>
                      <a:t>насосні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станції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11,3 </a:t>
                    </a:r>
                    <a:r>
                      <a:rPr lang="ru-RU" dirty="0" err="1" smtClean="0"/>
                      <a:t>млн.грн</a:t>
                    </a:r>
                    <a:r>
                      <a:rPr lang="ru-RU" dirty="0" smtClean="0"/>
                      <a:t>. (89,0%плану)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0.17716264871840334"/>
                  <c:y val="-1.445654743194151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err="1"/>
                      <a:t>вулиці</a:t>
                    </a:r>
                    <a:r>
                      <a:rPr lang="ru-RU" sz="1400" dirty="0"/>
                      <a:t>, дороги, </a:t>
                    </a:r>
                  </a:p>
                  <a:p>
                    <a:r>
                      <a:rPr lang="ru-RU" sz="1400" dirty="0" err="1"/>
                      <a:t>тротуари</a:t>
                    </a:r>
                    <a:r>
                      <a:rPr lang="ru-RU" sz="1400" dirty="0"/>
                      <a:t> та </a:t>
                    </a:r>
                    <a:r>
                      <a:rPr lang="ru-RU" sz="1400" dirty="0" err="1"/>
                      <a:t>зливові</a:t>
                    </a:r>
                    <a:r>
                      <a:rPr lang="ru-RU" sz="1400" dirty="0"/>
                      <a:t> </a:t>
                    </a:r>
                    <a:r>
                      <a:rPr lang="ru-RU" sz="1400" dirty="0" err="1"/>
                      <a:t>каналізації</a:t>
                    </a:r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18,7  </a:t>
                    </a:r>
                    <a:r>
                      <a:rPr lang="ru-RU" sz="1400" dirty="0" err="1" smtClean="0"/>
                      <a:t>млн.грн</a:t>
                    </a:r>
                    <a:r>
                      <a:rPr lang="ru-RU" sz="1400" dirty="0" smtClean="0"/>
                      <a:t>. 77,6%</a:t>
                    </a:r>
                    <a:endParaRPr lang="ru-RU" sz="1400" dirty="0"/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-0.14477164227997119"/>
                  <c:y val="-0.12346830977804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парки, </a:t>
                    </a:r>
                    <a:r>
                      <a:rPr lang="ru-RU" sz="1400" dirty="0" err="1"/>
                      <a:t>сквери</a:t>
                    </a:r>
                    <a:r>
                      <a:rPr lang="ru-RU" sz="1400" dirty="0"/>
                      <a:t>, </a:t>
                    </a:r>
                  </a:p>
                  <a:p>
                    <a:r>
                      <a:rPr lang="ru-RU" sz="1400" dirty="0" err="1"/>
                      <a:t>дитячі</a:t>
                    </a:r>
                    <a:r>
                      <a:rPr lang="ru-RU" sz="1400" dirty="0"/>
                      <a:t> та </a:t>
                    </a:r>
                    <a:r>
                      <a:rPr lang="ru-RU" sz="1400" dirty="0" err="1"/>
                      <a:t>спортивні</a:t>
                    </a:r>
                    <a:r>
                      <a:rPr lang="ru-RU" sz="1400" dirty="0"/>
                      <a:t> </a:t>
                    </a:r>
                    <a:r>
                      <a:rPr lang="ru-RU" sz="1400" dirty="0" err="1"/>
                      <a:t>майданчики</a:t>
                    </a:r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5,6 </a:t>
                    </a:r>
                    <a:r>
                      <a:rPr lang="ru-RU" sz="1400" dirty="0" err="1" smtClean="0"/>
                      <a:t>млн.грн</a:t>
                    </a:r>
                    <a:r>
                      <a:rPr lang="ru-RU" sz="1400" dirty="0" smtClean="0"/>
                      <a:t>. 56%</a:t>
                    </a:r>
                    <a:endParaRPr lang="ru-RU" sz="1400" dirty="0"/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1.9938393773047602E-3"/>
                  <c:y val="-0.1360666467975594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інші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об'єкти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9,5млн.грн.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 b="1" i="0" baseline="0">
                    <a:latin typeface="Arial Narrow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Лист1!$C$6:$C$15</c:f>
              <c:strCache>
                <c:ptCount val="10"/>
                <c:pt idx="0">
                  <c:v>заклади освіти</c:v>
                </c:pt>
                <c:pt idx="1">
                  <c:v>установи охорони здоров'я</c:v>
                </c:pt>
                <c:pt idx="2">
                  <c:v>об'єкти соціального значення</c:v>
                </c:pt>
                <c:pt idx="3">
                  <c:v>житловий фонд та інженерні мережі житлових будинків</c:v>
                </c:pt>
                <c:pt idx="4">
                  <c:v>мережі зовнішнього освітлення</c:v>
                </c:pt>
                <c:pt idx="5">
                  <c:v>світлофорні об'єкти</c:v>
                </c:pt>
                <c:pt idx="6">
                  <c:v>водогони, водопропуски, котельні та насосні станції</c:v>
                </c:pt>
                <c:pt idx="7">
                  <c:v>вулиці, дороги, тротуари та зливові каналізації</c:v>
                </c:pt>
                <c:pt idx="8">
                  <c:v>парки, сквери, дитячі та спортивні майданчики</c:v>
                </c:pt>
                <c:pt idx="9">
                  <c:v>інші об'єкти</c:v>
                </c:pt>
              </c:strCache>
            </c:strRef>
          </c:cat>
          <c:val>
            <c:numRef>
              <c:f>Лист1!$D$6:$D$15</c:f>
              <c:numCache>
                <c:formatCode>General</c:formatCode>
                <c:ptCount val="10"/>
                <c:pt idx="0">
                  <c:v>16</c:v>
                </c:pt>
                <c:pt idx="1">
                  <c:v>9.2000000000000011</c:v>
                </c:pt>
                <c:pt idx="2">
                  <c:v>3.6</c:v>
                </c:pt>
                <c:pt idx="3">
                  <c:v>9.6</c:v>
                </c:pt>
                <c:pt idx="4">
                  <c:v>9.4</c:v>
                </c:pt>
                <c:pt idx="5">
                  <c:v>1.5</c:v>
                </c:pt>
                <c:pt idx="6">
                  <c:v>11.3</c:v>
                </c:pt>
                <c:pt idx="7">
                  <c:v>18.7</c:v>
                </c:pt>
                <c:pt idx="8">
                  <c:v>5.6</c:v>
                </c:pt>
                <c:pt idx="9">
                  <c:v>9.5</c:v>
                </c:pt>
              </c:numCache>
            </c:numRef>
          </c:val>
        </c:ser>
        <c:firstSliceAng val="0"/>
        <c:holeSize val="50"/>
      </c:doughnutChart>
    </c:plotArea>
    <c:plotVisOnly val="1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rotY val="260"/>
      <c:perspective val="0"/>
    </c:view3D>
    <c:plotArea>
      <c:layout>
        <c:manualLayout>
          <c:layoutTarget val="inner"/>
          <c:xMode val="edge"/>
          <c:yMode val="edge"/>
          <c:x val="4.7839506172839497E-2"/>
          <c:y val="0.12780686183401452"/>
          <c:w val="0.86718783415961964"/>
          <c:h val="0.73041024206566452"/>
        </c:manualLayout>
      </c:layout>
      <c:pie3DChart>
        <c:varyColors val="1"/>
        <c:ser>
          <c:idx val="0"/>
          <c:order val="0"/>
          <c:tx>
            <c:strRef>
              <c:f>'структура бюджета за 2015'!$C$3</c:f>
              <c:strCache>
                <c:ptCount val="1"/>
                <c:pt idx="0">
                  <c:v>Факт за 2015 рік</c:v>
                </c:pt>
              </c:strCache>
            </c:strRef>
          </c:tx>
          <c:explosion val="20"/>
          <c:dLbls>
            <c:dLbl>
              <c:idx val="0"/>
              <c:layout>
                <c:manualLayout>
                  <c:x val="-0.15838254593175852"/>
                  <c:y val="3.7794175028424963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9.2592592592592813E-3"/>
                  <c:y val="-0.23278896287684267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Спеціальний</a:t>
                    </a:r>
                    <a:r>
                      <a:rPr lang="ru-RU" dirty="0"/>
                      <a:t> фонд
4,5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uk-UA" sz="1600" dirty="0" smtClean="0"/>
                      <a:t>198,2 </a:t>
                    </a:r>
                    <a:r>
                      <a:rPr lang="uk-UA" sz="1600" dirty="0" err="1" smtClean="0"/>
                      <a:t>млн.грн</a:t>
                    </a:r>
                    <a:r>
                      <a:rPr lang="uk-UA" sz="1600" dirty="0" smtClean="0"/>
                      <a:t>.</a:t>
                    </a:r>
                    <a:endParaRPr lang="ru-RU" sz="1600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22030156318912136"/>
                  <c:y val="-2.0038529060390506E-3"/>
                </c:manualLayout>
              </c:layout>
              <c:tx>
                <c:rich>
                  <a:bodyPr/>
                  <a:lstStyle/>
                  <a:p>
                    <a:r>
                      <a:rPr lang="ru-RU" sz="2000"/>
                      <a:t>Офіційні трансферти
45,1%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6.5195539496744323E-2"/>
                  <c:y val="5.5654194778297666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2.6187414038151391E-2"/>
                  <c:y val="0.11112896131909948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7.3438371925844181E-2"/>
                  <c:y val="0.11441402914911004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9.340521061697421E-2"/>
                  <c:y val="-0.12895530390660392"/>
                </c:manualLayout>
              </c:layout>
              <c:dLblPos val="bestFit"/>
              <c:showCatName val="1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3">
                      <a:tint val="62000"/>
                      <a:satMod val="180000"/>
                    </a:schemeClr>
                  </a:gs>
                  <a:gs pos="65000">
                    <a:schemeClr val="accent3">
                      <a:tint val="32000"/>
                      <a:satMod val="250000"/>
                    </a:schemeClr>
                  </a:gs>
                  <a:gs pos="100000">
                    <a:schemeClr val="accent3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'структура бюджета за 2015'!$B$4:$B$6</c:f>
              <c:strCache>
                <c:ptCount val="3"/>
                <c:pt idx="0">
                  <c:v>Загальний фонд</c:v>
                </c:pt>
                <c:pt idx="1">
                  <c:v>Спеціальний фонд</c:v>
                </c:pt>
                <c:pt idx="2">
                  <c:v>Офіційні трансферти</c:v>
                </c:pt>
              </c:strCache>
            </c:strRef>
          </c:cat>
          <c:val>
            <c:numRef>
              <c:f>'структура бюджета за 2015'!$C$4:$C$6</c:f>
              <c:numCache>
                <c:formatCode>#,##0.0</c:formatCode>
                <c:ptCount val="3"/>
                <c:pt idx="0">
                  <c:v>2208.1</c:v>
                </c:pt>
                <c:pt idx="1">
                  <c:v>198.2</c:v>
                </c:pt>
                <c:pt idx="2">
                  <c:v>1972.7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190"/>
      <c:perspective val="0"/>
    </c:view3D>
    <c:plotArea>
      <c:layout>
        <c:manualLayout>
          <c:layoutTarget val="inner"/>
          <c:xMode val="edge"/>
          <c:yMode val="edge"/>
          <c:x val="6.253280839895012E-3"/>
          <c:y val="0.16835341115254476"/>
          <c:w val="0.99220350928356149"/>
          <c:h val="0.54240579129917632"/>
        </c:manualLayout>
      </c:layout>
      <c:pie3DChart>
        <c:varyColors val="1"/>
        <c:ser>
          <c:idx val="0"/>
          <c:order val="0"/>
          <c:tx>
            <c:strRef>
              <c:f>'структура ЗФ за 2015'!$C$3</c:f>
              <c:strCache>
                <c:ptCount val="1"/>
                <c:pt idx="0">
                  <c:v>Факт за 2015 рік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0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gradFill rotWithShape="1">
                <a:gsLst>
                  <a:gs pos="0">
                    <a:schemeClr val="accent3">
                      <a:tint val="62000"/>
                      <a:satMod val="180000"/>
                    </a:schemeClr>
                  </a:gs>
                  <a:gs pos="65000">
                    <a:schemeClr val="accent3">
                      <a:tint val="32000"/>
                      <a:satMod val="250000"/>
                    </a:schemeClr>
                  </a:gs>
                  <a:gs pos="100000">
                    <a:schemeClr val="accent3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"/>
                  <c:y val="-0.13165400195343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Податок</a:t>
                    </a:r>
                    <a:r>
                      <a:rPr lang="ru-RU" sz="1600" dirty="0"/>
                      <a:t> на доходи </a:t>
                    </a:r>
                    <a:r>
                      <a:rPr lang="ru-RU" sz="1600" dirty="0" err="1"/>
                      <a:t>фізичних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осіб</a:t>
                    </a:r>
                    <a:r>
                      <a:rPr lang="ru-RU" sz="1600" dirty="0"/>
                      <a:t>
58,5</a:t>
                    </a:r>
                    <a:r>
                      <a:rPr lang="ru-RU" sz="1600" dirty="0" smtClean="0"/>
                      <a:t>%</a:t>
                    </a:r>
                  </a:p>
                  <a:p>
                    <a:r>
                      <a:rPr lang="uk-UA" sz="1600" dirty="0" smtClean="0"/>
                      <a:t>1292,2млн.грн.</a:t>
                    </a:r>
                    <a:endParaRPr lang="ru-RU" sz="1600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11682657723340151"/>
                  <c:y val="-7.65724558161139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Податок</a:t>
                    </a:r>
                    <a:r>
                      <a:rPr lang="ru-RU" sz="1600" dirty="0"/>
                      <a:t> на </a:t>
                    </a:r>
                    <a:r>
                      <a:rPr lang="ru-RU" sz="1600" dirty="0" err="1"/>
                      <a:t>прибуток</a:t>
                    </a:r>
                    <a:r>
                      <a:rPr lang="ru-RU" sz="1600" dirty="0"/>
                      <a:t> 
0,8</a:t>
                    </a:r>
                    <a:r>
                      <a:rPr lang="ru-RU" sz="1600" dirty="0" smtClean="0"/>
                      <a:t>%</a:t>
                    </a:r>
                  </a:p>
                  <a:p>
                    <a:r>
                      <a:rPr lang="uk-UA" sz="1600" dirty="0" smtClean="0"/>
                      <a:t>18,3млн.грн.</a:t>
                    </a:r>
                    <a:endParaRPr lang="ru-RU" sz="1600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3.9471872813751856E-2"/>
                  <c:y val="-3.999949525540076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Акцизний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податок</a:t>
                    </a:r>
                    <a:r>
                      <a:rPr lang="ru-RU" sz="1600" dirty="0"/>
                      <a:t>
8,2</a:t>
                    </a:r>
                    <a:r>
                      <a:rPr lang="ru-RU" sz="1600" dirty="0" smtClean="0"/>
                      <a:t>%</a:t>
                    </a:r>
                  </a:p>
                  <a:p>
                    <a:r>
                      <a:rPr lang="uk-UA" sz="1600" dirty="0" smtClean="0"/>
                      <a:t>181,1млн.грн.</a:t>
                    </a:r>
                    <a:endParaRPr lang="ru-RU" sz="1600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1977293535982421"/>
                  <c:y val="0.1812679184332734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Місцеві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податки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і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збори</a:t>
                    </a:r>
                    <a:r>
                      <a:rPr lang="ru-RU" sz="1600" dirty="0"/>
                      <a:t>
29,2</a:t>
                    </a:r>
                    <a:r>
                      <a:rPr lang="ru-RU" sz="1600" dirty="0" smtClean="0"/>
                      <a:t>%</a:t>
                    </a:r>
                  </a:p>
                  <a:p>
                    <a:r>
                      <a:rPr lang="uk-UA" sz="1600" dirty="0" smtClean="0"/>
                      <a:t>644,3млн.грн.</a:t>
                    </a:r>
                    <a:endParaRPr lang="ru-RU" sz="1600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6996330319821151"/>
                  <c:y val="2.521323523323099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Плата за </a:t>
                    </a:r>
                    <a:r>
                      <a:rPr lang="ru-RU" sz="1600" dirty="0" err="1"/>
                      <a:t>оренду</a:t>
                    </a:r>
                    <a:r>
                      <a:rPr lang="ru-RU" sz="1600" dirty="0"/>
                      <a:t> МК
0,9</a:t>
                    </a:r>
                    <a:r>
                      <a:rPr lang="ru-RU" sz="1600" dirty="0" smtClean="0"/>
                      <a:t>%</a:t>
                    </a:r>
                  </a:p>
                  <a:p>
                    <a:r>
                      <a:rPr lang="uk-UA" sz="1600" dirty="0" smtClean="0"/>
                      <a:t>20,3 </a:t>
                    </a:r>
                    <a:r>
                      <a:rPr lang="uk-UA" sz="1600" dirty="0" err="1" smtClean="0"/>
                      <a:t>млн.грн</a:t>
                    </a:r>
                    <a:r>
                      <a:rPr lang="uk-UA" sz="1600" dirty="0" smtClean="0"/>
                      <a:t>.</a:t>
                    </a:r>
                    <a:endParaRPr lang="ru-RU" sz="1600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7.122338874307378E-3"/>
                  <c:y val="5.32126942342203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Плата за </a:t>
                    </a:r>
                    <a:r>
                      <a:rPr lang="ru-RU" sz="1600" b="1" dirty="0" err="1"/>
                      <a:t>надання</a:t>
                    </a:r>
                    <a:r>
                      <a:rPr lang="ru-RU" sz="1600" b="1" dirty="0"/>
                      <a:t> </a:t>
                    </a:r>
                    <a:r>
                      <a:rPr lang="ru-RU" sz="1600" b="1" dirty="0" err="1"/>
                      <a:t>адмінпослуг</a:t>
                    </a:r>
                    <a:r>
                      <a:rPr lang="ru-RU" sz="1600" b="1" dirty="0"/>
                      <a:t>
0,7</a:t>
                    </a:r>
                    <a:r>
                      <a:rPr lang="ru-RU" sz="1600" b="1" dirty="0" smtClean="0"/>
                      <a:t>%</a:t>
                    </a:r>
                  </a:p>
                  <a:p>
                    <a:r>
                      <a:rPr lang="uk-UA" sz="1600" b="1" dirty="0" smtClean="0"/>
                      <a:t>14,0млн.грн.</a:t>
                    </a:r>
                    <a:endParaRPr lang="ru-RU" sz="1600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0.17841025080198336"/>
                  <c:y val="6.625562045528300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Екологічний</a:t>
                    </a:r>
                    <a:r>
                      <a:rPr lang="ru-RU" sz="1600" dirty="0"/>
                      <a:t> </a:t>
                    </a:r>
                    <a:r>
                      <a:rPr lang="ru-RU" sz="1600" dirty="0" err="1"/>
                      <a:t>податок</a:t>
                    </a:r>
                    <a:r>
                      <a:rPr lang="ru-RU" sz="1600" dirty="0"/>
                      <a:t>
0,8</a:t>
                    </a:r>
                    <a:r>
                      <a:rPr lang="ru-RU" sz="1600" dirty="0" smtClean="0"/>
                      <a:t>%</a:t>
                    </a:r>
                  </a:p>
                  <a:p>
                    <a:r>
                      <a:rPr lang="uk-UA" sz="1600" dirty="0" smtClean="0"/>
                      <a:t>17,9 </a:t>
                    </a:r>
                    <a:r>
                      <a:rPr lang="uk-UA" sz="1600" dirty="0" err="1" smtClean="0"/>
                      <a:t>млн.грн</a:t>
                    </a:r>
                    <a:r>
                      <a:rPr lang="uk-UA" sz="1600" dirty="0" smtClean="0"/>
                      <a:t>.</a:t>
                    </a:r>
                    <a:endParaRPr lang="ru-RU" sz="1600" dirty="0"/>
                  </a:p>
                </c:rich>
              </c:tx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0.23577294157674741"/>
                  <c:y val="-9.71957136002558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Інші</a:t>
                    </a:r>
                    <a:r>
                      <a:rPr lang="ru-RU" sz="1600" dirty="0"/>
                      <a:t>
0,9</a:t>
                    </a:r>
                    <a:r>
                      <a:rPr lang="ru-RU" sz="1600" dirty="0" smtClean="0"/>
                      <a:t>%</a:t>
                    </a:r>
                  </a:p>
                  <a:p>
                    <a:r>
                      <a:rPr lang="uk-UA" sz="1600" dirty="0" smtClean="0"/>
                      <a:t>20,0млн.грн.</a:t>
                    </a:r>
                    <a:endParaRPr lang="ru-RU" sz="1600" dirty="0"/>
                  </a:p>
                </c:rich>
              </c:tx>
              <c:dLblPos val="bestFit"/>
              <c:showCatName val="1"/>
              <c:showPercent val="1"/>
            </c:dLbl>
            <c:numFmt formatCode="0.0%" sourceLinked="0"/>
            <c:spPr>
              <a:solidFill>
                <a:schemeClr val="bg1"/>
              </a:solidFill>
              <a:ln w="3175">
                <a:solidFill>
                  <a:srgbClr val="FFFFFF"/>
                </a:solidFill>
                <a:prstDash val="solid"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'структура ЗФ за 2015'!$B$4:$B$11</c:f>
              <c:strCache>
                <c:ptCount val="8"/>
                <c:pt idx="0">
                  <c:v>Податок на доходи фізичних осіб</c:v>
                </c:pt>
                <c:pt idx="1">
                  <c:v>Податок на прибуток </c:v>
                </c:pt>
                <c:pt idx="2">
                  <c:v>Акцизний податок</c:v>
                </c:pt>
                <c:pt idx="3">
                  <c:v>Місцеві податки і збори</c:v>
                </c:pt>
                <c:pt idx="4">
                  <c:v>Плата за оренду МК</c:v>
                </c:pt>
                <c:pt idx="5">
                  <c:v>Плата за надання адмінпослуг</c:v>
                </c:pt>
                <c:pt idx="6">
                  <c:v>Екологічний податок</c:v>
                </c:pt>
                <c:pt idx="7">
                  <c:v>Інші</c:v>
                </c:pt>
              </c:strCache>
            </c:strRef>
          </c:cat>
          <c:val>
            <c:numRef>
              <c:f>'структура ЗФ за 2015'!$C$4:$C$11</c:f>
              <c:numCache>
                <c:formatCode>#,##0.0</c:formatCode>
                <c:ptCount val="8"/>
                <c:pt idx="0">
                  <c:v>1292.2205619700053</c:v>
                </c:pt>
                <c:pt idx="1">
                  <c:v>18.307176729999998</c:v>
                </c:pt>
                <c:pt idx="2">
                  <c:v>181.14504184</c:v>
                </c:pt>
                <c:pt idx="3">
                  <c:v>644.30395847999989</c:v>
                </c:pt>
                <c:pt idx="4">
                  <c:v>20.290836179999989</c:v>
                </c:pt>
                <c:pt idx="5">
                  <c:v>14.04889601</c:v>
                </c:pt>
                <c:pt idx="6">
                  <c:v>17.850713259999925</c:v>
                </c:pt>
                <c:pt idx="7">
                  <c:v>19.941269549999909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  <a:scene3d>
      <a:camera prst="orthographicFront"/>
      <a:lightRig rig="threePt" dir="t"/>
    </a:scene3d>
    <a:sp3d>
      <a:bevelT w="12700" h="0"/>
      <a:bevelB w="0" h="0"/>
    </a:sp3d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40"/>
      <c:rotY val="10"/>
      <c:perspective val="20"/>
    </c:view3D>
    <c:plotArea>
      <c:layout>
        <c:manualLayout>
          <c:layoutTarget val="inner"/>
          <c:xMode val="edge"/>
          <c:yMode val="edge"/>
          <c:x val="9.1675537085642161E-2"/>
          <c:y val="0.17678403187546043"/>
          <c:w val="0.78169011859628723"/>
          <c:h val="0.7499139409478025"/>
        </c:manualLayout>
      </c:layout>
      <c:pie3DChart>
        <c:varyColors val="1"/>
        <c:ser>
          <c:idx val="0"/>
          <c:order val="0"/>
          <c:tx>
            <c:strRef>
              <c:f>'структура бюджета СФ на 2014'!$C$3</c:f>
              <c:strCache>
                <c:ptCount val="1"/>
                <c:pt idx="0">
                  <c:v>Факт за 2015 рік</c:v>
                </c:pt>
              </c:strCache>
            </c:strRef>
          </c:tx>
          <c:explosion val="8"/>
          <c:dPt>
            <c:idx val="0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1221838242441917"/>
                  <c:y val="2.8060332808804E-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Кошти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від</a:t>
                    </a:r>
                    <a:r>
                      <a:rPr lang="ru-RU" dirty="0"/>
                      <a:t> продажу </a:t>
                    </a:r>
                    <a:r>
                      <a:rPr lang="ru-RU" dirty="0" err="1"/>
                      <a:t>землі</a:t>
                    </a:r>
                    <a:r>
                      <a:rPr lang="ru-RU" dirty="0"/>
                      <a:t>
13,0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uk-UA" dirty="0" smtClean="0"/>
                      <a:t>25,8 </a:t>
                    </a:r>
                    <a:r>
                      <a:rPr lang="uk-UA" dirty="0" err="1" smtClean="0"/>
                      <a:t>млн.грн</a:t>
                    </a:r>
                    <a:r>
                      <a:rPr lang="uk-UA" dirty="0" smtClean="0"/>
                      <a:t>.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8.3713546223388738E-2"/>
                  <c:y val="9.877556909926704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Кошти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від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відчуження</a:t>
                    </a:r>
                    <a:r>
                      <a:rPr lang="ru-RU" dirty="0"/>
                      <a:t> майна 
2,9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uk-UA" dirty="0" smtClean="0"/>
                      <a:t>5,9 </a:t>
                    </a:r>
                    <a:r>
                      <a:rPr lang="uk-UA" dirty="0" err="1" smtClean="0"/>
                      <a:t>млн.грн</a:t>
                    </a:r>
                    <a:r>
                      <a:rPr lang="uk-UA" dirty="0" smtClean="0"/>
                      <a:t>.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3.7744361815884246E-2"/>
                  <c:y val="0.30507342179813585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>
                        <a:latin typeface="Arial Narrow" pitchFamily="34" charset="0"/>
                      </a:rPr>
                      <a:t>Надходження</a:t>
                    </a:r>
                    <a:r>
                      <a:rPr lang="ru-RU" dirty="0">
                        <a:latin typeface="Arial Narrow" pitchFamily="34" charset="0"/>
                      </a:rPr>
                      <a:t> </a:t>
                    </a:r>
                    <a:r>
                      <a:rPr lang="ru-RU" dirty="0" err="1">
                        <a:latin typeface="Arial Narrow" pitchFamily="34" charset="0"/>
                      </a:rPr>
                      <a:t>коштів</a:t>
                    </a:r>
                    <a:r>
                      <a:rPr lang="ru-RU" dirty="0">
                        <a:latin typeface="Arial Narrow" pitchFamily="34" charset="0"/>
                      </a:rPr>
                      <a:t> </a:t>
                    </a:r>
                    <a:r>
                      <a:rPr lang="ru-RU" dirty="0" err="1">
                        <a:latin typeface="Arial Narrow" pitchFamily="34" charset="0"/>
                      </a:rPr>
                      <a:t>пайової</a:t>
                    </a:r>
                    <a:r>
                      <a:rPr lang="ru-RU" dirty="0">
                        <a:latin typeface="Arial Narrow" pitchFamily="34" charset="0"/>
                      </a:rPr>
                      <a:t> </a:t>
                    </a:r>
                    <a:r>
                      <a:rPr lang="ru-RU" dirty="0" err="1">
                        <a:latin typeface="Arial Narrow" pitchFamily="34" charset="0"/>
                      </a:rPr>
                      <a:t>участі</a:t>
                    </a:r>
                    <a:endParaRPr lang="ru-RU" dirty="0">
                      <a:latin typeface="Arial Narrow" pitchFamily="34" charset="0"/>
                    </a:endParaRPr>
                  </a:p>
                  <a:p>
                    <a:r>
                      <a:rPr lang="ru-RU" dirty="0">
                        <a:latin typeface="Arial Narrow" pitchFamily="34" charset="0"/>
                      </a:rPr>
                      <a:t>6,2</a:t>
                    </a:r>
                    <a:r>
                      <a:rPr lang="ru-RU" dirty="0" smtClean="0">
                        <a:latin typeface="Arial Narrow" pitchFamily="34" charset="0"/>
                      </a:rPr>
                      <a:t>%</a:t>
                    </a:r>
                  </a:p>
                  <a:p>
                    <a:r>
                      <a:rPr lang="uk-UA" dirty="0" smtClean="0">
                        <a:latin typeface="Arial Narrow" pitchFamily="34" charset="0"/>
                      </a:rPr>
                      <a:t>12,4 </a:t>
                    </a:r>
                    <a:r>
                      <a:rPr lang="uk-UA" dirty="0" err="1" smtClean="0">
                        <a:latin typeface="Arial Narrow" pitchFamily="34" charset="0"/>
                      </a:rPr>
                      <a:t>млн.грн</a:t>
                    </a:r>
                    <a:r>
                      <a:rPr lang="uk-UA" dirty="0" smtClean="0">
                        <a:latin typeface="Arial Narrow" pitchFamily="34" charset="0"/>
                      </a:rPr>
                      <a:t>.</a:t>
                    </a:r>
                    <a:endParaRPr lang="ru-RU" dirty="0">
                      <a:latin typeface="Arial Narrow" pitchFamily="34" charset="0"/>
                    </a:endParaRPr>
                  </a:p>
                </c:rich>
              </c:tx>
              <c:dLblPos val="bestFit"/>
            </c:dLbl>
            <c:dLbl>
              <c:idx val="3"/>
              <c:layout>
                <c:manualLayout>
                  <c:x val="-0.11545905502320825"/>
                  <c:y val="-0.1691264692529166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Власні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надходження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бюджетних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установ</a:t>
                    </a:r>
                    <a:r>
                      <a:rPr lang="ru-RU" dirty="0"/>
                      <a:t>
77,0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uk-UA" dirty="0" smtClean="0"/>
                      <a:t>153,2 </a:t>
                    </a:r>
                    <a:r>
                      <a:rPr lang="uk-UA" dirty="0" err="1" smtClean="0"/>
                      <a:t>млн.грн</a:t>
                    </a:r>
                    <a:r>
                      <a:rPr lang="uk-UA" dirty="0" smtClean="0"/>
                      <a:t>.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662222951297754"/>
                  <c:y val="2.5665597873029307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err="1">
                        <a:latin typeface="Arial Narrow" pitchFamily="34" charset="0"/>
                      </a:rPr>
                      <a:t>Інші</a:t>
                    </a:r>
                    <a:r>
                      <a:rPr lang="ru-RU" sz="2000" dirty="0">
                        <a:latin typeface="Arial Narrow" pitchFamily="34" charset="0"/>
                      </a:rPr>
                      <a:t>
0,9</a:t>
                    </a:r>
                    <a:r>
                      <a:rPr lang="ru-RU" sz="2000" dirty="0" smtClean="0">
                        <a:latin typeface="Arial Narrow" pitchFamily="34" charset="0"/>
                      </a:rPr>
                      <a:t>%</a:t>
                    </a:r>
                  </a:p>
                  <a:p>
                    <a:r>
                      <a:rPr lang="uk-UA" sz="2000" dirty="0" smtClean="0">
                        <a:latin typeface="Arial Narrow" pitchFamily="34" charset="0"/>
                      </a:rPr>
                      <a:t>1,7 </a:t>
                    </a:r>
                    <a:r>
                      <a:rPr lang="uk-UA" sz="2000" dirty="0" err="1" smtClean="0">
                        <a:latin typeface="Arial Narrow" pitchFamily="34" charset="0"/>
                      </a:rPr>
                      <a:t>млн.грн</a:t>
                    </a:r>
                    <a:r>
                      <a:rPr lang="uk-UA" sz="2000" dirty="0" smtClean="0">
                        <a:latin typeface="Arial Narrow" pitchFamily="34" charset="0"/>
                      </a:rPr>
                      <a:t>.</a:t>
                    </a:r>
                    <a:endParaRPr lang="ru-RU" sz="2000" dirty="0">
                      <a:latin typeface="Arial Narrow" pitchFamily="34" charset="0"/>
                    </a:endParaRPr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9.340521061697421E-2"/>
                  <c:y val="-0.12895530390660392"/>
                </c:manualLayout>
              </c:layout>
              <c:dLblPos val="bestFit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'структура бюджета СФ на 2014'!$B$4:$B$9</c:f>
              <c:strCache>
                <c:ptCount val="6"/>
                <c:pt idx="0">
                  <c:v>Кошти від продажу землі</c:v>
                </c:pt>
                <c:pt idx="1">
                  <c:v>Кошти від відчуження майна </c:v>
                </c:pt>
                <c:pt idx="2">
                  <c:v>Надходження коштів пайової участі</c:v>
                </c:pt>
                <c:pt idx="3">
                  <c:v>Власні надходження бюджетних установ</c:v>
                </c:pt>
                <c:pt idx="4">
                  <c:v>Субвенція з державного бюджету на погашення заборгованості з різниці в тарифах</c:v>
                </c:pt>
                <c:pt idx="5">
                  <c:v>Інші</c:v>
                </c:pt>
              </c:strCache>
            </c:strRef>
          </c:cat>
          <c:val>
            <c:numRef>
              <c:f>'структура бюджета СФ на 2014'!$C$4:$C$9</c:f>
              <c:numCache>
                <c:formatCode>#,##0.0</c:formatCode>
                <c:ptCount val="6"/>
                <c:pt idx="0">
                  <c:v>25.847171370000005</c:v>
                </c:pt>
                <c:pt idx="1">
                  <c:v>5.8575724299999878</c:v>
                </c:pt>
                <c:pt idx="2">
                  <c:v>12.400897050000006</c:v>
                </c:pt>
                <c:pt idx="3">
                  <c:v>153.16144073000001</c:v>
                </c:pt>
                <c:pt idx="4">
                  <c:v>0.81113999999999997</c:v>
                </c:pt>
                <c:pt idx="5">
                  <c:v>0.95615764999999997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3899108097598928"/>
          <c:y val="0.12051827340609222"/>
          <c:w val="0.50469427432682079"/>
          <c:h val="0.75506978533379088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2234373481092642E-2"/>
                  <c:y val="9.8605165936278415E-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effectLst/>
                        <a:latin typeface="Arial Narrow" pitchFamily="34" charset="0"/>
                      </a:rPr>
                      <a:t>Житлово-комунальне та дорожнє господарство
697,0 млн.грн.
17%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0.15480097420254887"/>
                  <c:y val="4.482156581256072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effectLst/>
                        <a:latin typeface="Arial Narrow" pitchFamily="34" charset="0"/>
                      </a:rPr>
                      <a:t>Кошти, що передаються до державного бюджету
154,9млн.грн.
4%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9.4148925828715854E-2"/>
                  <c:y val="0.1795177582013720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effectLst/>
                        <a:latin typeface="Arial Narrow" pitchFamily="34" charset="0"/>
                        <a:cs typeface="Times New Roman" pitchFamily="18" charset="0"/>
                      </a:rPr>
                      <a:t>Транспортне забезпечення та зв'язок
90,6 млн.грн.
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2.7935987168270667E-2"/>
                  <c:y val="0.2810594456077252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effectLst/>
                        <a:latin typeface="Arial Narrow" pitchFamily="34" charset="0"/>
                        <a:cs typeface="Times New Roman" pitchFamily="18" charset="0"/>
                      </a:rPr>
                      <a:t>Інші видатки
201,7млн.грн.
5%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1.1844439583940901E-2"/>
                  <c:y val="2.866421632344531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effectLst/>
                        <a:latin typeface="Arial Narrow" pitchFamily="34" charset="0"/>
                        <a:cs typeface="Times New Roman" pitchFamily="18" charset="0"/>
                      </a:rPr>
                      <a:t>Освіта 
1 101,4 млн.грн.
27%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4.0571959755030619E-2"/>
                  <c:y val="2.7778151465824717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effectLst/>
                        <a:latin typeface="Arial Narrow" pitchFamily="34" charset="0"/>
                        <a:cs typeface="Times New Roman" pitchFamily="18" charset="0"/>
                      </a:rPr>
                      <a:t>Охорона здоров'я
794,9млн.грн.
19%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-6.5044473607465736E-2"/>
                  <c:y val="0.2862024031009727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effectLst/>
                        <a:latin typeface="Arial Narrow" pitchFamily="34" charset="0"/>
                        <a:cs typeface="Times New Roman" pitchFamily="18" charset="0"/>
                      </a:rPr>
                      <a:t>Соціальний захист та соціальне забезпечення, 
компенсація за пільгове перевезення
956,7 млн.грн.
23%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-0.22699730242053093"/>
                  <c:y val="2.629089323845617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effectLst/>
                        <a:latin typeface="Arial Narrow" pitchFamily="34" charset="0"/>
                        <a:cs typeface="Times New Roman" pitchFamily="18" charset="0"/>
                      </a:rPr>
                      <a:t>Культура і мистецтво, фізична культура і спорт
132,9млн.грн.
3%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effectLst/>
                    <a:latin typeface="Arial Narrow" pitchFamily="34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'структ. вид.'!$A$25:$A$32</c:f>
              <c:strCache>
                <c:ptCount val="8"/>
                <c:pt idx="0">
                  <c:v>Житлово-комунальне та дорожнє господарство</c:v>
                </c:pt>
                <c:pt idx="1">
                  <c:v>Кошти, що передаються до державного бюджету</c:v>
                </c:pt>
                <c:pt idx="2">
                  <c:v>Транспортне забезпечення та зв'язок</c:v>
                </c:pt>
                <c:pt idx="3">
                  <c:v>Інші видатки</c:v>
                </c:pt>
                <c:pt idx="4">
                  <c:v>Освіта </c:v>
                </c:pt>
                <c:pt idx="5">
                  <c:v>Охорона здоров'я</c:v>
                </c:pt>
                <c:pt idx="6">
                  <c:v>Соціальний захист та соціальне забезпечення, 
компенсація за пільгове перевезення</c:v>
                </c:pt>
                <c:pt idx="7">
                  <c:v>Культура і мистецтво, фізична культура і спорт</c:v>
                </c:pt>
              </c:strCache>
            </c:strRef>
          </c:cat>
          <c:val>
            <c:numRef>
              <c:f>'структ. вид.'!$B$25:$B$32</c:f>
              <c:numCache>
                <c:formatCode>#,##0.0</c:formatCode>
                <c:ptCount val="8"/>
                <c:pt idx="0">
                  <c:v>696.99105218999955</c:v>
                </c:pt>
                <c:pt idx="1">
                  <c:v>154.91230000000004</c:v>
                </c:pt>
                <c:pt idx="2">
                  <c:v>90.596856510000009</c:v>
                </c:pt>
                <c:pt idx="3">
                  <c:v>201.74824410000002</c:v>
                </c:pt>
                <c:pt idx="4">
                  <c:v>1101.3894097499999</c:v>
                </c:pt>
                <c:pt idx="5">
                  <c:v>794.87628541999948</c:v>
                </c:pt>
                <c:pt idx="6">
                  <c:v>956.65378702000055</c:v>
                </c:pt>
                <c:pt idx="7">
                  <c:v>132.89037836000011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30"/>
      <c:perspective val="0"/>
    </c:view3D>
    <c:plotArea>
      <c:layout>
        <c:manualLayout>
          <c:layoutTarget val="inner"/>
          <c:xMode val="edge"/>
          <c:yMode val="edge"/>
          <c:x val="0.13339374290574285"/>
          <c:y val="0.16345297215288129"/>
          <c:w val="0.7113088665831776"/>
          <c:h val="0.70112794426204228"/>
        </c:manualLayout>
      </c:layout>
      <c:pie3DChart>
        <c:varyColors val="1"/>
        <c:ser>
          <c:idx val="0"/>
          <c:order val="0"/>
          <c:explosion val="25"/>
          <c:dPt>
            <c:idx val="4"/>
            <c:explosion val="31"/>
          </c:dPt>
          <c:dLbls>
            <c:dLbl>
              <c:idx val="0"/>
              <c:layout>
                <c:manualLayout>
                  <c:x val="-5.7280827495559156E-2"/>
                  <c:y val="4.2123153871806783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Оплата </a:t>
                    </a:r>
                    <a:r>
                      <a:rPr lang="ru-RU" sz="1100" b="1" dirty="0" err="1"/>
                      <a:t>праці</a:t>
                    </a:r>
                    <a:r>
                      <a:rPr lang="ru-RU" sz="1100" b="1" dirty="0"/>
                      <a:t> </a:t>
                    </a:r>
                    <a:r>
                      <a:rPr lang="ru-RU" sz="1100" b="1" dirty="0" err="1"/>
                      <a:t>і</a:t>
                    </a:r>
                    <a:r>
                      <a:rPr lang="ru-RU" sz="1100" b="1" dirty="0"/>
                      <a:t> </a:t>
                    </a:r>
                    <a:r>
                      <a:rPr lang="ru-RU" sz="1100" b="1" dirty="0" err="1"/>
                      <a:t>нарахування</a:t>
                    </a:r>
                    <a:r>
                      <a:rPr lang="ru-RU" sz="1100" b="1" dirty="0"/>
                      <a:t> на </a:t>
                    </a:r>
                    <a:r>
                      <a:rPr lang="ru-RU" sz="1100" b="1" dirty="0" err="1"/>
                      <a:t>заробітну</a:t>
                    </a:r>
                    <a:r>
                      <a:rPr lang="ru-RU" sz="1100" b="1" dirty="0"/>
                      <a:t> плату
1 </a:t>
                    </a:r>
                    <a:r>
                      <a:rPr lang="ru-RU" sz="1100" b="1" dirty="0" smtClean="0"/>
                      <a:t>494,4 </a:t>
                    </a:r>
                    <a:r>
                      <a:rPr lang="ru-RU" sz="1100" b="1" dirty="0" err="1" smtClean="0"/>
                      <a:t>млн.грн</a:t>
                    </a:r>
                    <a:r>
                      <a:rPr lang="ru-RU" sz="1100" b="1" dirty="0"/>
                      <a:t>.
36%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2307020092102694"/>
                  <c:y val="-2.8457953554830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Медикаменти та перев'язувальні матеріали
80,6 млн.грн.
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2.2408536228662356E-2"/>
                  <c:y val="-6.240696628662548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err="1"/>
                      <a:t>Продукти</a:t>
                    </a:r>
                    <a:r>
                      <a:rPr lang="ru-RU" sz="1100" b="1" dirty="0"/>
                      <a:t> </a:t>
                    </a:r>
                    <a:r>
                      <a:rPr lang="ru-RU" sz="1100" b="1" dirty="0" err="1"/>
                      <a:t>харчування</a:t>
                    </a:r>
                    <a:r>
                      <a:rPr lang="ru-RU" sz="1100" b="1" dirty="0"/>
                      <a:t>
</a:t>
                    </a:r>
                    <a:r>
                      <a:rPr lang="ru-RU" sz="1100" b="1" dirty="0" smtClean="0"/>
                      <a:t>98,0 </a:t>
                    </a:r>
                    <a:r>
                      <a:rPr lang="ru-RU" sz="1100" b="1" dirty="0" err="1" smtClean="0"/>
                      <a:t>млн.грн</a:t>
                    </a:r>
                    <a:r>
                      <a:rPr lang="ru-RU" sz="1100" b="1" dirty="0"/>
                      <a:t>.    </a:t>
                    </a:r>
                  </a:p>
                  <a:p>
                    <a:r>
                      <a:rPr lang="ru-RU" sz="1100" b="1" dirty="0"/>
                      <a:t>2%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0.17155934268271944"/>
                  <c:y val="7.4823488724795962E-3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100" b="1"/>
                    </a:pPr>
                    <a:r>
                      <a:rPr lang="ru-RU" sz="1100" b="1"/>
                      <a:t>Оплата комунальних послуг та енергоносіїв
283,5 млн.грн.
7%</a:t>
                    </a:r>
                  </a:p>
                </c:rich>
              </c:tx>
              <c:spPr>
                <a:solidFill>
                  <a:srgbClr val="C0504D">
                    <a:lumMod val="20000"/>
                    <a:lumOff val="80000"/>
                  </a:srgbClr>
                </a:solidFill>
              </c:spPr>
              <c:showVal val="1"/>
              <c:showCatName val="1"/>
              <c:showPercent val="1"/>
            </c:dLbl>
            <c:dLbl>
              <c:idx val="4"/>
              <c:layout>
                <c:manualLayout>
                  <c:x val="7.484285524412583E-2"/>
                  <c:y val="6.399618536722991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Соціальне забезпечення
879,0 млн.грн.
21%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9.2527451347199863E-2"/>
                  <c:y val="6.101807397377682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err="1" smtClean="0"/>
                      <a:t>Поточні</a:t>
                    </a:r>
                    <a:r>
                      <a:rPr lang="ru-RU" sz="1100" b="1" dirty="0" smtClean="0"/>
                      <a:t> </a:t>
                    </a:r>
                    <a:r>
                      <a:rPr lang="ru-RU" sz="1100" b="1" dirty="0" err="1" smtClean="0"/>
                      <a:t>видатки</a:t>
                    </a:r>
                    <a:r>
                      <a:rPr lang="ru-RU" sz="1100" b="1" dirty="0" smtClean="0"/>
                      <a:t> </a:t>
                    </a:r>
                    <a:r>
                      <a:rPr lang="ru-RU" sz="1100" b="1" dirty="0" err="1" smtClean="0"/>
                      <a:t>одержувачів</a:t>
                    </a:r>
                    <a:r>
                      <a:rPr lang="ru-RU" sz="1100" b="1" dirty="0" smtClean="0"/>
                      <a:t> </a:t>
                    </a:r>
                    <a:r>
                      <a:rPr lang="ru-RU" sz="1100" b="1" dirty="0" err="1" smtClean="0"/>
                      <a:t>бюджетних</a:t>
                    </a:r>
                    <a:r>
                      <a:rPr lang="ru-RU" sz="1100" b="1" dirty="0" smtClean="0"/>
                      <a:t> </a:t>
                    </a:r>
                    <a:r>
                      <a:rPr lang="ru-RU" sz="1100" b="1" dirty="0" err="1" smtClean="0"/>
                      <a:t>коштів</a:t>
                    </a:r>
                    <a:r>
                      <a:rPr lang="ru-RU" sz="1100" b="1" dirty="0"/>
                      <a:t>
354,8 </a:t>
                    </a:r>
                    <a:r>
                      <a:rPr lang="ru-RU" sz="1100" b="1" dirty="0" err="1"/>
                      <a:t>млн.грн</a:t>
                    </a:r>
                    <a:r>
                      <a:rPr lang="ru-RU" sz="1100" b="1" dirty="0"/>
                      <a:t>.</a:t>
                    </a:r>
                  </a:p>
                  <a:p>
                    <a:r>
                      <a:rPr lang="ru-RU" sz="1100" b="1" dirty="0"/>
                      <a:t>9%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-5.3752161652512911E-2"/>
                  <c:y val="0.1235332049362694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err="1" smtClean="0"/>
                      <a:t>Трансферти</a:t>
                    </a:r>
                    <a:r>
                      <a:rPr lang="ru-RU" sz="1100" b="1" dirty="0" smtClean="0"/>
                      <a:t> </a:t>
                    </a:r>
                    <a:r>
                      <a:rPr lang="ru-RU" sz="1100" b="1" dirty="0" err="1" smtClean="0"/>
                      <a:t>іншим</a:t>
                    </a:r>
                    <a:r>
                      <a:rPr lang="ru-RU" sz="1100" b="1" dirty="0" smtClean="0"/>
                      <a:t> бюджетам</a:t>
                    </a:r>
                    <a:r>
                      <a:rPr lang="ru-RU" sz="1100" b="1" dirty="0"/>
                      <a:t>
</a:t>
                    </a:r>
                    <a:r>
                      <a:rPr lang="ru-RU" sz="1100" b="1" dirty="0" smtClean="0"/>
                      <a:t>155,9 </a:t>
                    </a:r>
                    <a:r>
                      <a:rPr lang="ru-RU" sz="1100" b="1" dirty="0" err="1"/>
                      <a:t>млн.грн</a:t>
                    </a:r>
                    <a:r>
                      <a:rPr lang="ru-RU" sz="1100" b="1" dirty="0"/>
                      <a:t>.
4%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-0.22997770815213228"/>
                  <c:y val="8.1841034865405449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err="1"/>
                      <a:t>Інші</a:t>
                    </a:r>
                    <a:r>
                      <a:rPr lang="ru-RU" sz="1100" b="1" dirty="0"/>
                      <a:t> </a:t>
                    </a:r>
                    <a:r>
                      <a:rPr lang="ru-RU" sz="1100" b="1" dirty="0" err="1"/>
                      <a:t>поточні</a:t>
                    </a:r>
                    <a:r>
                      <a:rPr lang="ru-RU" sz="1100" b="1" dirty="0"/>
                      <a:t> </a:t>
                    </a:r>
                    <a:r>
                      <a:rPr lang="ru-RU" sz="1100" b="1" dirty="0" err="1"/>
                      <a:t>видатки</a:t>
                    </a:r>
                    <a:r>
                      <a:rPr lang="ru-RU" sz="1100" b="1" dirty="0"/>
                      <a:t>
</a:t>
                    </a:r>
                    <a:r>
                      <a:rPr lang="ru-RU" sz="1100" b="1" dirty="0" smtClean="0"/>
                      <a:t>254,9 </a:t>
                    </a:r>
                    <a:r>
                      <a:rPr lang="ru-RU" sz="1100" b="1" dirty="0" err="1"/>
                      <a:t>млн.грн</a:t>
                    </a:r>
                    <a:r>
                      <a:rPr lang="ru-RU" sz="1100" b="1" dirty="0"/>
                      <a:t>.
6%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8"/>
              <c:layout>
                <c:manualLayout>
                  <c:x val="-0.16127188601616604"/>
                  <c:y val="-6.3423795429591492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капітальні видатки
528,9 млн.грн.
13%</a:t>
                    </a:r>
                  </a:p>
                </c:rich>
              </c:tx>
              <c:showVal val="1"/>
              <c:showCatName val="1"/>
              <c:showPercent val="1"/>
            </c:dLbl>
            <c:spPr>
              <a:solidFill>
                <a:srgbClr val="C0504D">
                  <a:lumMod val="20000"/>
                  <a:lumOff val="80000"/>
                </a:srgb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'за екон. сутн.'!$A$3:$A$11</c:f>
              <c:strCache>
                <c:ptCount val="9"/>
                <c:pt idx="0">
                  <c:v>Оплата праці і нарахування на заробітну плату</c:v>
                </c:pt>
                <c:pt idx="1">
                  <c:v>Медикаменти та перев'язувальні матеріали</c:v>
                </c:pt>
                <c:pt idx="2">
                  <c:v>Продукти харчування</c:v>
                </c:pt>
                <c:pt idx="3">
                  <c:v>Оплата комунальних послуг та енергоносіїв</c:v>
                </c:pt>
                <c:pt idx="4">
                  <c:v>Соціальне забезпечення</c:v>
                </c:pt>
                <c:pt idx="5">
                  <c:v>Субсидіє та поточні трансферти підприємствам (установам, організаціям)</c:v>
                </c:pt>
                <c:pt idx="6">
                  <c:v>Поточні трансферти органам державного управління </c:v>
                </c:pt>
                <c:pt idx="7">
                  <c:v>Інші поточні видатки</c:v>
                </c:pt>
                <c:pt idx="8">
                  <c:v>капітальні видатки</c:v>
                </c:pt>
              </c:strCache>
            </c:strRef>
          </c:cat>
          <c:val>
            <c:numRef>
              <c:f>'за екон. сутн.'!$B$3:$B$11</c:f>
              <c:numCache>
                <c:formatCode>#,##0.0</c:formatCode>
                <c:ptCount val="9"/>
                <c:pt idx="0">
                  <c:v>1494.4446224400001</c:v>
                </c:pt>
                <c:pt idx="1">
                  <c:v>80.568449040000004</c:v>
                </c:pt>
                <c:pt idx="2">
                  <c:v>98.044645250000158</c:v>
                </c:pt>
                <c:pt idx="3">
                  <c:v>283.54493589999998</c:v>
                </c:pt>
                <c:pt idx="4">
                  <c:v>879.02260014999899</c:v>
                </c:pt>
                <c:pt idx="5">
                  <c:v>354.82709452</c:v>
                </c:pt>
                <c:pt idx="6">
                  <c:v>155.8425</c:v>
                </c:pt>
                <c:pt idx="7">
                  <c:v>254.83122359000001</c:v>
                </c:pt>
                <c:pt idx="8">
                  <c:v>528.93224245999875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7730192262552765E-2"/>
          <c:y val="0.28771728696233145"/>
          <c:w val="0.88017701587972752"/>
          <c:h val="0.6154880234449036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8213807364210185E-2"/>
                  <c:y val="0.12569226002166653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0257826887661212E-2"/>
                  <c:y val="0.16509148945455471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5.4752149883703964E-2"/>
                  <c:y val="-2.1474900069382612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2.0418352402082382E-2"/>
                  <c:y val="-3.79947755936686E-3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9782152230970987"/>
                  <c:y val="4.0908350351267005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0.19142510634446594"/>
                  <c:y val="-9.5445348567706877E-3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Структура!$C$23:$C$27</c:f>
              <c:strCache>
                <c:ptCount val="5"/>
                <c:pt idx="0">
                  <c:v>Заробітна плата з нарахуваннями</c:v>
                </c:pt>
                <c:pt idx="1">
                  <c:v>Продукти харчування</c:v>
                </c:pt>
                <c:pt idx="2">
                  <c:v>Оплата комунальних послуг та  енергоносіїв</c:v>
                </c:pt>
                <c:pt idx="3">
                  <c:v>Інші видатки</c:v>
                </c:pt>
                <c:pt idx="4">
                  <c:v>Капітальні видатки</c:v>
                </c:pt>
              </c:strCache>
            </c:strRef>
          </c:cat>
          <c:val>
            <c:numRef>
              <c:f>Структура!$F$23:$F$27</c:f>
              <c:numCache>
                <c:formatCode>0.000</c:formatCode>
                <c:ptCount val="5"/>
                <c:pt idx="0">
                  <c:v>738.99769899999797</c:v>
                </c:pt>
                <c:pt idx="1">
                  <c:v>86.381875000000008</c:v>
                </c:pt>
                <c:pt idx="2">
                  <c:v>182.55514200000007</c:v>
                </c:pt>
                <c:pt idx="3">
                  <c:v>44.369583000000006</c:v>
                </c:pt>
                <c:pt idx="4">
                  <c:v>31.228728999999863</c:v>
                </c:pt>
              </c:numCache>
            </c:numRef>
          </c:val>
        </c:ser>
        <c:ser>
          <c:idx val="1"/>
          <c:order val="1"/>
          <c:explosion val="25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noFill/>
      </c:spPr>
    </c:floor>
    <c:plotArea>
      <c:layout>
        <c:manualLayout>
          <c:layoutTarget val="inner"/>
          <c:xMode val="edge"/>
          <c:yMode val="edge"/>
          <c:x val="9.6628452591427869E-2"/>
          <c:y val="5.2096253729290408E-2"/>
          <c:w val="0.90001731362172721"/>
          <c:h val="0.76477720631742696"/>
        </c:manualLayout>
      </c:layout>
      <c:bar3DChart>
        <c:barDir val="col"/>
        <c:grouping val="stacked"/>
        <c:ser>
          <c:idx val="0"/>
          <c:order val="0"/>
          <c:tx>
            <c:strRef>
              <c:f>'зф +сф'!$B$11</c:f>
              <c:strCache>
                <c:ptCount val="1"/>
                <c:pt idx="0">
                  <c:v>дошкільне відділення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5862105728080016E-2"/>
                  <c:y val="-7.0546737213404553E-3"/>
                </c:manualLayout>
              </c:layout>
              <c:showVal val="1"/>
            </c:dLbl>
            <c:dLbl>
              <c:idx val="1"/>
              <c:layout>
                <c:manualLayout>
                  <c:x val="3.1608969575128452E-2"/>
                  <c:y val="-1.763668430335091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'зф +сф'!$D$10:$E$10</c:f>
              <c:strCache>
                <c:ptCount val="2"/>
                <c:pt idx="0">
                  <c:v>2014 рік</c:v>
                </c:pt>
                <c:pt idx="1">
                  <c:v>2015 рік</c:v>
                </c:pt>
              </c:strCache>
            </c:strRef>
          </c:cat>
          <c:val>
            <c:numRef>
              <c:f>'зф +сф'!$D$13:$E$13</c:f>
              <c:numCache>
                <c:formatCode>#,##0.0</c:formatCode>
                <c:ptCount val="2"/>
                <c:pt idx="0">
                  <c:v>43.7</c:v>
                </c:pt>
                <c:pt idx="1">
                  <c:v>56.6</c:v>
                </c:pt>
              </c:numCache>
            </c:numRef>
          </c:val>
        </c:ser>
        <c:ser>
          <c:idx val="1"/>
          <c:order val="1"/>
          <c:tx>
            <c:strRef>
              <c:f>'зф +сф'!$B$14</c:f>
              <c:strCache>
                <c:ptCount val="1"/>
                <c:pt idx="0">
                  <c:v>шкільне відділення</c:v>
                </c:pt>
              </c:strCache>
            </c:strRef>
          </c:tx>
          <c:spPr>
            <a:solidFill>
              <a:srgbClr val="FFCB25"/>
            </a:solidFill>
            <a:effectLst/>
            <a:scene3d>
              <a:camera prst="orthographicFront"/>
              <a:lightRig rig="threePt" dir="t"/>
            </a:scene3d>
            <a:sp3d prstMaterial="plastic"/>
          </c:spPr>
          <c:dLbls>
            <c:dLbl>
              <c:idx val="0"/>
              <c:layout>
                <c:manualLayout>
                  <c:x val="2.3549440008777213E-2"/>
                  <c:y val="-3.5276146037301246E-3"/>
                </c:manualLayout>
              </c:layout>
              <c:showVal val="1"/>
            </c:dLbl>
            <c:dLbl>
              <c:idx val="1"/>
              <c:layout>
                <c:manualLayout>
                  <c:x val="2.6745660660889452E-2"/>
                  <c:y val="-1.7636684303350976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'зф +сф'!$D$10:$E$10</c:f>
              <c:strCache>
                <c:ptCount val="2"/>
                <c:pt idx="0">
                  <c:v>2014 рік</c:v>
                </c:pt>
                <c:pt idx="1">
                  <c:v>2015 рік</c:v>
                </c:pt>
              </c:strCache>
            </c:strRef>
          </c:cat>
          <c:val>
            <c:numRef>
              <c:f>'зф +сф'!$D$14:$E$14</c:f>
              <c:numCache>
                <c:formatCode>#,##0.0</c:formatCode>
                <c:ptCount val="2"/>
                <c:pt idx="0">
                  <c:v>24</c:v>
                </c:pt>
                <c:pt idx="1">
                  <c:v>29.8</c:v>
                </c:pt>
              </c:numCache>
            </c:numRef>
          </c:val>
        </c:ser>
        <c:dLbls>
          <c:showVal val="1"/>
        </c:dLbls>
        <c:gapWidth val="75"/>
        <c:shape val="cylinder"/>
        <c:axId val="99765632"/>
        <c:axId val="99783808"/>
        <c:axId val="0"/>
      </c:bar3DChart>
      <c:catAx>
        <c:axId val="99765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9783808"/>
        <c:crosses val="autoZero"/>
        <c:auto val="1"/>
        <c:lblAlgn val="ctr"/>
        <c:lblOffset val="100"/>
      </c:catAx>
      <c:valAx>
        <c:axId val="99783808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99765632"/>
        <c:crosses val="autoZero"/>
        <c:crossBetween val="between"/>
      </c:valAx>
      <c:spPr>
        <a:gradFill>
          <a:gsLst>
            <a:gs pos="0">
              <a:srgbClr val="9BBB59">
                <a:lumMod val="20000"/>
                <a:lumOff val="80000"/>
              </a:srgbClr>
            </a:gs>
            <a:gs pos="50000">
              <a:srgbClr val="E2F1BF"/>
            </a:gs>
            <a:gs pos="100000">
              <a:schemeClr val="bg1"/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8.6286029314828802E-2"/>
          <c:y val="0.91168503937008583"/>
          <c:w val="0.90962835125061425"/>
          <c:h val="8.8314960629921252E-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0"/>
      <c:perspective val="60"/>
    </c:view3D>
    <c:plotArea>
      <c:layout>
        <c:manualLayout>
          <c:layoutTarget val="inner"/>
          <c:xMode val="edge"/>
          <c:yMode val="edge"/>
          <c:x val="4.9385251638587029E-2"/>
          <c:y val="0.11437423593419002"/>
          <c:w val="0.82399870758043603"/>
          <c:h val="0.80388961990350671"/>
        </c:manualLayout>
      </c:layout>
      <c:pie3DChart>
        <c:varyColors val="1"/>
        <c:ser>
          <c:idx val="0"/>
          <c:order val="0"/>
          <c:explosion val="9"/>
          <c:dPt>
            <c:idx val="4"/>
            <c:explosion val="12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9693684739111638E-2"/>
                  <c:y val="-0.12021104141643367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2.5622492454715352E-2"/>
                  <c:y val="-9.962756350371507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3.3548691029005991E-2"/>
                  <c:y val="-8.2348858935006028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8.0094426066564719E-3"/>
                  <c:y val="8.4098047066150747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6825778997172393E-2"/>
                  <c:y val="-0.39990316150063104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5340849308508836"/>
                  <c:y val="-2.691161365419125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 b="1" i="0" baseline="0">
                    <a:latin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'080000 (2)'!$A$3:$A$8</c:f>
              <c:strCache>
                <c:ptCount val="6"/>
                <c:pt idx="0">
                  <c:v>Медикаменти </c:v>
                </c:pt>
                <c:pt idx="1">
                  <c:v>Продукти харчування</c:v>
                </c:pt>
                <c:pt idx="2">
                  <c:v>Інші видатки</c:v>
                </c:pt>
                <c:pt idx="3">
                  <c:v>Оплата комунальних послуг та  енергоносіїв</c:v>
                </c:pt>
                <c:pt idx="4">
                  <c:v>Заробітна плата з нарахуваннями</c:v>
                </c:pt>
                <c:pt idx="5">
                  <c:v>Капітальні видатки</c:v>
                </c:pt>
              </c:strCache>
            </c:strRef>
          </c:cat>
          <c:val>
            <c:numRef>
              <c:f>'080000 (2)'!$B$3:$B$8</c:f>
              <c:numCache>
                <c:formatCode>General</c:formatCode>
                <c:ptCount val="6"/>
                <c:pt idx="0">
                  <c:v>80.400000000000006</c:v>
                </c:pt>
                <c:pt idx="1">
                  <c:v>10.8</c:v>
                </c:pt>
                <c:pt idx="2">
                  <c:v>39.200000000000003</c:v>
                </c:pt>
                <c:pt idx="3">
                  <c:v>79.5</c:v>
                </c:pt>
                <c:pt idx="4">
                  <c:v>517.4</c:v>
                </c:pt>
                <c:pt idx="5">
                  <c:v>58.3</c:v>
                </c:pt>
              </c:numCache>
            </c:numRef>
          </c:val>
        </c:ser>
        <c:dLbls>
          <c:showCatName val="1"/>
          <c:showPercent val="1"/>
        </c:dLbls>
      </c:pie3DChart>
      <c:spPr>
        <a:ln>
          <a:noFill/>
        </a:ln>
      </c:spPr>
    </c:plotArea>
    <c:plotVisOnly val="1"/>
  </c:chart>
  <c:spPr>
    <a:ln>
      <a:noFill/>
    </a:ln>
  </c:spPr>
  <c:externalData r:id="rId1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4A959-57B6-4BC8-B5B0-28A97ACC4702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A6D3EA2-71EB-4B8C-930F-8A799BB5BA5B}">
      <dgm:prSet phldrT="[Текст]" custT="1"/>
      <dgm:spPr/>
      <dgm:t>
        <a:bodyPr/>
        <a:lstStyle/>
        <a:p>
          <a:r>
            <a:rPr lang="uk-UA" sz="1800" b="1" noProof="0" dirty="0" smtClean="0"/>
            <a:t>У 2015 році здійснено перший етап фінансової децентралізації: прийнято зміни до Бюджетного та Податкового кодексів України</a:t>
          </a:r>
          <a:endParaRPr lang="uk-UA" sz="1800" b="1" noProof="0" dirty="0"/>
        </a:p>
      </dgm:t>
    </dgm:pt>
    <dgm:pt modelId="{E7CCF0A7-C930-486D-BDD0-8E593B782C1D}" type="parTrans" cxnId="{42C1034F-FD7C-4184-B2BD-E953BB677E97}">
      <dgm:prSet/>
      <dgm:spPr/>
      <dgm:t>
        <a:bodyPr/>
        <a:lstStyle/>
        <a:p>
          <a:endParaRPr lang="ru-RU" sz="1800"/>
        </a:p>
      </dgm:t>
    </dgm:pt>
    <dgm:pt modelId="{8066168E-DF98-4F11-BFCB-FBB7D1D090E9}" type="sibTrans" cxnId="{42C1034F-FD7C-4184-B2BD-E953BB677E97}">
      <dgm:prSet/>
      <dgm:spPr/>
      <dgm:t>
        <a:bodyPr/>
        <a:lstStyle/>
        <a:p>
          <a:endParaRPr lang="ru-RU" sz="1800"/>
        </a:p>
      </dgm:t>
    </dgm:pt>
    <dgm:pt modelId="{18CAF8FF-81FC-46C0-922C-A1DCE3998F18}">
      <dgm:prSet phldrT="[Текст]" custT="1"/>
      <dgm:spPr/>
      <dgm:t>
        <a:bodyPr/>
        <a:lstStyle/>
        <a:p>
          <a:r>
            <a:rPr lang="uk-UA" sz="1600" b="1" i="0" noProof="0" dirty="0" smtClean="0"/>
            <a:t>Збільшені джерела формування дохідної бази місцевих бюджетів за рахунок передачі окремих доходів з державного бюджету, запровадження нових видів податків – акцизного податку з кінцевих продажів та транспортного податку, розширення бази оподаткування податком на нерухомість за рахунок об'єктів нежитлового призначення</a:t>
          </a:r>
          <a:endParaRPr lang="uk-UA" sz="1600" b="1" noProof="0" dirty="0"/>
        </a:p>
      </dgm:t>
    </dgm:pt>
    <dgm:pt modelId="{C5A1350F-D3FD-49EC-B204-EC2C94E72D4E}" type="parTrans" cxnId="{D5074BC9-C5A0-4893-8580-D84DB66227B9}">
      <dgm:prSet/>
      <dgm:spPr/>
      <dgm:t>
        <a:bodyPr/>
        <a:lstStyle/>
        <a:p>
          <a:endParaRPr lang="ru-RU" sz="1800"/>
        </a:p>
      </dgm:t>
    </dgm:pt>
    <dgm:pt modelId="{8E183819-8EA8-42D1-ADDC-39E09DA30749}" type="sibTrans" cxnId="{D5074BC9-C5A0-4893-8580-D84DB66227B9}">
      <dgm:prSet/>
      <dgm:spPr/>
      <dgm:t>
        <a:bodyPr/>
        <a:lstStyle/>
        <a:p>
          <a:endParaRPr lang="ru-RU" sz="1800"/>
        </a:p>
      </dgm:t>
    </dgm:pt>
    <dgm:pt modelId="{7E971852-DAEA-423A-81D6-097C91660D53}">
      <dgm:prSet phldrT="[Текст]" custT="1"/>
      <dgm:spPr/>
      <dgm:t>
        <a:bodyPr/>
        <a:lstStyle/>
        <a:p>
          <a:r>
            <a:rPr lang="uk-UA" sz="1600" b="1" i="0" noProof="0" dirty="0" smtClean="0"/>
            <a:t>Запроваджено новий механізм бюджетного регулювання – горизонтальне вирівнювання податкоспроможності територій залежно від рівня надходжень на одного жителя податку на доходи фізичних осіб</a:t>
          </a:r>
          <a:endParaRPr lang="uk-UA" sz="1600" b="1" noProof="0" dirty="0"/>
        </a:p>
      </dgm:t>
    </dgm:pt>
    <dgm:pt modelId="{C4AD28BF-5985-4FFE-938D-205C409EC900}" type="parTrans" cxnId="{8B62B0A9-FD44-4F2A-9B43-752269AB78E4}">
      <dgm:prSet/>
      <dgm:spPr/>
      <dgm:t>
        <a:bodyPr/>
        <a:lstStyle/>
        <a:p>
          <a:endParaRPr lang="ru-RU" sz="1800"/>
        </a:p>
      </dgm:t>
    </dgm:pt>
    <dgm:pt modelId="{DB271A4F-1BFD-4CC3-9A59-5547E4C09FE0}" type="sibTrans" cxnId="{8B62B0A9-FD44-4F2A-9B43-752269AB78E4}">
      <dgm:prSet/>
      <dgm:spPr/>
      <dgm:t>
        <a:bodyPr/>
        <a:lstStyle/>
        <a:p>
          <a:endParaRPr lang="ru-RU" sz="1800"/>
        </a:p>
      </dgm:t>
    </dgm:pt>
    <dgm:pt modelId="{24E98865-2E37-4A2B-B239-57F339978F30}">
      <dgm:prSet phldrT="[Текст]" custT="1"/>
      <dgm:spPr/>
      <dgm:t>
        <a:bodyPr/>
        <a:lstStyle/>
        <a:p>
          <a:r>
            <a:rPr lang="uk-UA" sz="1600" b="1" i="0" noProof="0" dirty="0" smtClean="0"/>
            <a:t>Для здійснення видатків на делеговані державою повноваження в галузях освіти та охорони здоров’я запроваджено нові субвенції з державного бюджету місцевим бюджетам – освітню та медичну.</a:t>
          </a:r>
          <a:endParaRPr lang="uk-UA" sz="1600" b="1" noProof="0" dirty="0"/>
        </a:p>
      </dgm:t>
    </dgm:pt>
    <dgm:pt modelId="{D85232CB-2C80-4E6F-8AFA-338EB1CE9027}" type="parTrans" cxnId="{9E374DF3-2E87-4D0C-AFA0-DE69A0AE3BEF}">
      <dgm:prSet/>
      <dgm:spPr/>
      <dgm:t>
        <a:bodyPr/>
        <a:lstStyle/>
        <a:p>
          <a:endParaRPr lang="ru-RU"/>
        </a:p>
      </dgm:t>
    </dgm:pt>
    <dgm:pt modelId="{565A1949-55DE-4298-A59A-5D26C6676276}" type="sibTrans" cxnId="{9E374DF3-2E87-4D0C-AFA0-DE69A0AE3BEF}">
      <dgm:prSet/>
      <dgm:spPr/>
      <dgm:t>
        <a:bodyPr/>
        <a:lstStyle/>
        <a:p>
          <a:endParaRPr lang="ru-RU"/>
        </a:p>
      </dgm:t>
    </dgm:pt>
    <dgm:pt modelId="{AC5EE66F-6D3F-4D33-80D8-7EDA32F0308F}" type="pres">
      <dgm:prSet presAssocID="{34A4A959-57B6-4BC8-B5B0-28A97ACC470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47FF0-B7F3-42BD-A344-226EBC6B8648}" type="pres">
      <dgm:prSet presAssocID="{0A6D3EA2-71EB-4B8C-930F-8A799BB5BA5B}" presName="composite" presStyleCnt="0"/>
      <dgm:spPr/>
    </dgm:pt>
    <dgm:pt modelId="{12FF2E1C-BEA6-46DD-B905-7A62D08D5277}" type="pres">
      <dgm:prSet presAssocID="{0A6D3EA2-71EB-4B8C-930F-8A799BB5BA5B}" presName="imgShp" presStyleLbl="fgImgPlace1" presStyleIdx="0" presStyleCnt="4" custFlipHor="1" custScaleX="4899" custScaleY="8503" custLinFactX="-17915" custLinFactNeighborX="-100000" custLinFactNeighborY="-217"/>
      <dgm:spPr>
        <a:noFill/>
        <a:ln>
          <a:noFill/>
        </a:ln>
      </dgm:spPr>
    </dgm:pt>
    <dgm:pt modelId="{924E182E-D726-4DAB-AB17-1181CC08ADF9}" type="pres">
      <dgm:prSet presAssocID="{0A6D3EA2-71EB-4B8C-930F-8A799BB5BA5B}" presName="txShp" presStyleLbl="node1" presStyleIdx="0" presStyleCnt="4" custScaleX="147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57803-9426-44D2-A63B-101FA769EF81}" type="pres">
      <dgm:prSet presAssocID="{8066168E-DF98-4F11-BFCB-FBB7D1D090E9}" presName="spacing" presStyleCnt="0"/>
      <dgm:spPr/>
    </dgm:pt>
    <dgm:pt modelId="{15FD3C3F-8E0E-4C17-A847-AF329A124BB0}" type="pres">
      <dgm:prSet presAssocID="{18CAF8FF-81FC-46C0-922C-A1DCE3998F18}" presName="composite" presStyleCnt="0"/>
      <dgm:spPr/>
    </dgm:pt>
    <dgm:pt modelId="{436937F2-3512-46A8-83FC-912D133DBAEB}" type="pres">
      <dgm:prSet presAssocID="{18CAF8FF-81FC-46C0-922C-A1DCE3998F18}" presName="imgShp" presStyleLbl="fgImgPlace1" presStyleIdx="1" presStyleCnt="4" custFlipVert="1" custFlipHor="1" custScaleX="9748" custScaleY="14676" custLinFactX="-12002" custLinFactNeighborX="-100000" custLinFactNeighborY="2056"/>
      <dgm:spPr>
        <a:noFill/>
        <a:ln>
          <a:noFill/>
        </a:ln>
      </dgm:spPr>
    </dgm:pt>
    <dgm:pt modelId="{2E6DED91-016C-440C-8380-98ACC6A9230C}" type="pres">
      <dgm:prSet presAssocID="{18CAF8FF-81FC-46C0-922C-A1DCE3998F18}" presName="txShp" presStyleLbl="node1" presStyleIdx="1" presStyleCnt="4" custScaleX="147890" custScaleY="215525" custLinFactNeighborX="0" custLinFactNeighborY="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41D2C-34B6-4C2B-9E40-840448CDE2F0}" type="pres">
      <dgm:prSet presAssocID="{8E183819-8EA8-42D1-ADDC-39E09DA30749}" presName="spacing" presStyleCnt="0"/>
      <dgm:spPr/>
    </dgm:pt>
    <dgm:pt modelId="{86533959-17C1-4365-B694-D12A262E6876}" type="pres">
      <dgm:prSet presAssocID="{7E971852-DAEA-423A-81D6-097C91660D53}" presName="composite" presStyleCnt="0"/>
      <dgm:spPr/>
    </dgm:pt>
    <dgm:pt modelId="{183CE6CB-8440-4CC2-B026-0038F578D1C1}" type="pres">
      <dgm:prSet presAssocID="{7E971852-DAEA-423A-81D6-097C91660D53}" presName="imgShp" presStyleLbl="fgImgPlace1" presStyleIdx="2" presStyleCnt="4" custFlipVert="0" custFlipHor="1" custScaleX="8451" custScaleY="20519" custLinFactX="-13446" custLinFactNeighborX="-100000" custLinFactNeighborY="818"/>
      <dgm:spPr>
        <a:noFill/>
        <a:ln>
          <a:noFill/>
        </a:ln>
      </dgm:spPr>
    </dgm:pt>
    <dgm:pt modelId="{C08D0056-9D21-4714-8142-46C6686670A6}" type="pres">
      <dgm:prSet presAssocID="{7E971852-DAEA-423A-81D6-097C91660D53}" presName="txShp" presStyleLbl="node1" presStyleIdx="2" presStyleCnt="4" custScaleX="147890" custScaleY="137312" custLinFactNeighborX="0" custLinFactNeighborY="-2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8BE57-7CA3-4E70-BB61-58359946A685}" type="pres">
      <dgm:prSet presAssocID="{DB271A4F-1BFD-4CC3-9A59-5547E4C09FE0}" presName="spacing" presStyleCnt="0"/>
      <dgm:spPr/>
    </dgm:pt>
    <dgm:pt modelId="{FBE2A99D-B628-497B-9485-6E2E3C16A327}" type="pres">
      <dgm:prSet presAssocID="{24E98865-2E37-4A2B-B239-57F339978F30}" presName="composite" presStyleCnt="0"/>
      <dgm:spPr/>
    </dgm:pt>
    <dgm:pt modelId="{DADE28F1-7691-4921-A398-F5DABAEC3C7E}" type="pres">
      <dgm:prSet presAssocID="{24E98865-2E37-4A2B-B239-57F339978F30}" presName="imgShp" presStyleLbl="fgImgPlace1" presStyleIdx="3" presStyleCnt="4" custFlipHor="0" custScaleX="7644" custScaleY="15686" custLinFactX="-5398" custLinFactNeighborX="-100000" custLinFactNeighborY="0"/>
      <dgm:spPr>
        <a:noFill/>
        <a:ln>
          <a:noFill/>
        </a:ln>
      </dgm:spPr>
    </dgm:pt>
    <dgm:pt modelId="{FA0D3B58-099B-4926-95EA-6DAB7BE12923}" type="pres">
      <dgm:prSet presAssocID="{24E98865-2E37-4A2B-B239-57F339978F30}" presName="txShp" presStyleLbl="node1" presStyleIdx="3" presStyleCnt="4" custScaleX="145405" custScaleY="136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9F2E2-11F7-4595-B09E-1AAC46D944D9}" type="presOf" srcId="{34A4A959-57B6-4BC8-B5B0-28A97ACC4702}" destId="{AC5EE66F-6D3F-4D33-80D8-7EDA32F0308F}" srcOrd="0" destOrd="0" presId="urn:microsoft.com/office/officeart/2005/8/layout/vList3"/>
    <dgm:cxn modelId="{4E62D2E1-A33D-4266-9128-C0F443D9A992}" type="presOf" srcId="{24E98865-2E37-4A2B-B239-57F339978F30}" destId="{FA0D3B58-099B-4926-95EA-6DAB7BE12923}" srcOrd="0" destOrd="0" presId="urn:microsoft.com/office/officeart/2005/8/layout/vList3"/>
    <dgm:cxn modelId="{D5074BC9-C5A0-4893-8580-D84DB66227B9}" srcId="{34A4A959-57B6-4BC8-B5B0-28A97ACC4702}" destId="{18CAF8FF-81FC-46C0-922C-A1DCE3998F18}" srcOrd="1" destOrd="0" parTransId="{C5A1350F-D3FD-49EC-B204-EC2C94E72D4E}" sibTransId="{8E183819-8EA8-42D1-ADDC-39E09DA30749}"/>
    <dgm:cxn modelId="{AACC5AF0-6495-4BB7-99AD-FADEC9803BEA}" type="presOf" srcId="{0A6D3EA2-71EB-4B8C-930F-8A799BB5BA5B}" destId="{924E182E-D726-4DAB-AB17-1181CC08ADF9}" srcOrd="0" destOrd="0" presId="urn:microsoft.com/office/officeart/2005/8/layout/vList3"/>
    <dgm:cxn modelId="{9E374DF3-2E87-4D0C-AFA0-DE69A0AE3BEF}" srcId="{34A4A959-57B6-4BC8-B5B0-28A97ACC4702}" destId="{24E98865-2E37-4A2B-B239-57F339978F30}" srcOrd="3" destOrd="0" parTransId="{D85232CB-2C80-4E6F-8AFA-338EB1CE9027}" sibTransId="{565A1949-55DE-4298-A59A-5D26C6676276}"/>
    <dgm:cxn modelId="{42C1034F-FD7C-4184-B2BD-E953BB677E97}" srcId="{34A4A959-57B6-4BC8-B5B0-28A97ACC4702}" destId="{0A6D3EA2-71EB-4B8C-930F-8A799BB5BA5B}" srcOrd="0" destOrd="0" parTransId="{E7CCF0A7-C930-486D-BDD0-8E593B782C1D}" sibTransId="{8066168E-DF98-4F11-BFCB-FBB7D1D090E9}"/>
    <dgm:cxn modelId="{8B62B0A9-FD44-4F2A-9B43-752269AB78E4}" srcId="{34A4A959-57B6-4BC8-B5B0-28A97ACC4702}" destId="{7E971852-DAEA-423A-81D6-097C91660D53}" srcOrd="2" destOrd="0" parTransId="{C4AD28BF-5985-4FFE-938D-205C409EC900}" sibTransId="{DB271A4F-1BFD-4CC3-9A59-5547E4C09FE0}"/>
    <dgm:cxn modelId="{DF83649B-0D1A-45B2-8753-0124C6DD16D3}" type="presOf" srcId="{18CAF8FF-81FC-46C0-922C-A1DCE3998F18}" destId="{2E6DED91-016C-440C-8380-98ACC6A9230C}" srcOrd="0" destOrd="0" presId="urn:microsoft.com/office/officeart/2005/8/layout/vList3"/>
    <dgm:cxn modelId="{7A24A93C-C64B-4EFD-9D73-2EE3C8604C1B}" type="presOf" srcId="{7E971852-DAEA-423A-81D6-097C91660D53}" destId="{C08D0056-9D21-4714-8142-46C6686670A6}" srcOrd="0" destOrd="0" presId="urn:microsoft.com/office/officeart/2005/8/layout/vList3"/>
    <dgm:cxn modelId="{4CCF7DE2-0229-4857-83C2-F0BFD37F0254}" type="presParOf" srcId="{AC5EE66F-6D3F-4D33-80D8-7EDA32F0308F}" destId="{37D47FF0-B7F3-42BD-A344-226EBC6B8648}" srcOrd="0" destOrd="0" presId="urn:microsoft.com/office/officeart/2005/8/layout/vList3"/>
    <dgm:cxn modelId="{F9FB0B6D-95A6-4400-8F02-213705868AC8}" type="presParOf" srcId="{37D47FF0-B7F3-42BD-A344-226EBC6B8648}" destId="{12FF2E1C-BEA6-46DD-B905-7A62D08D5277}" srcOrd="0" destOrd="0" presId="urn:microsoft.com/office/officeart/2005/8/layout/vList3"/>
    <dgm:cxn modelId="{A7F545EA-F179-4592-A330-2D91ABAEF1AB}" type="presParOf" srcId="{37D47FF0-B7F3-42BD-A344-226EBC6B8648}" destId="{924E182E-D726-4DAB-AB17-1181CC08ADF9}" srcOrd="1" destOrd="0" presId="urn:microsoft.com/office/officeart/2005/8/layout/vList3"/>
    <dgm:cxn modelId="{2D877121-B4BA-4F1A-8957-0987709D58DE}" type="presParOf" srcId="{AC5EE66F-6D3F-4D33-80D8-7EDA32F0308F}" destId="{CC057803-9426-44D2-A63B-101FA769EF81}" srcOrd="1" destOrd="0" presId="urn:microsoft.com/office/officeart/2005/8/layout/vList3"/>
    <dgm:cxn modelId="{9105052C-750F-4EA1-A3D4-0A7D4D3235A5}" type="presParOf" srcId="{AC5EE66F-6D3F-4D33-80D8-7EDA32F0308F}" destId="{15FD3C3F-8E0E-4C17-A847-AF329A124BB0}" srcOrd="2" destOrd="0" presId="urn:microsoft.com/office/officeart/2005/8/layout/vList3"/>
    <dgm:cxn modelId="{EA492427-8C4C-4AE7-8B08-BA8CF3523B1B}" type="presParOf" srcId="{15FD3C3F-8E0E-4C17-A847-AF329A124BB0}" destId="{436937F2-3512-46A8-83FC-912D133DBAEB}" srcOrd="0" destOrd="0" presId="urn:microsoft.com/office/officeart/2005/8/layout/vList3"/>
    <dgm:cxn modelId="{56FFD199-9872-47F4-B6A5-5C233AF610CC}" type="presParOf" srcId="{15FD3C3F-8E0E-4C17-A847-AF329A124BB0}" destId="{2E6DED91-016C-440C-8380-98ACC6A9230C}" srcOrd="1" destOrd="0" presId="urn:microsoft.com/office/officeart/2005/8/layout/vList3"/>
    <dgm:cxn modelId="{70CBFE86-726B-4BAD-87A6-C705C012B733}" type="presParOf" srcId="{AC5EE66F-6D3F-4D33-80D8-7EDA32F0308F}" destId="{FA741D2C-34B6-4C2B-9E40-840448CDE2F0}" srcOrd="3" destOrd="0" presId="urn:microsoft.com/office/officeart/2005/8/layout/vList3"/>
    <dgm:cxn modelId="{8A428128-0FFB-4179-B803-2CD4C0715082}" type="presParOf" srcId="{AC5EE66F-6D3F-4D33-80D8-7EDA32F0308F}" destId="{86533959-17C1-4365-B694-D12A262E6876}" srcOrd="4" destOrd="0" presId="urn:microsoft.com/office/officeart/2005/8/layout/vList3"/>
    <dgm:cxn modelId="{1F25FDBB-2E1C-4E7F-BE35-992D9EB40124}" type="presParOf" srcId="{86533959-17C1-4365-B694-D12A262E6876}" destId="{183CE6CB-8440-4CC2-B026-0038F578D1C1}" srcOrd="0" destOrd="0" presId="urn:microsoft.com/office/officeart/2005/8/layout/vList3"/>
    <dgm:cxn modelId="{119E83C0-6668-4D31-9172-2F8FEAEDA0C9}" type="presParOf" srcId="{86533959-17C1-4365-B694-D12A262E6876}" destId="{C08D0056-9D21-4714-8142-46C6686670A6}" srcOrd="1" destOrd="0" presId="urn:microsoft.com/office/officeart/2005/8/layout/vList3"/>
    <dgm:cxn modelId="{47CD23E7-54DB-499D-9207-59793AE9C013}" type="presParOf" srcId="{AC5EE66F-6D3F-4D33-80D8-7EDA32F0308F}" destId="{3AD8BE57-7CA3-4E70-BB61-58359946A685}" srcOrd="5" destOrd="0" presId="urn:microsoft.com/office/officeart/2005/8/layout/vList3"/>
    <dgm:cxn modelId="{415FE943-5353-4091-868E-02D5F14EB973}" type="presParOf" srcId="{AC5EE66F-6D3F-4D33-80D8-7EDA32F0308F}" destId="{FBE2A99D-B628-497B-9485-6E2E3C16A327}" srcOrd="6" destOrd="0" presId="urn:microsoft.com/office/officeart/2005/8/layout/vList3"/>
    <dgm:cxn modelId="{2A3DAB99-1A15-476B-9391-59AA95F93F73}" type="presParOf" srcId="{FBE2A99D-B628-497B-9485-6E2E3C16A327}" destId="{DADE28F1-7691-4921-A398-F5DABAEC3C7E}" srcOrd="0" destOrd="0" presId="urn:microsoft.com/office/officeart/2005/8/layout/vList3"/>
    <dgm:cxn modelId="{64D80A7F-C5EA-4462-A6D9-E4A7E61610AE}" type="presParOf" srcId="{FBE2A99D-B628-497B-9485-6E2E3C16A327}" destId="{FA0D3B58-099B-4926-95EA-6DAB7BE12923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3C9973-97E1-4B17-A924-9DDA9853D5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B962F-4F0F-462B-A1B2-68CDB8A2787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1600" b="1" i="1" dirty="0">
              <a:solidFill>
                <a:sysClr val="windowText" lastClr="000000"/>
              </a:solidFill>
            </a:rPr>
            <a:t>522,6</a:t>
          </a:r>
          <a:endParaRPr lang="ru-RU" sz="1600" b="1" i="1" dirty="0">
            <a:solidFill>
              <a:sysClr val="windowText" lastClr="000000"/>
            </a:solidFill>
          </a:endParaRPr>
        </a:p>
      </dgm:t>
    </dgm:pt>
    <dgm:pt modelId="{7BC7944D-420D-418A-B7A4-8A5E91F05BA8}" type="parTrans" cxnId="{1F9E09B6-C133-42EB-B728-D81059C0854C}">
      <dgm:prSet/>
      <dgm:spPr/>
      <dgm:t>
        <a:bodyPr/>
        <a:lstStyle/>
        <a:p>
          <a:endParaRPr lang="ru-RU" sz="1600"/>
        </a:p>
      </dgm:t>
    </dgm:pt>
    <dgm:pt modelId="{9AFF7F8F-9D20-4C30-ADF6-3B9801947E29}" type="sibTrans" cxnId="{1F9E09B6-C133-42EB-B728-D81059C0854C}">
      <dgm:prSet/>
      <dgm:spPr/>
      <dgm:t>
        <a:bodyPr/>
        <a:lstStyle/>
        <a:p>
          <a:endParaRPr lang="ru-RU" sz="1600"/>
        </a:p>
      </dgm:t>
    </dgm:pt>
    <dgm:pt modelId="{DB0CEA4F-80CD-4247-8A1B-1F813CC200ED}">
      <dgm:prSet phldrT="[Текст]" custT="1"/>
      <dgm:spPr>
        <a:solidFill>
          <a:schemeClr val="accent3">
            <a:lumMod val="60000"/>
            <a:lumOff val="40000"/>
            <a:alpha val="91000"/>
          </a:schemeClr>
        </a:solidFill>
      </dgm:spPr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Лікарні (виконання 97%)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196DC7D2-6D2F-4CF2-BA2A-59EFCF7418B3}" type="parTrans" cxnId="{A53CA07E-2E5E-4FB0-B178-2FCCEBE9A9D0}">
      <dgm:prSet/>
      <dgm:spPr/>
      <dgm:t>
        <a:bodyPr/>
        <a:lstStyle/>
        <a:p>
          <a:endParaRPr lang="ru-RU" sz="1600"/>
        </a:p>
      </dgm:t>
    </dgm:pt>
    <dgm:pt modelId="{F3C8ECC5-C4D7-472F-8322-802195CCD153}" type="sibTrans" cxnId="{A53CA07E-2E5E-4FB0-B178-2FCCEBE9A9D0}">
      <dgm:prSet/>
      <dgm:spPr/>
      <dgm:t>
        <a:bodyPr/>
        <a:lstStyle/>
        <a:p>
          <a:endParaRPr lang="ru-RU" sz="1600"/>
        </a:p>
      </dgm:t>
    </dgm:pt>
    <dgm:pt modelId="{F6E9C7D9-E280-4049-A536-F6592542C57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600" b="1" i="1" dirty="0">
              <a:solidFill>
                <a:sysClr val="windowText" lastClr="000000"/>
              </a:solidFill>
            </a:rPr>
            <a:t>126,6     </a:t>
          </a:r>
          <a:endParaRPr lang="ru-RU" sz="1600" b="1" i="1" dirty="0">
            <a:solidFill>
              <a:sysClr val="windowText" lastClr="000000"/>
            </a:solidFill>
          </a:endParaRPr>
        </a:p>
      </dgm:t>
    </dgm:pt>
    <dgm:pt modelId="{4198827D-A7B8-483F-A50B-BAE742715331}" type="parTrans" cxnId="{B98EC00D-16E3-4FA2-85BC-94EB09424F69}">
      <dgm:prSet/>
      <dgm:spPr/>
      <dgm:t>
        <a:bodyPr/>
        <a:lstStyle/>
        <a:p>
          <a:endParaRPr lang="ru-RU" sz="1600"/>
        </a:p>
      </dgm:t>
    </dgm:pt>
    <dgm:pt modelId="{BC82C740-55EC-4951-B5A7-4E50427E38D6}" type="sibTrans" cxnId="{B98EC00D-16E3-4FA2-85BC-94EB09424F69}">
      <dgm:prSet/>
      <dgm:spPr/>
      <dgm:t>
        <a:bodyPr/>
        <a:lstStyle/>
        <a:p>
          <a:endParaRPr lang="ru-RU" sz="1600"/>
        </a:p>
      </dgm:t>
    </dgm:pt>
    <dgm:pt modelId="{38584247-617D-4D67-BF19-8C874CCB744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1600" b="1" i="1" dirty="0">
              <a:solidFill>
                <a:sysClr val="windowText" lastClr="000000"/>
              </a:solidFill>
            </a:rPr>
            <a:t>69,3</a:t>
          </a:r>
          <a:endParaRPr lang="ru-RU" sz="1600" b="1" i="1" dirty="0">
            <a:solidFill>
              <a:sysClr val="windowText" lastClr="000000"/>
            </a:solidFill>
          </a:endParaRPr>
        </a:p>
      </dgm:t>
    </dgm:pt>
    <dgm:pt modelId="{4BE9269E-CF3F-49CC-810A-4110F2899BF0}" type="parTrans" cxnId="{397BBD6E-C111-4DF9-925C-C1301FDF8B30}">
      <dgm:prSet/>
      <dgm:spPr/>
      <dgm:t>
        <a:bodyPr/>
        <a:lstStyle/>
        <a:p>
          <a:endParaRPr lang="ru-RU" sz="1600"/>
        </a:p>
      </dgm:t>
    </dgm:pt>
    <dgm:pt modelId="{01AFF86B-168A-47DA-A671-392E9E13091D}" type="sibTrans" cxnId="{397BBD6E-C111-4DF9-925C-C1301FDF8B30}">
      <dgm:prSet/>
      <dgm:spPr/>
      <dgm:t>
        <a:bodyPr/>
        <a:lstStyle/>
        <a:p>
          <a:endParaRPr lang="ru-RU" sz="1600"/>
        </a:p>
      </dgm:t>
    </dgm:pt>
    <dgm:pt modelId="{3E3CE0B5-4A32-4EC1-A63E-D1335748A5BB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sz="1600" b="1" i="1" dirty="0">
              <a:latin typeface="Times New Roman" pitchFamily="18" charset="0"/>
              <a:cs typeface="Times New Roman" pitchFamily="18" charset="0"/>
            </a:rPr>
            <a:t>Пологові 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будинки (виконання 97,1%)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A3D3E3F-C072-4116-923F-4A8B7A7D923F}" type="parTrans" cxnId="{902B9548-1DED-4D23-9D3F-B78FB3F079FC}">
      <dgm:prSet/>
      <dgm:spPr/>
      <dgm:t>
        <a:bodyPr/>
        <a:lstStyle/>
        <a:p>
          <a:endParaRPr lang="ru-RU" sz="1600"/>
        </a:p>
      </dgm:t>
    </dgm:pt>
    <dgm:pt modelId="{C2E51F8C-4A18-4A88-BC82-303931E3EAA6}" type="sibTrans" cxnId="{902B9548-1DED-4D23-9D3F-B78FB3F079FC}">
      <dgm:prSet/>
      <dgm:spPr/>
      <dgm:t>
        <a:bodyPr/>
        <a:lstStyle/>
        <a:p>
          <a:endParaRPr lang="ru-RU" sz="1600"/>
        </a:p>
      </dgm:t>
    </dgm:pt>
    <dgm:pt modelId="{0900082B-4AC4-41E1-B2C9-A45EE1113DF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1600" b="1" i="1" dirty="0">
              <a:latin typeface="Times New Roman" pitchFamily="18" charset="0"/>
              <a:cs typeface="Times New Roman" pitchFamily="18" charset="0"/>
            </a:rPr>
            <a:t>Центри первинної медико-санітарної 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допомоги (виконання 93,4%)</a:t>
          </a:r>
          <a:endParaRPr lang="ru-RU" sz="1600" b="1" i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B38BC3-BC14-41AB-AEA4-457134834F6F}" type="parTrans" cxnId="{E3CCBED8-64FC-455D-9CCB-DAC41B562311}">
      <dgm:prSet/>
      <dgm:spPr/>
      <dgm:t>
        <a:bodyPr/>
        <a:lstStyle/>
        <a:p>
          <a:endParaRPr lang="ru-RU" sz="1600"/>
        </a:p>
      </dgm:t>
    </dgm:pt>
    <dgm:pt modelId="{7C8460BC-A21A-4984-BCCF-10E1AF2D2289}" type="sibTrans" cxnId="{E3CCBED8-64FC-455D-9CCB-DAC41B562311}">
      <dgm:prSet/>
      <dgm:spPr/>
      <dgm:t>
        <a:bodyPr/>
        <a:lstStyle/>
        <a:p>
          <a:endParaRPr lang="ru-RU" sz="1600"/>
        </a:p>
      </dgm:t>
    </dgm:pt>
    <dgm:pt modelId="{280BA66F-12D9-4466-BA5E-110A67242E7A}">
      <dgm:prSet custT="1"/>
      <dgm:spPr>
        <a:solidFill>
          <a:srgbClr val="99FF66"/>
        </a:solidFill>
      </dgm:spPr>
      <dgm:t>
        <a:bodyPr/>
        <a:lstStyle/>
        <a:p>
          <a:r>
            <a:rPr lang="uk-UA" sz="1600" b="1" i="1" dirty="0">
              <a:solidFill>
                <a:sysClr val="windowText" lastClr="000000"/>
              </a:solidFill>
            </a:rPr>
            <a:t>36,2</a:t>
          </a:r>
          <a:endParaRPr lang="ru-RU" sz="1600" b="1" i="1" dirty="0">
            <a:solidFill>
              <a:sysClr val="windowText" lastClr="000000"/>
            </a:solidFill>
          </a:endParaRPr>
        </a:p>
      </dgm:t>
    </dgm:pt>
    <dgm:pt modelId="{9E07D28C-1487-4E27-84EB-746C37CD0788}" type="parTrans" cxnId="{0D131A0C-24CC-4070-AA5F-23D5322791CA}">
      <dgm:prSet/>
      <dgm:spPr/>
      <dgm:t>
        <a:bodyPr/>
        <a:lstStyle/>
        <a:p>
          <a:endParaRPr lang="ru-RU" sz="1600"/>
        </a:p>
      </dgm:t>
    </dgm:pt>
    <dgm:pt modelId="{860116D3-D84A-498D-B54A-B480467DFC1D}" type="sibTrans" cxnId="{0D131A0C-24CC-4070-AA5F-23D5322791CA}">
      <dgm:prSet/>
      <dgm:spPr/>
      <dgm:t>
        <a:bodyPr/>
        <a:lstStyle/>
        <a:p>
          <a:endParaRPr lang="ru-RU" sz="1600"/>
        </a:p>
      </dgm:t>
    </dgm:pt>
    <dgm:pt modelId="{48E4B14B-A519-4D31-A0E2-83179772DF2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1600" b="1" i="1" dirty="0">
              <a:solidFill>
                <a:sysClr val="windowText" lastClr="000000"/>
              </a:solidFill>
            </a:rPr>
            <a:t>30,9</a:t>
          </a:r>
          <a:endParaRPr lang="ru-RU" sz="1600" b="1" i="1" dirty="0">
            <a:solidFill>
              <a:sysClr val="windowText" lastClr="000000"/>
            </a:solidFill>
          </a:endParaRPr>
        </a:p>
      </dgm:t>
    </dgm:pt>
    <dgm:pt modelId="{B3F1ADD6-44DE-4F70-BC14-0DB880A1D618}" type="parTrans" cxnId="{29A753ED-621C-4CA9-9BF3-8E12D88FD534}">
      <dgm:prSet/>
      <dgm:spPr/>
      <dgm:t>
        <a:bodyPr/>
        <a:lstStyle/>
        <a:p>
          <a:endParaRPr lang="ru-RU" sz="1600"/>
        </a:p>
      </dgm:t>
    </dgm:pt>
    <dgm:pt modelId="{F577509B-82FA-49BA-8DF0-E2C2906C7684}" type="sibTrans" cxnId="{29A753ED-621C-4CA9-9BF3-8E12D88FD534}">
      <dgm:prSet/>
      <dgm:spPr/>
      <dgm:t>
        <a:bodyPr/>
        <a:lstStyle/>
        <a:p>
          <a:endParaRPr lang="ru-RU" sz="1600"/>
        </a:p>
      </dgm:t>
    </dgm:pt>
    <dgm:pt modelId="{5D5CEAA5-A1A0-44A8-81E8-1FE9252CD60D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600" b="1" i="1" dirty="0">
              <a:latin typeface="Times New Roman" pitchFamily="18" charset="0"/>
              <a:cs typeface="Times New Roman" pitchFamily="18" charset="0"/>
            </a:rPr>
            <a:t>Інші заклади та заходи по охороні здоров</a:t>
          </a:r>
          <a:r>
            <a:rPr lang="en-US" sz="1600" b="1" i="1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я (виконання 90,0%)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2128C75-718A-40E9-9F53-4F74FAA25759}" type="parTrans" cxnId="{45905810-7BCC-423A-A76B-F3611973E347}">
      <dgm:prSet/>
      <dgm:spPr/>
      <dgm:t>
        <a:bodyPr/>
        <a:lstStyle/>
        <a:p>
          <a:endParaRPr lang="ru-RU" sz="1600"/>
        </a:p>
      </dgm:t>
    </dgm:pt>
    <dgm:pt modelId="{C35D84C6-2D1F-483B-B7FA-EF5D19CBE017}" type="sibTrans" cxnId="{45905810-7BCC-423A-A76B-F3611973E347}">
      <dgm:prSet/>
      <dgm:spPr/>
      <dgm:t>
        <a:bodyPr/>
        <a:lstStyle/>
        <a:p>
          <a:endParaRPr lang="ru-RU" sz="1600"/>
        </a:p>
      </dgm:t>
    </dgm:pt>
    <dgm:pt modelId="{B6B62F7C-C975-4CEF-AB41-C660EB287CAC}">
      <dgm:prSet custT="1"/>
      <dgm:spPr>
        <a:solidFill>
          <a:srgbClr val="99FF66">
            <a:alpha val="90000"/>
          </a:srgbClr>
        </a:solidFill>
      </dgm:spPr>
      <dgm:t>
        <a:bodyPr/>
        <a:lstStyle/>
        <a:p>
          <a:r>
            <a:rPr lang="uk-UA" sz="1600" b="1" i="1" dirty="0">
              <a:latin typeface="Times New Roman" pitchFamily="18" charset="0"/>
              <a:cs typeface="Times New Roman" pitchFamily="18" charset="0"/>
            </a:rPr>
            <a:t>Стоматологічні 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поліклініки (виконання 99,0%)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3035D77E-3AEB-4DDA-B1C6-E1EE562E7330}" type="sibTrans" cxnId="{A85582F1-5954-489A-8372-7268C6915B6A}">
      <dgm:prSet/>
      <dgm:spPr/>
      <dgm:t>
        <a:bodyPr/>
        <a:lstStyle/>
        <a:p>
          <a:endParaRPr lang="ru-RU" sz="1600"/>
        </a:p>
      </dgm:t>
    </dgm:pt>
    <dgm:pt modelId="{4CE21818-5E08-4A29-854B-93EE0314D86F}" type="parTrans" cxnId="{A85582F1-5954-489A-8372-7268C6915B6A}">
      <dgm:prSet/>
      <dgm:spPr/>
      <dgm:t>
        <a:bodyPr/>
        <a:lstStyle/>
        <a:p>
          <a:endParaRPr lang="ru-RU" sz="1600"/>
        </a:p>
      </dgm:t>
    </dgm:pt>
    <dgm:pt modelId="{757A872B-E16B-455C-9F2A-B44C5FF4AB50}" type="pres">
      <dgm:prSet presAssocID="{493C9973-97E1-4B17-A924-9DDA9853D5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BF38F-E9C7-4290-9E53-2F5A0DE2E44B}" type="pres">
      <dgm:prSet presAssocID="{BCFB962F-4F0F-462B-A1B2-68CDB8A2787B}" presName="composite" presStyleCnt="0"/>
      <dgm:spPr/>
    </dgm:pt>
    <dgm:pt modelId="{FA358C56-CD38-47F9-ABD6-85D9494419C8}" type="pres">
      <dgm:prSet presAssocID="{BCFB962F-4F0F-462B-A1B2-68CDB8A2787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84063-D92A-48D9-B600-0E955FFF13AB}" type="pres">
      <dgm:prSet presAssocID="{BCFB962F-4F0F-462B-A1B2-68CDB8A2787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05C64-60F5-4716-8BEB-2A4EE2E93FF5}" type="pres">
      <dgm:prSet presAssocID="{9AFF7F8F-9D20-4C30-ADF6-3B9801947E29}" presName="sp" presStyleCnt="0"/>
      <dgm:spPr/>
    </dgm:pt>
    <dgm:pt modelId="{C5DEC2DC-7264-41F6-A55C-395B4E117415}" type="pres">
      <dgm:prSet presAssocID="{F6E9C7D9-E280-4049-A536-F6592542C57E}" presName="composite" presStyleCnt="0"/>
      <dgm:spPr/>
    </dgm:pt>
    <dgm:pt modelId="{A25E574E-4D59-4374-8151-9230DCE8331F}" type="pres">
      <dgm:prSet presAssocID="{F6E9C7D9-E280-4049-A536-F6592542C57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D1F68-8C66-4F1E-AA0B-ABF65B3F3AD4}" type="pres">
      <dgm:prSet presAssocID="{F6E9C7D9-E280-4049-A536-F6592542C57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2087A-0995-4AD9-AD5A-FB8FFD3D7C31}" type="pres">
      <dgm:prSet presAssocID="{BC82C740-55EC-4951-B5A7-4E50427E38D6}" presName="sp" presStyleCnt="0"/>
      <dgm:spPr/>
    </dgm:pt>
    <dgm:pt modelId="{4E4DC4BD-7C75-4141-AAD3-E8A86B1F1D96}" type="pres">
      <dgm:prSet presAssocID="{38584247-617D-4D67-BF19-8C874CCB744C}" presName="composite" presStyleCnt="0"/>
      <dgm:spPr/>
    </dgm:pt>
    <dgm:pt modelId="{08E92CF9-BD87-4375-820B-B3D6684BB4E8}" type="pres">
      <dgm:prSet presAssocID="{38584247-617D-4D67-BF19-8C874CCB744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F9F0D-4FC3-4929-A579-840DBB880712}" type="pres">
      <dgm:prSet presAssocID="{38584247-617D-4D67-BF19-8C874CCB744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1DFBF-25CE-43A7-AA3E-0F2D503BAD66}" type="pres">
      <dgm:prSet presAssocID="{01AFF86B-168A-47DA-A671-392E9E13091D}" presName="sp" presStyleCnt="0"/>
      <dgm:spPr/>
    </dgm:pt>
    <dgm:pt modelId="{F7AC80A9-F34A-4AB5-8545-A697E2D70724}" type="pres">
      <dgm:prSet presAssocID="{280BA66F-12D9-4466-BA5E-110A67242E7A}" presName="composite" presStyleCnt="0"/>
      <dgm:spPr/>
    </dgm:pt>
    <dgm:pt modelId="{8A821839-6330-4A3E-8953-5E706EF4F9AF}" type="pres">
      <dgm:prSet presAssocID="{280BA66F-12D9-4466-BA5E-110A67242E7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6348-CCA7-40CC-A477-7A1D9E029A26}" type="pres">
      <dgm:prSet presAssocID="{280BA66F-12D9-4466-BA5E-110A67242E7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C0658-96AC-4B1A-BE0D-8F902217619E}" type="pres">
      <dgm:prSet presAssocID="{860116D3-D84A-498D-B54A-B480467DFC1D}" presName="sp" presStyleCnt="0"/>
      <dgm:spPr/>
    </dgm:pt>
    <dgm:pt modelId="{AA0EBDE4-4BC1-423A-83A6-73960F2A76C3}" type="pres">
      <dgm:prSet presAssocID="{48E4B14B-A519-4D31-A0E2-83179772DF25}" presName="composite" presStyleCnt="0"/>
      <dgm:spPr/>
    </dgm:pt>
    <dgm:pt modelId="{6C8800FF-2FC8-45C1-8210-F19A06D0E4A3}" type="pres">
      <dgm:prSet presAssocID="{48E4B14B-A519-4D31-A0E2-83179772DF2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15C0E-EF85-407B-9AC8-6341E8A7893B}" type="pres">
      <dgm:prSet presAssocID="{48E4B14B-A519-4D31-A0E2-83179772DF2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05810-7BCC-423A-A76B-F3611973E347}" srcId="{48E4B14B-A519-4D31-A0E2-83179772DF25}" destId="{5D5CEAA5-A1A0-44A8-81E8-1FE9252CD60D}" srcOrd="0" destOrd="0" parTransId="{72128C75-718A-40E9-9F53-4F74FAA25759}" sibTransId="{C35D84C6-2D1F-483B-B7FA-EF5D19CBE017}"/>
    <dgm:cxn modelId="{397BBD6E-C111-4DF9-925C-C1301FDF8B30}" srcId="{493C9973-97E1-4B17-A924-9DDA9853D53A}" destId="{38584247-617D-4D67-BF19-8C874CCB744C}" srcOrd="2" destOrd="0" parTransId="{4BE9269E-CF3F-49CC-810A-4110F2899BF0}" sibTransId="{01AFF86B-168A-47DA-A671-392E9E13091D}"/>
    <dgm:cxn modelId="{0D131A0C-24CC-4070-AA5F-23D5322791CA}" srcId="{493C9973-97E1-4B17-A924-9DDA9853D53A}" destId="{280BA66F-12D9-4466-BA5E-110A67242E7A}" srcOrd="3" destOrd="0" parTransId="{9E07D28C-1487-4E27-84EB-746C37CD0788}" sibTransId="{860116D3-D84A-498D-B54A-B480467DFC1D}"/>
    <dgm:cxn modelId="{1F9E09B6-C133-42EB-B728-D81059C0854C}" srcId="{493C9973-97E1-4B17-A924-9DDA9853D53A}" destId="{BCFB962F-4F0F-462B-A1B2-68CDB8A2787B}" srcOrd="0" destOrd="0" parTransId="{7BC7944D-420D-418A-B7A4-8A5E91F05BA8}" sibTransId="{9AFF7F8F-9D20-4C30-ADF6-3B9801947E29}"/>
    <dgm:cxn modelId="{195B5F5B-A633-4589-AE1A-E3A819370E46}" type="presOf" srcId="{280BA66F-12D9-4466-BA5E-110A67242E7A}" destId="{8A821839-6330-4A3E-8953-5E706EF4F9AF}" srcOrd="0" destOrd="0" presId="urn:microsoft.com/office/officeart/2005/8/layout/chevron2"/>
    <dgm:cxn modelId="{40A43509-E74F-4D0D-8F3A-77C3E35571E4}" type="presOf" srcId="{B6B62F7C-C975-4CEF-AB41-C660EB287CAC}" destId="{D4CA6348-CCA7-40CC-A477-7A1D9E029A26}" srcOrd="0" destOrd="0" presId="urn:microsoft.com/office/officeart/2005/8/layout/chevron2"/>
    <dgm:cxn modelId="{902B9548-1DED-4D23-9D3F-B78FB3F079FC}" srcId="{38584247-617D-4D67-BF19-8C874CCB744C}" destId="{3E3CE0B5-4A32-4EC1-A63E-D1335748A5BB}" srcOrd="0" destOrd="0" parTransId="{7A3D3E3F-C072-4116-923F-4A8B7A7D923F}" sibTransId="{C2E51F8C-4A18-4A88-BC82-303931E3EAA6}"/>
    <dgm:cxn modelId="{63841471-2F4D-44DB-87C0-BFC90B7CA326}" type="presOf" srcId="{BCFB962F-4F0F-462B-A1B2-68CDB8A2787B}" destId="{FA358C56-CD38-47F9-ABD6-85D9494419C8}" srcOrd="0" destOrd="0" presId="urn:microsoft.com/office/officeart/2005/8/layout/chevron2"/>
    <dgm:cxn modelId="{5EC2F3D2-AC2B-4AD3-B1EF-C1EE119BAFCD}" type="presOf" srcId="{DB0CEA4F-80CD-4247-8A1B-1F813CC200ED}" destId="{BBA84063-D92A-48D9-B600-0E955FFF13AB}" srcOrd="0" destOrd="0" presId="urn:microsoft.com/office/officeart/2005/8/layout/chevron2"/>
    <dgm:cxn modelId="{3FA022FE-FE1A-4464-A9E3-5D6506D0A297}" type="presOf" srcId="{5D5CEAA5-A1A0-44A8-81E8-1FE9252CD60D}" destId="{5D915C0E-EF85-407B-9AC8-6341E8A7893B}" srcOrd="0" destOrd="0" presId="urn:microsoft.com/office/officeart/2005/8/layout/chevron2"/>
    <dgm:cxn modelId="{BA1A980A-650B-4E5D-90D5-5EA4FDA1EACA}" type="presOf" srcId="{3E3CE0B5-4A32-4EC1-A63E-D1335748A5BB}" destId="{3C8F9F0D-4FC3-4929-A579-840DBB880712}" srcOrd="0" destOrd="0" presId="urn:microsoft.com/office/officeart/2005/8/layout/chevron2"/>
    <dgm:cxn modelId="{29A753ED-621C-4CA9-9BF3-8E12D88FD534}" srcId="{493C9973-97E1-4B17-A924-9DDA9853D53A}" destId="{48E4B14B-A519-4D31-A0E2-83179772DF25}" srcOrd="4" destOrd="0" parTransId="{B3F1ADD6-44DE-4F70-BC14-0DB880A1D618}" sibTransId="{F577509B-82FA-49BA-8DF0-E2C2906C7684}"/>
    <dgm:cxn modelId="{59BA94CB-5178-4F2A-8F4C-975F5AFC26DF}" type="presOf" srcId="{0900082B-4AC4-41E1-B2C9-A45EE1113DFA}" destId="{816D1F68-8C66-4F1E-AA0B-ABF65B3F3AD4}" srcOrd="0" destOrd="0" presId="urn:microsoft.com/office/officeart/2005/8/layout/chevron2"/>
    <dgm:cxn modelId="{A85582F1-5954-489A-8372-7268C6915B6A}" srcId="{280BA66F-12D9-4466-BA5E-110A67242E7A}" destId="{B6B62F7C-C975-4CEF-AB41-C660EB287CAC}" srcOrd="0" destOrd="0" parTransId="{4CE21818-5E08-4A29-854B-93EE0314D86F}" sibTransId="{3035D77E-3AEB-4DDA-B1C6-E1EE562E7330}"/>
    <dgm:cxn modelId="{157D6AC1-F3C2-42F3-9380-45A10FA9DB41}" type="presOf" srcId="{493C9973-97E1-4B17-A924-9DDA9853D53A}" destId="{757A872B-E16B-455C-9F2A-B44C5FF4AB50}" srcOrd="0" destOrd="0" presId="urn:microsoft.com/office/officeart/2005/8/layout/chevron2"/>
    <dgm:cxn modelId="{B98EC00D-16E3-4FA2-85BC-94EB09424F69}" srcId="{493C9973-97E1-4B17-A924-9DDA9853D53A}" destId="{F6E9C7D9-E280-4049-A536-F6592542C57E}" srcOrd="1" destOrd="0" parTransId="{4198827D-A7B8-483F-A50B-BAE742715331}" sibTransId="{BC82C740-55EC-4951-B5A7-4E50427E38D6}"/>
    <dgm:cxn modelId="{A3754458-CF3E-4F8A-B95E-73D6228B979B}" type="presOf" srcId="{F6E9C7D9-E280-4049-A536-F6592542C57E}" destId="{A25E574E-4D59-4374-8151-9230DCE8331F}" srcOrd="0" destOrd="0" presId="urn:microsoft.com/office/officeart/2005/8/layout/chevron2"/>
    <dgm:cxn modelId="{DAD6D146-7D37-4962-8C83-4E8E8D71DAFE}" type="presOf" srcId="{38584247-617D-4D67-BF19-8C874CCB744C}" destId="{08E92CF9-BD87-4375-820B-B3D6684BB4E8}" srcOrd="0" destOrd="0" presId="urn:microsoft.com/office/officeart/2005/8/layout/chevron2"/>
    <dgm:cxn modelId="{E3CCBED8-64FC-455D-9CCB-DAC41B562311}" srcId="{F6E9C7D9-E280-4049-A536-F6592542C57E}" destId="{0900082B-4AC4-41E1-B2C9-A45EE1113DFA}" srcOrd="0" destOrd="0" parTransId="{62B38BC3-BC14-41AB-AEA4-457134834F6F}" sibTransId="{7C8460BC-A21A-4984-BCCF-10E1AF2D2289}"/>
    <dgm:cxn modelId="{6C5BB167-6FD8-41E5-BFD4-849CB3DBD681}" type="presOf" srcId="{48E4B14B-A519-4D31-A0E2-83179772DF25}" destId="{6C8800FF-2FC8-45C1-8210-F19A06D0E4A3}" srcOrd="0" destOrd="0" presId="urn:microsoft.com/office/officeart/2005/8/layout/chevron2"/>
    <dgm:cxn modelId="{A53CA07E-2E5E-4FB0-B178-2FCCEBE9A9D0}" srcId="{BCFB962F-4F0F-462B-A1B2-68CDB8A2787B}" destId="{DB0CEA4F-80CD-4247-8A1B-1F813CC200ED}" srcOrd="0" destOrd="0" parTransId="{196DC7D2-6D2F-4CF2-BA2A-59EFCF7418B3}" sibTransId="{F3C8ECC5-C4D7-472F-8322-802195CCD153}"/>
    <dgm:cxn modelId="{5A1D1BED-04E2-4F47-93DD-2684EA232155}" type="presParOf" srcId="{757A872B-E16B-455C-9F2A-B44C5FF4AB50}" destId="{689BF38F-E9C7-4290-9E53-2F5A0DE2E44B}" srcOrd="0" destOrd="0" presId="urn:microsoft.com/office/officeart/2005/8/layout/chevron2"/>
    <dgm:cxn modelId="{1739ACF3-8CE0-43B2-BA2A-848622EAB740}" type="presParOf" srcId="{689BF38F-E9C7-4290-9E53-2F5A0DE2E44B}" destId="{FA358C56-CD38-47F9-ABD6-85D9494419C8}" srcOrd="0" destOrd="0" presId="urn:microsoft.com/office/officeart/2005/8/layout/chevron2"/>
    <dgm:cxn modelId="{D778098B-351F-4594-B96E-0AD42C587EB7}" type="presParOf" srcId="{689BF38F-E9C7-4290-9E53-2F5A0DE2E44B}" destId="{BBA84063-D92A-48D9-B600-0E955FFF13AB}" srcOrd="1" destOrd="0" presId="urn:microsoft.com/office/officeart/2005/8/layout/chevron2"/>
    <dgm:cxn modelId="{03CFAF5B-FFCB-4487-B3A0-6D75A7485E2D}" type="presParOf" srcId="{757A872B-E16B-455C-9F2A-B44C5FF4AB50}" destId="{5CB05C64-60F5-4716-8BEB-2A4EE2E93FF5}" srcOrd="1" destOrd="0" presId="urn:microsoft.com/office/officeart/2005/8/layout/chevron2"/>
    <dgm:cxn modelId="{A6F3453E-3373-4F07-BE13-62678D084CA6}" type="presParOf" srcId="{757A872B-E16B-455C-9F2A-B44C5FF4AB50}" destId="{C5DEC2DC-7264-41F6-A55C-395B4E117415}" srcOrd="2" destOrd="0" presId="urn:microsoft.com/office/officeart/2005/8/layout/chevron2"/>
    <dgm:cxn modelId="{E5E8E2E0-1368-47F0-BC91-C8D9683E3EE5}" type="presParOf" srcId="{C5DEC2DC-7264-41F6-A55C-395B4E117415}" destId="{A25E574E-4D59-4374-8151-9230DCE8331F}" srcOrd="0" destOrd="0" presId="urn:microsoft.com/office/officeart/2005/8/layout/chevron2"/>
    <dgm:cxn modelId="{D9ADA2C0-9039-4058-99F3-900DD43C6599}" type="presParOf" srcId="{C5DEC2DC-7264-41F6-A55C-395B4E117415}" destId="{816D1F68-8C66-4F1E-AA0B-ABF65B3F3AD4}" srcOrd="1" destOrd="0" presId="urn:microsoft.com/office/officeart/2005/8/layout/chevron2"/>
    <dgm:cxn modelId="{25309F5C-0C99-4464-B6E1-61B5134616DC}" type="presParOf" srcId="{757A872B-E16B-455C-9F2A-B44C5FF4AB50}" destId="{2C22087A-0995-4AD9-AD5A-FB8FFD3D7C31}" srcOrd="3" destOrd="0" presId="urn:microsoft.com/office/officeart/2005/8/layout/chevron2"/>
    <dgm:cxn modelId="{99CABE04-A46D-4959-AF3B-D061410E64C9}" type="presParOf" srcId="{757A872B-E16B-455C-9F2A-B44C5FF4AB50}" destId="{4E4DC4BD-7C75-4141-AAD3-E8A86B1F1D96}" srcOrd="4" destOrd="0" presId="urn:microsoft.com/office/officeart/2005/8/layout/chevron2"/>
    <dgm:cxn modelId="{98B051D7-66B7-457D-A0CA-8F420A00714C}" type="presParOf" srcId="{4E4DC4BD-7C75-4141-AAD3-E8A86B1F1D96}" destId="{08E92CF9-BD87-4375-820B-B3D6684BB4E8}" srcOrd="0" destOrd="0" presId="urn:microsoft.com/office/officeart/2005/8/layout/chevron2"/>
    <dgm:cxn modelId="{09E1FD1C-4DD1-44A9-A10E-D75415F83D1E}" type="presParOf" srcId="{4E4DC4BD-7C75-4141-AAD3-E8A86B1F1D96}" destId="{3C8F9F0D-4FC3-4929-A579-840DBB880712}" srcOrd="1" destOrd="0" presId="urn:microsoft.com/office/officeart/2005/8/layout/chevron2"/>
    <dgm:cxn modelId="{BF37A6FB-7C75-4B28-B045-EBF5E4CA0F2F}" type="presParOf" srcId="{757A872B-E16B-455C-9F2A-B44C5FF4AB50}" destId="{EF51DFBF-25CE-43A7-AA3E-0F2D503BAD66}" srcOrd="5" destOrd="0" presId="urn:microsoft.com/office/officeart/2005/8/layout/chevron2"/>
    <dgm:cxn modelId="{15D33EEB-C3F3-4033-A0E5-7A56D54D2056}" type="presParOf" srcId="{757A872B-E16B-455C-9F2A-B44C5FF4AB50}" destId="{F7AC80A9-F34A-4AB5-8545-A697E2D70724}" srcOrd="6" destOrd="0" presId="urn:microsoft.com/office/officeart/2005/8/layout/chevron2"/>
    <dgm:cxn modelId="{AA9FF218-B183-4CF3-8103-9CEB27B483A5}" type="presParOf" srcId="{F7AC80A9-F34A-4AB5-8545-A697E2D70724}" destId="{8A821839-6330-4A3E-8953-5E706EF4F9AF}" srcOrd="0" destOrd="0" presId="urn:microsoft.com/office/officeart/2005/8/layout/chevron2"/>
    <dgm:cxn modelId="{6F588DAA-CECB-4D17-93D0-AECDF7C8837D}" type="presParOf" srcId="{F7AC80A9-F34A-4AB5-8545-A697E2D70724}" destId="{D4CA6348-CCA7-40CC-A477-7A1D9E029A26}" srcOrd="1" destOrd="0" presId="urn:microsoft.com/office/officeart/2005/8/layout/chevron2"/>
    <dgm:cxn modelId="{32295788-61F2-4698-8838-028A9432A808}" type="presParOf" srcId="{757A872B-E16B-455C-9F2A-B44C5FF4AB50}" destId="{424C0658-96AC-4B1A-BE0D-8F902217619E}" srcOrd="7" destOrd="0" presId="urn:microsoft.com/office/officeart/2005/8/layout/chevron2"/>
    <dgm:cxn modelId="{9C9B6BB0-331B-4259-9D8D-934360E778DC}" type="presParOf" srcId="{757A872B-E16B-455C-9F2A-B44C5FF4AB50}" destId="{AA0EBDE4-4BC1-423A-83A6-73960F2A76C3}" srcOrd="8" destOrd="0" presId="urn:microsoft.com/office/officeart/2005/8/layout/chevron2"/>
    <dgm:cxn modelId="{1AE97EF2-F879-4138-9934-6F1776C8479A}" type="presParOf" srcId="{AA0EBDE4-4BC1-423A-83A6-73960F2A76C3}" destId="{6C8800FF-2FC8-45C1-8210-F19A06D0E4A3}" srcOrd="0" destOrd="0" presId="urn:microsoft.com/office/officeart/2005/8/layout/chevron2"/>
    <dgm:cxn modelId="{98599D34-D791-47D2-B072-2A9F43F1E495}" type="presParOf" srcId="{AA0EBDE4-4BC1-423A-83A6-73960F2A76C3}" destId="{5D915C0E-EF85-407B-9AC8-6341E8A7893B}" srcOrd="1" destOrd="0" presId="urn:microsoft.com/office/officeart/2005/8/layout/chevron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53C885-67A4-4AB7-AC58-E9A04C4DD71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7DF1F4-0C6B-48A7-B3F7-534F6F8A05E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002060"/>
          </a:solidFill>
          <a:prstDash val="sysDash"/>
          <a:bevel/>
        </a:ln>
        <a:effectLst>
          <a:outerShdw blurRad="50800" dist="50800" dir="5400000" algn="ctr" rotWithShape="0">
            <a:srgbClr val="9966FF"/>
          </a:outerShdw>
        </a:effectLst>
      </dgm:spPr>
      <dgm:t>
        <a:bodyPr/>
        <a:lstStyle/>
        <a:p>
          <a:pPr algn="ctr"/>
          <a:r>
            <a:rPr lang="uk-UA" sz="1100" b="1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Видатки загального фонду </a:t>
          </a:r>
        </a:p>
        <a:p>
          <a:pPr algn="ctr"/>
          <a:r>
            <a:rPr lang="uk-UA" sz="1100" b="1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668,4 </a:t>
          </a:r>
          <a:r>
            <a:rPr lang="uk-UA" sz="1100" b="1" baseline="0" dirty="0" err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1100" b="1" baseline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100" b="1" baseline="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49334-58A8-451D-BDEB-17B991291003}" type="parTrans" cxnId="{0619A16A-1881-4EDD-9DBA-DBFA6B485450}">
      <dgm:prSet/>
      <dgm:spPr/>
      <dgm:t>
        <a:bodyPr/>
        <a:lstStyle/>
        <a:p>
          <a:pPr algn="ctr"/>
          <a:endParaRPr lang="ru-RU" sz="1100"/>
        </a:p>
      </dgm:t>
    </dgm:pt>
    <dgm:pt modelId="{D187917B-1152-4343-BC64-FB14C1879500}" type="sibTrans" cxnId="{0619A16A-1881-4EDD-9DBA-DBFA6B485450}">
      <dgm:prSet/>
      <dgm:spPr/>
      <dgm:t>
        <a:bodyPr/>
        <a:lstStyle/>
        <a:p>
          <a:pPr algn="ctr"/>
          <a:endParaRPr lang="ru-RU" sz="1100"/>
        </a:p>
      </dgm:t>
    </dgm:pt>
    <dgm:pt modelId="{AE0A0261-9E9B-4814-BC98-96FF40D20BE5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002060"/>
          </a:solidFill>
          <a:prstDash val="sysDash"/>
          <a:bevel/>
        </a:ln>
        <a:effectLst>
          <a:outerShdw blurRad="50800" dist="50800" dir="5400000" algn="ctr" rotWithShape="0">
            <a:srgbClr val="9966FF"/>
          </a:outerShdw>
        </a:effectLst>
      </dgm:spPr>
      <dgm:t>
        <a:bodyPr/>
        <a:lstStyle/>
        <a:p>
          <a:pPr algn="ctr"/>
          <a:r>
            <a:rPr lang="uk-UA" sz="11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Медична субвенція </a:t>
          </a:r>
        </a:p>
        <a:p>
          <a:pPr algn="ctr"/>
          <a:r>
            <a:rPr lang="uk-UA" sz="11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522,1 </a:t>
          </a:r>
          <a:r>
            <a:rPr lang="uk-UA" sz="1100" b="1" baseline="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11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algn="ctr"/>
          <a:r>
            <a:rPr lang="uk-UA" sz="11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78,1%</a:t>
          </a:r>
          <a:endParaRPr lang="ru-RU" sz="1100" b="1" baseline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D3D748-D970-4914-A2E0-C43555B2FDF5}" type="parTrans" cxnId="{B738F44E-C523-459C-9E4D-2D22F3B83FF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1100"/>
        </a:p>
      </dgm:t>
    </dgm:pt>
    <dgm:pt modelId="{E722C0BA-CF68-486F-8546-CAA554D83B87}" type="sibTrans" cxnId="{B738F44E-C523-459C-9E4D-2D22F3B83FF7}">
      <dgm:prSet/>
      <dgm:spPr/>
      <dgm:t>
        <a:bodyPr/>
        <a:lstStyle/>
        <a:p>
          <a:pPr algn="ctr"/>
          <a:endParaRPr lang="ru-RU" sz="1100"/>
        </a:p>
      </dgm:t>
    </dgm:pt>
    <dgm:pt modelId="{0C69803E-CAB7-484A-906E-B446E7EE5A68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002060"/>
          </a:solidFill>
          <a:prstDash val="sysDash"/>
          <a:bevel/>
        </a:ln>
        <a:effectLst>
          <a:outerShdw blurRad="50800" dist="50800" dir="5400000" algn="ctr" rotWithShape="0">
            <a:srgbClr val="9966FF"/>
          </a:outerShdw>
        </a:effectLst>
      </dgm:spPr>
      <dgm:t>
        <a:bodyPr/>
        <a:lstStyle/>
        <a:p>
          <a:pPr algn="ctr"/>
          <a:r>
            <a:rPr lang="uk-UA" sz="11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Кошти бюджету міста </a:t>
          </a:r>
        </a:p>
        <a:p>
          <a:pPr algn="ctr"/>
          <a:r>
            <a:rPr lang="uk-UA" sz="11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146,3 </a:t>
          </a:r>
          <a:r>
            <a:rPr lang="uk-UA" sz="1100" b="1" baseline="0" dirty="0" err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11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algn="ctr"/>
          <a:r>
            <a:rPr lang="uk-UA" sz="11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21,9%</a:t>
          </a:r>
        </a:p>
      </dgm:t>
    </dgm:pt>
    <dgm:pt modelId="{8C1E5BD3-C824-4FB5-A624-329E605C08D0}" type="parTrans" cxnId="{3D7F4FCD-F913-46FB-BD8C-BB1B30BDCA4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1100"/>
        </a:p>
      </dgm:t>
    </dgm:pt>
    <dgm:pt modelId="{A2D47CE6-7419-4667-8421-30A31DCE381C}" type="sibTrans" cxnId="{3D7F4FCD-F913-46FB-BD8C-BB1B30BDCA47}">
      <dgm:prSet/>
      <dgm:spPr/>
      <dgm:t>
        <a:bodyPr/>
        <a:lstStyle/>
        <a:p>
          <a:pPr algn="ctr"/>
          <a:endParaRPr lang="ru-RU" sz="1100"/>
        </a:p>
      </dgm:t>
    </dgm:pt>
    <dgm:pt modelId="{F4632B6F-61A8-4797-B724-92193A0E5D2C}">
      <dgm:prSet phldrT="[Текст]"/>
      <dgm:spPr/>
      <dgm:t>
        <a:bodyPr/>
        <a:lstStyle/>
        <a:p>
          <a:pPr algn="ctr"/>
          <a:endParaRPr lang="ru-RU" sz="1100" dirty="0"/>
        </a:p>
      </dgm:t>
    </dgm:pt>
    <dgm:pt modelId="{D7A76A0B-A277-49BD-B634-2727DA6CF023}" type="parTrans" cxnId="{5108D4AF-DFBC-4C7D-9E5A-581B95213AB8}">
      <dgm:prSet/>
      <dgm:spPr/>
      <dgm:t>
        <a:bodyPr/>
        <a:lstStyle/>
        <a:p>
          <a:pPr algn="ctr"/>
          <a:endParaRPr lang="ru-RU" sz="1100"/>
        </a:p>
      </dgm:t>
    </dgm:pt>
    <dgm:pt modelId="{A9E42A14-ECCC-476C-A80F-34FB35DC96E8}" type="sibTrans" cxnId="{5108D4AF-DFBC-4C7D-9E5A-581B95213AB8}">
      <dgm:prSet/>
      <dgm:spPr/>
      <dgm:t>
        <a:bodyPr/>
        <a:lstStyle/>
        <a:p>
          <a:pPr algn="ctr"/>
          <a:endParaRPr lang="ru-RU" sz="1100"/>
        </a:p>
      </dgm:t>
    </dgm:pt>
    <dgm:pt modelId="{FE738C8F-584C-4B1A-8957-044AEC2C81C2}" type="pres">
      <dgm:prSet presAssocID="{4253C885-67A4-4AB7-AC58-E9A04C4DD7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AEAADE-8B3B-473C-8303-65243A2496F8}" type="pres">
      <dgm:prSet presAssocID="{A27DF1F4-0C6B-48A7-B3F7-534F6F8A05EE}" presName="centerShape" presStyleLbl="node0" presStyleIdx="0" presStyleCnt="1" custScaleX="239985" custScaleY="60386" custLinFactNeighborX="1801" custLinFactNeighborY="-36418"/>
      <dgm:spPr/>
      <dgm:t>
        <a:bodyPr/>
        <a:lstStyle/>
        <a:p>
          <a:endParaRPr lang="ru-RU"/>
        </a:p>
      </dgm:t>
    </dgm:pt>
    <dgm:pt modelId="{A63546C5-3756-41DC-90C2-B06ADA6F53F6}" type="pres">
      <dgm:prSet presAssocID="{A6D3D748-D970-4914-A2E0-C43555B2FDF5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E9BAC480-A6A4-4988-9A97-0DB6B649120B}" type="pres">
      <dgm:prSet presAssocID="{AE0A0261-9E9B-4814-BC98-96FF40D20BE5}" presName="node" presStyleLbl="node1" presStyleIdx="0" presStyleCnt="2" custScaleY="104052" custRadScaleRad="87861" custRadScaleInc="-40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C8C4E-5702-45F4-8746-61663BACFB47}" type="pres">
      <dgm:prSet presAssocID="{8C1E5BD3-C824-4FB5-A624-329E605C08D0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79C75893-270B-4D29-BD97-FD0985702500}" type="pres">
      <dgm:prSet presAssocID="{0C69803E-CAB7-484A-906E-B446E7EE5A68}" presName="node" presStyleLbl="node1" presStyleIdx="1" presStyleCnt="2" custScaleX="110233" custRadScaleRad="66768" custRadScaleInc="4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57084-3D73-4D39-9047-8BDAF04BD804}" type="presOf" srcId="{4253C885-67A4-4AB7-AC58-E9A04C4DD71A}" destId="{FE738C8F-584C-4B1A-8957-044AEC2C81C2}" srcOrd="0" destOrd="0" presId="urn:microsoft.com/office/officeart/2005/8/layout/radial4"/>
    <dgm:cxn modelId="{838C6FEB-9BA1-4732-BDBA-AA25260C4C8D}" type="presOf" srcId="{8C1E5BD3-C824-4FB5-A624-329E605C08D0}" destId="{0BDC8C4E-5702-45F4-8746-61663BACFB47}" srcOrd="0" destOrd="0" presId="urn:microsoft.com/office/officeart/2005/8/layout/radial4"/>
    <dgm:cxn modelId="{1E8D1157-17B3-4375-98A5-192D47A4C6EE}" type="presOf" srcId="{AE0A0261-9E9B-4814-BC98-96FF40D20BE5}" destId="{E9BAC480-A6A4-4988-9A97-0DB6B649120B}" srcOrd="0" destOrd="0" presId="urn:microsoft.com/office/officeart/2005/8/layout/radial4"/>
    <dgm:cxn modelId="{0619A16A-1881-4EDD-9DBA-DBFA6B485450}" srcId="{4253C885-67A4-4AB7-AC58-E9A04C4DD71A}" destId="{A27DF1F4-0C6B-48A7-B3F7-534F6F8A05EE}" srcOrd="0" destOrd="0" parTransId="{1EE49334-58A8-451D-BDEB-17B991291003}" sibTransId="{D187917B-1152-4343-BC64-FB14C1879500}"/>
    <dgm:cxn modelId="{5108D4AF-DFBC-4C7D-9E5A-581B95213AB8}" srcId="{4253C885-67A4-4AB7-AC58-E9A04C4DD71A}" destId="{F4632B6F-61A8-4797-B724-92193A0E5D2C}" srcOrd="1" destOrd="0" parTransId="{D7A76A0B-A277-49BD-B634-2727DA6CF023}" sibTransId="{A9E42A14-ECCC-476C-A80F-34FB35DC96E8}"/>
    <dgm:cxn modelId="{3D7F4FCD-F913-46FB-BD8C-BB1B30BDCA47}" srcId="{A27DF1F4-0C6B-48A7-B3F7-534F6F8A05EE}" destId="{0C69803E-CAB7-484A-906E-B446E7EE5A68}" srcOrd="1" destOrd="0" parTransId="{8C1E5BD3-C824-4FB5-A624-329E605C08D0}" sibTransId="{A2D47CE6-7419-4667-8421-30A31DCE381C}"/>
    <dgm:cxn modelId="{2EAB3610-D907-497A-9FB6-91AF201082A3}" type="presOf" srcId="{A6D3D748-D970-4914-A2E0-C43555B2FDF5}" destId="{A63546C5-3756-41DC-90C2-B06ADA6F53F6}" srcOrd="0" destOrd="0" presId="urn:microsoft.com/office/officeart/2005/8/layout/radial4"/>
    <dgm:cxn modelId="{095645F6-4436-460D-92E3-90A6A44E5B7E}" type="presOf" srcId="{0C69803E-CAB7-484A-906E-B446E7EE5A68}" destId="{79C75893-270B-4D29-BD97-FD0985702500}" srcOrd="0" destOrd="0" presId="urn:microsoft.com/office/officeart/2005/8/layout/radial4"/>
    <dgm:cxn modelId="{0AE86E5D-E7A4-440E-8503-84E0C270C10F}" type="presOf" srcId="{A27DF1F4-0C6B-48A7-B3F7-534F6F8A05EE}" destId="{D1AEAADE-8B3B-473C-8303-65243A2496F8}" srcOrd="0" destOrd="0" presId="urn:microsoft.com/office/officeart/2005/8/layout/radial4"/>
    <dgm:cxn modelId="{B738F44E-C523-459C-9E4D-2D22F3B83FF7}" srcId="{A27DF1F4-0C6B-48A7-B3F7-534F6F8A05EE}" destId="{AE0A0261-9E9B-4814-BC98-96FF40D20BE5}" srcOrd="0" destOrd="0" parTransId="{A6D3D748-D970-4914-A2E0-C43555B2FDF5}" sibTransId="{E722C0BA-CF68-486F-8546-CAA554D83B87}"/>
    <dgm:cxn modelId="{849411AE-B54D-4028-97EF-5D6500D4D3CA}" type="presParOf" srcId="{FE738C8F-584C-4B1A-8957-044AEC2C81C2}" destId="{D1AEAADE-8B3B-473C-8303-65243A2496F8}" srcOrd="0" destOrd="0" presId="urn:microsoft.com/office/officeart/2005/8/layout/radial4"/>
    <dgm:cxn modelId="{32C4D767-356D-4465-B00C-6A0DA6FFBD1F}" type="presParOf" srcId="{FE738C8F-584C-4B1A-8957-044AEC2C81C2}" destId="{A63546C5-3756-41DC-90C2-B06ADA6F53F6}" srcOrd="1" destOrd="0" presId="urn:microsoft.com/office/officeart/2005/8/layout/radial4"/>
    <dgm:cxn modelId="{9CB86F61-85AA-4BEE-B191-8A978D42E06F}" type="presParOf" srcId="{FE738C8F-584C-4B1A-8957-044AEC2C81C2}" destId="{E9BAC480-A6A4-4988-9A97-0DB6B649120B}" srcOrd="2" destOrd="0" presId="urn:microsoft.com/office/officeart/2005/8/layout/radial4"/>
    <dgm:cxn modelId="{38FECC68-4D1F-4DD9-8956-8CD2160BFEDE}" type="presParOf" srcId="{FE738C8F-584C-4B1A-8957-044AEC2C81C2}" destId="{0BDC8C4E-5702-45F4-8746-61663BACFB47}" srcOrd="3" destOrd="0" presId="urn:microsoft.com/office/officeart/2005/8/layout/radial4"/>
    <dgm:cxn modelId="{7D254DC0-54E5-4178-A797-18D0DDCE137F}" type="presParOf" srcId="{FE738C8F-584C-4B1A-8957-044AEC2C81C2}" destId="{79C75893-270B-4D29-BD97-FD0985702500}" srcOrd="4" destOrd="0" presId="urn:microsoft.com/office/officeart/2005/8/layout/radial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FE73A7-B155-4EDA-9E4C-2EFF6F4A9F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F62EAD-F83C-4A93-8013-C2B346F22FA6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Театри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5,2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(98,7% плану)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009F75-9BAF-4F21-BEAD-E37E6186CC21}" type="parTrans" cxnId="{FC387074-5EAF-4529-B152-4EC8628EA6BA}">
      <dgm:prSet/>
      <dgm:spPr/>
      <dgm:t>
        <a:bodyPr/>
        <a:lstStyle/>
        <a:p>
          <a:endParaRPr lang="ru-RU"/>
        </a:p>
      </dgm:t>
    </dgm:pt>
    <dgm:pt modelId="{BCDCF1BC-F39E-47EB-83D7-70FC2338EA56}" type="sibTrans" cxnId="{FC387074-5EAF-4529-B152-4EC8628EA6BA}">
      <dgm:prSet/>
      <dgm:spPr/>
      <dgm:t>
        <a:bodyPr/>
        <a:lstStyle/>
        <a:p>
          <a:endParaRPr lang="ru-RU"/>
        </a:p>
      </dgm:t>
    </dgm:pt>
    <dgm:pt modelId="{D67F60D7-1EF8-4679-BF4A-4A4561416FA1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Палаци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будинки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 15,5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(96,3% плану)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F72483-F507-4C54-8477-47377702328C}" type="parTrans" cxnId="{89C735A3-E597-4282-AF14-9B62EF1E1C2D}">
      <dgm:prSet/>
      <dgm:spPr/>
      <dgm:t>
        <a:bodyPr/>
        <a:lstStyle/>
        <a:p>
          <a:endParaRPr lang="ru-RU"/>
        </a:p>
      </dgm:t>
    </dgm:pt>
    <dgm:pt modelId="{6B924B07-68A0-42B7-BA3C-B5A108C230CE}" type="sibTrans" cxnId="{89C735A3-E597-4282-AF14-9B62EF1E1C2D}">
      <dgm:prSet/>
      <dgm:spPr/>
      <dgm:t>
        <a:bodyPr/>
        <a:lstStyle/>
        <a:p>
          <a:endParaRPr lang="ru-RU"/>
        </a:p>
      </dgm:t>
    </dgm:pt>
    <dgm:pt modelId="{699F5444-D5D5-4F76-84BC-F204A6AE6199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anchor="ctr"/>
        <a:lstStyle/>
        <a:p>
          <a:pPr algn="l"/>
          <a:endParaRPr lang="ru-RU" sz="3600" dirty="0"/>
        </a:p>
      </dgm:t>
    </dgm:pt>
    <dgm:pt modelId="{1726B512-BE95-45CA-A9B5-281A51FE2B2A}" type="parTrans" cxnId="{CECE12C2-77DB-4324-B7DD-7845677A75AB}">
      <dgm:prSet/>
      <dgm:spPr/>
      <dgm:t>
        <a:bodyPr/>
        <a:lstStyle/>
        <a:p>
          <a:endParaRPr lang="ru-RU"/>
        </a:p>
      </dgm:t>
    </dgm:pt>
    <dgm:pt modelId="{CF7D5750-A24A-426E-A628-D6BAE2AC7401}" type="sibTrans" cxnId="{CECE12C2-77DB-4324-B7DD-7845677A75AB}">
      <dgm:prSet/>
      <dgm:spPr/>
      <dgm:t>
        <a:bodyPr/>
        <a:lstStyle/>
        <a:p>
          <a:endParaRPr lang="ru-RU"/>
        </a:p>
      </dgm:t>
    </dgm:pt>
    <dgm:pt modelId="{A9845522-07B6-448A-A6DF-AE979F0F3C15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anchor="ctr"/>
        <a:lstStyle/>
        <a:p>
          <a:pPr algn="ctr"/>
          <a:endParaRPr lang="ru-RU" sz="1400" b="1" dirty="0"/>
        </a:p>
        <a:p>
          <a:pPr algn="ctr"/>
          <a:endParaRPr lang="ru-RU" sz="1400" b="1" dirty="0"/>
        </a:p>
        <a:p>
          <a:pPr algn="ctr"/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культурні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заклади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заходи - 5,1 </a:t>
          </a:r>
          <a:r>
            <a:rPr lang="ru-RU" sz="1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(98,7% плану)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94DE5C-0E56-49EE-A579-51FDE2577386}" type="parTrans" cxnId="{C459E960-155A-4627-86B7-FA1895AFD246}">
      <dgm:prSet/>
      <dgm:spPr/>
      <dgm:t>
        <a:bodyPr/>
        <a:lstStyle/>
        <a:p>
          <a:endParaRPr lang="ru-RU"/>
        </a:p>
      </dgm:t>
    </dgm:pt>
    <dgm:pt modelId="{6214E05B-5674-4F10-9F4B-63E8B3552867}" type="sibTrans" cxnId="{C459E960-155A-4627-86B7-FA1895AFD246}">
      <dgm:prSet/>
      <dgm:spPr/>
      <dgm:t>
        <a:bodyPr/>
        <a:lstStyle/>
        <a:p>
          <a:endParaRPr lang="ru-RU"/>
        </a:p>
      </dgm:t>
    </dgm:pt>
    <dgm:pt modelId="{1F07DBC0-BBF4-4285-9853-6E295A68C5CA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 anchor="ctr"/>
        <a:lstStyle/>
        <a:p>
          <a:pPr algn="ctr"/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Школи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естетичного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виховання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- 56,5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(99,4% плану)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5788DE-512B-426E-9958-CE4436C284FF}" type="parTrans" cxnId="{933D74BD-B2C6-4448-970E-E852E4EBB94D}">
      <dgm:prSet/>
      <dgm:spPr/>
      <dgm:t>
        <a:bodyPr/>
        <a:lstStyle/>
        <a:p>
          <a:endParaRPr lang="ru-RU"/>
        </a:p>
      </dgm:t>
    </dgm:pt>
    <dgm:pt modelId="{7B9CBF47-BF69-4829-BEBE-DEF0C0ECAC37}" type="sibTrans" cxnId="{933D74BD-B2C6-4448-970E-E852E4EBB94D}">
      <dgm:prSet/>
      <dgm:spPr/>
      <dgm:t>
        <a:bodyPr/>
        <a:lstStyle/>
        <a:p>
          <a:endParaRPr lang="ru-RU"/>
        </a:p>
      </dgm:t>
    </dgm:pt>
    <dgm:pt modelId="{6E570E50-425E-4185-9CA2-EE2ACF22588D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Бібліотеки</a:t>
          </a:r>
          <a:r>
            <a: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17,6 </a:t>
          </a:r>
          <a:r>
            <a:rPr lang="ru-RU" sz="18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(99,8% плану)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EF8B75-6305-456F-9016-22D164A509D2}" type="sibTrans" cxnId="{3BD054D5-6B4B-49AE-B5E9-CA0C6EFD6E88}">
      <dgm:prSet/>
      <dgm:spPr/>
      <dgm:t>
        <a:bodyPr/>
        <a:lstStyle/>
        <a:p>
          <a:endParaRPr lang="ru-RU"/>
        </a:p>
      </dgm:t>
    </dgm:pt>
    <dgm:pt modelId="{F6C36F37-BF9C-464F-9BF3-37DFF58FD0F2}" type="parTrans" cxnId="{3BD054D5-6B4B-49AE-B5E9-CA0C6EFD6E88}">
      <dgm:prSet/>
      <dgm:spPr/>
      <dgm:t>
        <a:bodyPr/>
        <a:lstStyle/>
        <a:p>
          <a:endParaRPr lang="ru-RU"/>
        </a:p>
      </dgm:t>
    </dgm:pt>
    <dgm:pt modelId="{EE9C8E21-CBF6-4671-8C75-C268B3F12BFD}" type="pres">
      <dgm:prSet presAssocID="{97FE73A7-B155-4EDA-9E4C-2EFF6F4A9F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F0F82A-EE0F-408F-8D3E-EEBD84C03C57}" type="pres">
      <dgm:prSet presAssocID="{89F62EAD-F83C-4A93-8013-C2B346F22FA6}" presName="comp" presStyleCnt="0"/>
      <dgm:spPr/>
    </dgm:pt>
    <dgm:pt modelId="{2578722D-DA4F-46D1-BEA6-C65FA376A22A}" type="pres">
      <dgm:prSet presAssocID="{89F62EAD-F83C-4A93-8013-C2B346F22FA6}" presName="box" presStyleLbl="node1" presStyleIdx="0" presStyleCnt="5"/>
      <dgm:spPr/>
      <dgm:t>
        <a:bodyPr/>
        <a:lstStyle/>
        <a:p>
          <a:endParaRPr lang="ru-RU"/>
        </a:p>
      </dgm:t>
    </dgm:pt>
    <dgm:pt modelId="{DB7BF3B4-628C-4069-BBA4-B6525BC1A178}" type="pres">
      <dgm:prSet presAssocID="{89F62EAD-F83C-4A93-8013-C2B346F22FA6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50789F-1177-43C8-B19C-33BB475EA6AC}" type="pres">
      <dgm:prSet presAssocID="{89F62EAD-F83C-4A93-8013-C2B346F22FA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0C7E0-2CCD-487C-8CB7-E71CA23094D6}" type="pres">
      <dgm:prSet presAssocID="{BCDCF1BC-F39E-47EB-83D7-70FC2338EA56}" presName="spacer" presStyleCnt="0"/>
      <dgm:spPr/>
    </dgm:pt>
    <dgm:pt modelId="{D24309F8-B056-46F7-B722-738400E10C69}" type="pres">
      <dgm:prSet presAssocID="{6E570E50-425E-4185-9CA2-EE2ACF22588D}" presName="comp" presStyleCnt="0"/>
      <dgm:spPr/>
    </dgm:pt>
    <dgm:pt modelId="{5C020EAB-177C-4101-A585-5FBAE33C7913}" type="pres">
      <dgm:prSet presAssocID="{6E570E50-425E-4185-9CA2-EE2ACF22588D}" presName="box" presStyleLbl="node1" presStyleIdx="1" presStyleCnt="5"/>
      <dgm:spPr/>
      <dgm:t>
        <a:bodyPr/>
        <a:lstStyle/>
        <a:p>
          <a:endParaRPr lang="ru-RU"/>
        </a:p>
      </dgm:t>
    </dgm:pt>
    <dgm:pt modelId="{450FFF35-378A-4502-99D6-530D69620F3B}" type="pres">
      <dgm:prSet presAssocID="{6E570E50-425E-4185-9CA2-EE2ACF22588D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588A44-F498-4670-921B-F2F5CC873CCD}" type="pres">
      <dgm:prSet presAssocID="{6E570E50-425E-4185-9CA2-EE2ACF22588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D9D93-2B3E-46A3-A920-632D4DA82EAD}" type="pres">
      <dgm:prSet presAssocID="{0EEF8B75-6305-456F-9016-22D164A509D2}" presName="spacer" presStyleCnt="0"/>
      <dgm:spPr/>
    </dgm:pt>
    <dgm:pt modelId="{B73B69B4-527F-4FD5-90E5-6652F73C4241}" type="pres">
      <dgm:prSet presAssocID="{D67F60D7-1EF8-4679-BF4A-4A4561416FA1}" presName="comp" presStyleCnt="0"/>
      <dgm:spPr/>
    </dgm:pt>
    <dgm:pt modelId="{BDDFC7F9-BC45-49F2-8BF1-1C3A4394E938}" type="pres">
      <dgm:prSet presAssocID="{D67F60D7-1EF8-4679-BF4A-4A4561416FA1}" presName="box" presStyleLbl="node1" presStyleIdx="2" presStyleCnt="5" custScaleY="86973"/>
      <dgm:spPr/>
      <dgm:t>
        <a:bodyPr/>
        <a:lstStyle/>
        <a:p>
          <a:endParaRPr lang="ru-RU"/>
        </a:p>
      </dgm:t>
    </dgm:pt>
    <dgm:pt modelId="{33766672-A478-447C-83EE-7CAC9AE541BC}" type="pres">
      <dgm:prSet presAssocID="{D67F60D7-1EF8-4679-BF4A-4A4561416FA1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9767BB9-C132-4232-A988-8CAFAE4337BD}" type="pres">
      <dgm:prSet presAssocID="{D67F60D7-1EF8-4679-BF4A-4A4561416FA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34942-2A0F-429E-923B-80DEC012F618}" type="pres">
      <dgm:prSet presAssocID="{6B924B07-68A0-42B7-BA3C-B5A108C230CE}" presName="spacer" presStyleCnt="0"/>
      <dgm:spPr/>
    </dgm:pt>
    <dgm:pt modelId="{13D26F6B-10EC-4AF2-BBE7-C5C9C40A9C44}" type="pres">
      <dgm:prSet presAssocID="{1F07DBC0-BBF4-4285-9853-6E295A68C5CA}" presName="comp" presStyleCnt="0"/>
      <dgm:spPr/>
    </dgm:pt>
    <dgm:pt modelId="{247CCA62-07B4-4317-A79F-60A12BA3F640}" type="pres">
      <dgm:prSet presAssocID="{1F07DBC0-BBF4-4285-9853-6E295A68C5CA}" presName="box" presStyleLbl="node1" presStyleIdx="3" presStyleCnt="5" custLinFactNeighborX="520" custLinFactNeighborY="1408"/>
      <dgm:spPr/>
      <dgm:t>
        <a:bodyPr/>
        <a:lstStyle/>
        <a:p>
          <a:endParaRPr lang="ru-RU"/>
        </a:p>
      </dgm:t>
    </dgm:pt>
    <dgm:pt modelId="{E5A1C649-D749-482A-A363-CD22EDE916C2}" type="pres">
      <dgm:prSet presAssocID="{1F07DBC0-BBF4-4285-9853-6E295A68C5CA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1FCC506-951B-495A-85E2-C93D3E7B8954}" type="pres">
      <dgm:prSet presAssocID="{1F07DBC0-BBF4-4285-9853-6E295A68C5C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54011-446B-4CC7-AD0B-1338CF07427A}" type="pres">
      <dgm:prSet presAssocID="{7B9CBF47-BF69-4829-BEBE-DEF0C0ECAC37}" presName="spacer" presStyleCnt="0"/>
      <dgm:spPr/>
    </dgm:pt>
    <dgm:pt modelId="{C74FF79B-C4A7-4AFF-8AF0-7748A19D72D2}" type="pres">
      <dgm:prSet presAssocID="{A9845522-07B6-448A-A6DF-AE979F0F3C15}" presName="comp" presStyleCnt="0"/>
      <dgm:spPr/>
    </dgm:pt>
    <dgm:pt modelId="{C48913C1-00B0-4205-AB12-5950680F68A3}" type="pres">
      <dgm:prSet presAssocID="{A9845522-07B6-448A-A6DF-AE979F0F3C15}" presName="box" presStyleLbl="node1" presStyleIdx="4" presStyleCnt="5"/>
      <dgm:spPr/>
      <dgm:t>
        <a:bodyPr/>
        <a:lstStyle/>
        <a:p>
          <a:endParaRPr lang="ru-RU"/>
        </a:p>
      </dgm:t>
    </dgm:pt>
    <dgm:pt modelId="{A40DE7C8-5AA0-4F87-BD53-7B2B52231BC1}" type="pres">
      <dgm:prSet presAssocID="{A9845522-07B6-448A-A6DF-AE979F0F3C15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10C4853-091D-4B02-B98F-DFAE3284901D}" type="pres">
      <dgm:prSet presAssocID="{A9845522-07B6-448A-A6DF-AE979F0F3C1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350F2-DB19-46EA-9C71-C748F2184632}" type="presOf" srcId="{699F5444-D5D5-4F76-84BC-F204A6AE6199}" destId="{810C4853-091D-4B02-B98F-DFAE3284901D}" srcOrd="1" destOrd="1" presId="urn:microsoft.com/office/officeart/2005/8/layout/vList4"/>
    <dgm:cxn modelId="{59A008DE-BAD7-48CC-89D7-FDBECF8E8515}" type="presOf" srcId="{6E570E50-425E-4185-9CA2-EE2ACF22588D}" destId="{5C020EAB-177C-4101-A585-5FBAE33C7913}" srcOrd="0" destOrd="0" presId="urn:microsoft.com/office/officeart/2005/8/layout/vList4"/>
    <dgm:cxn modelId="{FC387074-5EAF-4529-B152-4EC8628EA6BA}" srcId="{97FE73A7-B155-4EDA-9E4C-2EFF6F4A9F02}" destId="{89F62EAD-F83C-4A93-8013-C2B346F22FA6}" srcOrd="0" destOrd="0" parTransId="{92009F75-9BAF-4F21-BEAD-E37E6186CC21}" sibTransId="{BCDCF1BC-F39E-47EB-83D7-70FC2338EA56}"/>
    <dgm:cxn modelId="{89C735A3-E597-4282-AF14-9B62EF1E1C2D}" srcId="{97FE73A7-B155-4EDA-9E4C-2EFF6F4A9F02}" destId="{D67F60D7-1EF8-4679-BF4A-4A4561416FA1}" srcOrd="2" destOrd="0" parTransId="{DDF72483-F507-4C54-8477-47377702328C}" sibTransId="{6B924B07-68A0-42B7-BA3C-B5A108C230CE}"/>
    <dgm:cxn modelId="{CECE12C2-77DB-4324-B7DD-7845677A75AB}" srcId="{A9845522-07B6-448A-A6DF-AE979F0F3C15}" destId="{699F5444-D5D5-4F76-84BC-F204A6AE6199}" srcOrd="0" destOrd="0" parTransId="{1726B512-BE95-45CA-A9B5-281A51FE2B2A}" sibTransId="{CF7D5750-A24A-426E-A628-D6BAE2AC7401}"/>
    <dgm:cxn modelId="{3BD054D5-6B4B-49AE-B5E9-CA0C6EFD6E88}" srcId="{97FE73A7-B155-4EDA-9E4C-2EFF6F4A9F02}" destId="{6E570E50-425E-4185-9CA2-EE2ACF22588D}" srcOrd="1" destOrd="0" parTransId="{F6C36F37-BF9C-464F-9BF3-37DFF58FD0F2}" sibTransId="{0EEF8B75-6305-456F-9016-22D164A509D2}"/>
    <dgm:cxn modelId="{C459E960-155A-4627-86B7-FA1895AFD246}" srcId="{97FE73A7-B155-4EDA-9E4C-2EFF6F4A9F02}" destId="{A9845522-07B6-448A-A6DF-AE979F0F3C15}" srcOrd="4" destOrd="0" parTransId="{F294DE5C-0E56-49EE-A579-51FDE2577386}" sibTransId="{6214E05B-5674-4F10-9F4B-63E8B3552867}"/>
    <dgm:cxn modelId="{933D74BD-B2C6-4448-970E-E852E4EBB94D}" srcId="{97FE73A7-B155-4EDA-9E4C-2EFF6F4A9F02}" destId="{1F07DBC0-BBF4-4285-9853-6E295A68C5CA}" srcOrd="3" destOrd="0" parTransId="{615788DE-512B-426E-9958-CE4436C284FF}" sibTransId="{7B9CBF47-BF69-4829-BEBE-DEF0C0ECAC37}"/>
    <dgm:cxn modelId="{91D3E158-9387-4B5D-94AD-1FCD3D079A9B}" type="presOf" srcId="{699F5444-D5D5-4F76-84BC-F204A6AE6199}" destId="{C48913C1-00B0-4205-AB12-5950680F68A3}" srcOrd="0" destOrd="1" presId="urn:microsoft.com/office/officeart/2005/8/layout/vList4"/>
    <dgm:cxn modelId="{613E7AF6-468D-487C-A5A7-33CCA78FEC6A}" type="presOf" srcId="{D67F60D7-1EF8-4679-BF4A-4A4561416FA1}" destId="{BDDFC7F9-BC45-49F2-8BF1-1C3A4394E938}" srcOrd="0" destOrd="0" presId="urn:microsoft.com/office/officeart/2005/8/layout/vList4"/>
    <dgm:cxn modelId="{72F60E4B-1EFD-436B-947E-6C4A88E91C0C}" type="presOf" srcId="{A9845522-07B6-448A-A6DF-AE979F0F3C15}" destId="{C48913C1-00B0-4205-AB12-5950680F68A3}" srcOrd="0" destOrd="0" presId="urn:microsoft.com/office/officeart/2005/8/layout/vList4"/>
    <dgm:cxn modelId="{0C42C840-1333-4382-B7BE-A51C8833C768}" type="presOf" srcId="{89F62EAD-F83C-4A93-8013-C2B346F22FA6}" destId="{CB50789F-1177-43C8-B19C-33BB475EA6AC}" srcOrd="1" destOrd="0" presId="urn:microsoft.com/office/officeart/2005/8/layout/vList4"/>
    <dgm:cxn modelId="{D02C6DE5-0BAE-4124-B0E9-25421C9423B0}" type="presOf" srcId="{6E570E50-425E-4185-9CA2-EE2ACF22588D}" destId="{2A588A44-F498-4670-921B-F2F5CC873CCD}" srcOrd="1" destOrd="0" presId="urn:microsoft.com/office/officeart/2005/8/layout/vList4"/>
    <dgm:cxn modelId="{DC8166E5-0877-44A4-9013-8C7E062DFBB7}" type="presOf" srcId="{D67F60D7-1EF8-4679-BF4A-4A4561416FA1}" destId="{19767BB9-C132-4232-A988-8CAFAE4337BD}" srcOrd="1" destOrd="0" presId="urn:microsoft.com/office/officeart/2005/8/layout/vList4"/>
    <dgm:cxn modelId="{A38A46E0-DE81-4E55-BCE1-0984A43A9C3F}" type="presOf" srcId="{1F07DBC0-BBF4-4285-9853-6E295A68C5CA}" destId="{01FCC506-951B-495A-85E2-C93D3E7B8954}" srcOrd="1" destOrd="0" presId="urn:microsoft.com/office/officeart/2005/8/layout/vList4"/>
    <dgm:cxn modelId="{497A74BB-9565-447F-9CB8-5F3900608371}" type="presOf" srcId="{A9845522-07B6-448A-A6DF-AE979F0F3C15}" destId="{810C4853-091D-4B02-B98F-DFAE3284901D}" srcOrd="1" destOrd="0" presId="urn:microsoft.com/office/officeart/2005/8/layout/vList4"/>
    <dgm:cxn modelId="{8E41C037-98F1-4958-BCEA-B4E8AEAD72D4}" type="presOf" srcId="{89F62EAD-F83C-4A93-8013-C2B346F22FA6}" destId="{2578722D-DA4F-46D1-BEA6-C65FA376A22A}" srcOrd="0" destOrd="0" presId="urn:microsoft.com/office/officeart/2005/8/layout/vList4"/>
    <dgm:cxn modelId="{602333CB-1731-4C9E-A7B0-B061F4C27A42}" type="presOf" srcId="{97FE73A7-B155-4EDA-9E4C-2EFF6F4A9F02}" destId="{EE9C8E21-CBF6-4671-8C75-C268B3F12BFD}" srcOrd="0" destOrd="0" presId="urn:microsoft.com/office/officeart/2005/8/layout/vList4"/>
    <dgm:cxn modelId="{BC012B7B-F2EC-4FF2-87DF-290A75AC0F66}" type="presOf" srcId="{1F07DBC0-BBF4-4285-9853-6E295A68C5CA}" destId="{247CCA62-07B4-4317-A79F-60A12BA3F640}" srcOrd="0" destOrd="0" presId="urn:microsoft.com/office/officeart/2005/8/layout/vList4"/>
    <dgm:cxn modelId="{086EAFFC-43AB-4D3B-8F02-3F141A91AAAE}" type="presParOf" srcId="{EE9C8E21-CBF6-4671-8C75-C268B3F12BFD}" destId="{A5F0F82A-EE0F-408F-8D3E-EEBD84C03C57}" srcOrd="0" destOrd="0" presId="urn:microsoft.com/office/officeart/2005/8/layout/vList4"/>
    <dgm:cxn modelId="{D2D57A8F-E963-41DC-BDC9-1E127813E9BD}" type="presParOf" srcId="{A5F0F82A-EE0F-408F-8D3E-EEBD84C03C57}" destId="{2578722D-DA4F-46D1-BEA6-C65FA376A22A}" srcOrd="0" destOrd="0" presId="urn:microsoft.com/office/officeart/2005/8/layout/vList4"/>
    <dgm:cxn modelId="{9D371BD5-9264-4E42-BD3A-67B72ACB3D5E}" type="presParOf" srcId="{A5F0F82A-EE0F-408F-8D3E-EEBD84C03C57}" destId="{DB7BF3B4-628C-4069-BBA4-B6525BC1A178}" srcOrd="1" destOrd="0" presId="urn:microsoft.com/office/officeart/2005/8/layout/vList4"/>
    <dgm:cxn modelId="{691E1EC6-BB27-4556-88C5-B1670D355CB7}" type="presParOf" srcId="{A5F0F82A-EE0F-408F-8D3E-EEBD84C03C57}" destId="{CB50789F-1177-43C8-B19C-33BB475EA6AC}" srcOrd="2" destOrd="0" presId="urn:microsoft.com/office/officeart/2005/8/layout/vList4"/>
    <dgm:cxn modelId="{D0591B8C-2C8C-4C3F-898A-EF6CB64F608A}" type="presParOf" srcId="{EE9C8E21-CBF6-4671-8C75-C268B3F12BFD}" destId="{6820C7E0-2CCD-487C-8CB7-E71CA23094D6}" srcOrd="1" destOrd="0" presId="urn:microsoft.com/office/officeart/2005/8/layout/vList4"/>
    <dgm:cxn modelId="{6FA2B301-7EEC-4C72-980C-B6972824BF4C}" type="presParOf" srcId="{EE9C8E21-CBF6-4671-8C75-C268B3F12BFD}" destId="{D24309F8-B056-46F7-B722-738400E10C69}" srcOrd="2" destOrd="0" presId="urn:microsoft.com/office/officeart/2005/8/layout/vList4"/>
    <dgm:cxn modelId="{0ACC9A8B-5493-4EBD-921D-223D7968D6AA}" type="presParOf" srcId="{D24309F8-B056-46F7-B722-738400E10C69}" destId="{5C020EAB-177C-4101-A585-5FBAE33C7913}" srcOrd="0" destOrd="0" presId="urn:microsoft.com/office/officeart/2005/8/layout/vList4"/>
    <dgm:cxn modelId="{A8F6C3E1-85E1-4A1E-BF7B-363374E28322}" type="presParOf" srcId="{D24309F8-B056-46F7-B722-738400E10C69}" destId="{450FFF35-378A-4502-99D6-530D69620F3B}" srcOrd="1" destOrd="0" presId="urn:microsoft.com/office/officeart/2005/8/layout/vList4"/>
    <dgm:cxn modelId="{57E210D3-9B47-4ECA-83C5-D78211D47301}" type="presParOf" srcId="{D24309F8-B056-46F7-B722-738400E10C69}" destId="{2A588A44-F498-4670-921B-F2F5CC873CCD}" srcOrd="2" destOrd="0" presId="urn:microsoft.com/office/officeart/2005/8/layout/vList4"/>
    <dgm:cxn modelId="{A8F41124-C821-4C1A-A281-6EA6068FFC89}" type="presParOf" srcId="{EE9C8E21-CBF6-4671-8C75-C268B3F12BFD}" destId="{7FDD9D93-2B3E-46A3-A920-632D4DA82EAD}" srcOrd="3" destOrd="0" presId="urn:microsoft.com/office/officeart/2005/8/layout/vList4"/>
    <dgm:cxn modelId="{58B843C8-8AEC-481D-91ED-605F7B8C432D}" type="presParOf" srcId="{EE9C8E21-CBF6-4671-8C75-C268B3F12BFD}" destId="{B73B69B4-527F-4FD5-90E5-6652F73C4241}" srcOrd="4" destOrd="0" presId="urn:microsoft.com/office/officeart/2005/8/layout/vList4"/>
    <dgm:cxn modelId="{153EB41D-46B7-4FBD-8E1B-399D1D5D6D4F}" type="presParOf" srcId="{B73B69B4-527F-4FD5-90E5-6652F73C4241}" destId="{BDDFC7F9-BC45-49F2-8BF1-1C3A4394E938}" srcOrd="0" destOrd="0" presId="urn:microsoft.com/office/officeart/2005/8/layout/vList4"/>
    <dgm:cxn modelId="{A17D0234-B36F-4057-AD19-74ECA2C98A18}" type="presParOf" srcId="{B73B69B4-527F-4FD5-90E5-6652F73C4241}" destId="{33766672-A478-447C-83EE-7CAC9AE541BC}" srcOrd="1" destOrd="0" presId="urn:microsoft.com/office/officeart/2005/8/layout/vList4"/>
    <dgm:cxn modelId="{8BDCF4F1-6B03-4ECD-B9BA-B5D54BE8916B}" type="presParOf" srcId="{B73B69B4-527F-4FD5-90E5-6652F73C4241}" destId="{19767BB9-C132-4232-A988-8CAFAE4337BD}" srcOrd="2" destOrd="0" presId="urn:microsoft.com/office/officeart/2005/8/layout/vList4"/>
    <dgm:cxn modelId="{71B6989B-23DD-4B20-A3F5-92CF6948CA18}" type="presParOf" srcId="{EE9C8E21-CBF6-4671-8C75-C268B3F12BFD}" destId="{29E34942-2A0F-429E-923B-80DEC012F618}" srcOrd="5" destOrd="0" presId="urn:microsoft.com/office/officeart/2005/8/layout/vList4"/>
    <dgm:cxn modelId="{1FFDCC3A-0517-4312-9656-1563147B95FA}" type="presParOf" srcId="{EE9C8E21-CBF6-4671-8C75-C268B3F12BFD}" destId="{13D26F6B-10EC-4AF2-BBE7-C5C9C40A9C44}" srcOrd="6" destOrd="0" presId="urn:microsoft.com/office/officeart/2005/8/layout/vList4"/>
    <dgm:cxn modelId="{6CE652E1-9998-4022-B127-EB6B5E33C657}" type="presParOf" srcId="{13D26F6B-10EC-4AF2-BBE7-C5C9C40A9C44}" destId="{247CCA62-07B4-4317-A79F-60A12BA3F640}" srcOrd="0" destOrd="0" presId="urn:microsoft.com/office/officeart/2005/8/layout/vList4"/>
    <dgm:cxn modelId="{C7F2C3B6-5CA3-49DB-83D4-07B23E5F67DE}" type="presParOf" srcId="{13D26F6B-10EC-4AF2-BBE7-C5C9C40A9C44}" destId="{E5A1C649-D749-482A-A363-CD22EDE916C2}" srcOrd="1" destOrd="0" presId="urn:microsoft.com/office/officeart/2005/8/layout/vList4"/>
    <dgm:cxn modelId="{E6EE0ECA-F135-4CFD-95DC-42174DC3BABA}" type="presParOf" srcId="{13D26F6B-10EC-4AF2-BBE7-C5C9C40A9C44}" destId="{01FCC506-951B-495A-85E2-C93D3E7B8954}" srcOrd="2" destOrd="0" presId="urn:microsoft.com/office/officeart/2005/8/layout/vList4"/>
    <dgm:cxn modelId="{CFD24C7B-398C-4177-AA18-5166BAE30842}" type="presParOf" srcId="{EE9C8E21-CBF6-4671-8C75-C268B3F12BFD}" destId="{FD654011-446B-4CC7-AD0B-1338CF07427A}" srcOrd="7" destOrd="0" presId="urn:microsoft.com/office/officeart/2005/8/layout/vList4"/>
    <dgm:cxn modelId="{D28FDD8C-1CDC-49AF-A8A7-4A2002E24B7E}" type="presParOf" srcId="{EE9C8E21-CBF6-4671-8C75-C268B3F12BFD}" destId="{C74FF79B-C4A7-4AFF-8AF0-7748A19D72D2}" srcOrd="8" destOrd="0" presId="urn:microsoft.com/office/officeart/2005/8/layout/vList4"/>
    <dgm:cxn modelId="{EB41AFC5-39C3-47AE-94B0-EBEA2EDE5023}" type="presParOf" srcId="{C74FF79B-C4A7-4AFF-8AF0-7748A19D72D2}" destId="{C48913C1-00B0-4205-AB12-5950680F68A3}" srcOrd="0" destOrd="0" presId="urn:microsoft.com/office/officeart/2005/8/layout/vList4"/>
    <dgm:cxn modelId="{1A8DD8EA-AA85-48D7-93EF-613A686BB228}" type="presParOf" srcId="{C74FF79B-C4A7-4AFF-8AF0-7748A19D72D2}" destId="{A40DE7C8-5AA0-4F87-BD53-7B2B52231BC1}" srcOrd="1" destOrd="0" presId="urn:microsoft.com/office/officeart/2005/8/layout/vList4"/>
    <dgm:cxn modelId="{F581180F-3A9A-47FA-A2D2-82F603876C47}" type="presParOf" srcId="{C74FF79B-C4A7-4AFF-8AF0-7748A19D72D2}" destId="{810C4853-091D-4B02-B98F-DFAE3284901D}" srcOrd="2" destOrd="0" presId="urn:microsoft.com/office/officeart/2005/8/layout/vList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094D61-9D18-4596-A20F-0C0D8E04DA1E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0510A-C8E6-4A52-87F3-77D1A78A4A2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надання допомоги сім`ям з дітьми, малозабезпеченим сім`ям, інвалідам з дитинства, дітям інвалідам та тимчасової державної допомоги 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585,7 </a:t>
          </a:r>
          <a:r>
            <a:rPr lang="uk-UA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rtl="0"/>
          <a:r>
            <a:rPr lang="uk-UA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(здійснено майже 700 тис. виплат, кількість одержувачів щомісячної допомоги при народженні дитини перевищила 18 тис. осіб)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0ACC88-CEFF-4FAA-BA1F-28E316EDDA70}" type="parTrans" cxnId="{87966B5C-4A1E-4D95-9A53-C5A6415A29A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7B0FA0-D99A-4AAA-B7A5-1893CDCBF16C}" type="sibTrans" cxnId="{87966B5C-4A1E-4D95-9A53-C5A6415A29A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AC77A-CA39-4281-A071-A24686D49DA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надання пільг на оплату житлово-комунальних послуг, послуг зв’язку та  інших пільг -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104,9 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8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rtl="0"/>
          <a:r>
            <a:rPr lang="ru-RU" sz="16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скористались пільгами на житлово-комунальні послуги - 85,5 </a:t>
          </a:r>
          <a:r>
            <a:rPr lang="uk-UA" sz="16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тис.чол</a:t>
          </a:r>
          <a:r>
            <a:rPr lang="uk-UA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придбання твердого палива та скрапленого газу – 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210</a:t>
          </a:r>
          <a:r>
            <a:rPr lang="uk-UA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чоловік, іншими пільгами – 19,5 </a:t>
          </a:r>
          <a:r>
            <a:rPr lang="uk-UA" sz="1600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тис.чол</a:t>
          </a:r>
          <a:r>
            <a:rPr lang="uk-UA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FB4020-4D19-49CE-9380-6B41F9C3710F}" type="parTrans" cxnId="{2AE7A15B-A935-4B39-84AC-190C44CFAF2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72A1C4-56C3-429E-9281-47F2B8454DBB}" type="sibTrans" cxnId="{2AE7A15B-A935-4B39-84AC-190C44CFAF2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8B989A-C596-48C4-A27F-620767EB42B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житлові субсидії населенню – 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143,0 </a:t>
          </a:r>
          <a:r>
            <a:rPr lang="uk-UA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rtl="0"/>
          <a:r>
            <a:rPr lang="uk-UA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(правом отримання житлових субсидій скористалось майже 31,5 тисяч домогосподарств)</a:t>
          </a:r>
          <a:endParaRPr lang="ru-RU" sz="16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B435E2-E6B9-41B4-B212-F58081F64863}" type="parTrans" cxnId="{62BFB9E0-1507-4FB3-955C-5BDA3950764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9DBCF1-422C-4D6B-9F09-845179CF47DC}" type="sibTrans" cxnId="{62BFB9E0-1507-4FB3-955C-5BDA3950764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37C5B4-1929-4673-9DE2-3A5874E4313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компенсація пільгового проїзду окремих категорій громадян – 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54,8 </a:t>
          </a:r>
          <a:r>
            <a:rPr lang="uk-UA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rtl="0"/>
          <a:r>
            <a:rPr lang="uk-UA" sz="16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 урахування коштів бюджету міста – 57,6млн.грн.)</a:t>
          </a:r>
          <a:endParaRPr lang="ru-RU" sz="16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14B2CB-75F7-4B15-ACB0-EB5664F290A2}" type="parTrans" cxnId="{A9BA03E9-2A11-4032-9446-8AC189C24A6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C5D69-8D76-4160-BB2C-45D15D963633}" type="sibTrans" cxnId="{A9BA03E9-2A11-4032-9446-8AC189C24A6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01393C-9236-46F0-A526-A3AD2AEEDACE}" type="pres">
      <dgm:prSet presAssocID="{C3094D61-9D18-4596-A20F-0C0D8E04DA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4430C-B1D4-4ED9-A981-9FE5DE8A1681}" type="pres">
      <dgm:prSet presAssocID="{C960510A-C8E6-4A52-87F3-77D1A78A4A2E}" presName="node" presStyleLbl="node1" presStyleIdx="0" presStyleCnt="4" custScaleX="130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5C054-BA23-4296-88D0-4F4B555B186C}" type="pres">
      <dgm:prSet presAssocID="{EA7B0FA0-D99A-4AAA-B7A5-1893CDCBF16C}" presName="sibTrans" presStyleCnt="0"/>
      <dgm:spPr/>
    </dgm:pt>
    <dgm:pt modelId="{97DADABE-123C-4604-A504-0AFFA9E69675}" type="pres">
      <dgm:prSet presAssocID="{3F2AC77A-CA39-4281-A071-A24686D49DAD}" presName="node" presStyleLbl="node1" presStyleIdx="1" presStyleCnt="4" custScaleX="119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31E3C-E7F7-4ED2-A348-B308754B53D8}" type="pres">
      <dgm:prSet presAssocID="{0772A1C4-56C3-429E-9281-47F2B8454DBB}" presName="sibTrans" presStyleCnt="0"/>
      <dgm:spPr/>
    </dgm:pt>
    <dgm:pt modelId="{20D9BEA6-D69E-478E-BE95-EDB6EC7A69B8}" type="pres">
      <dgm:prSet presAssocID="{988B989A-C596-48C4-A27F-620767EB42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3470F-6283-428C-979E-262C7050EF0C}" type="pres">
      <dgm:prSet presAssocID="{EC9DBCF1-422C-4D6B-9F09-845179CF47DC}" presName="sibTrans" presStyleCnt="0"/>
      <dgm:spPr/>
    </dgm:pt>
    <dgm:pt modelId="{86E30FB7-DF47-4CF6-9110-991B1F37DF5F}" type="pres">
      <dgm:prSet presAssocID="{9537C5B4-1929-4673-9DE2-3A5874E431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66B5C-4A1E-4D95-9A53-C5A6415A29A1}" srcId="{C3094D61-9D18-4596-A20F-0C0D8E04DA1E}" destId="{C960510A-C8E6-4A52-87F3-77D1A78A4A2E}" srcOrd="0" destOrd="0" parTransId="{5F0ACC88-CEFF-4FAA-BA1F-28E316EDDA70}" sibTransId="{EA7B0FA0-D99A-4AAA-B7A5-1893CDCBF16C}"/>
    <dgm:cxn modelId="{9344D226-20C0-4738-B99C-FA47D32938A1}" type="presOf" srcId="{988B989A-C596-48C4-A27F-620767EB42B3}" destId="{20D9BEA6-D69E-478E-BE95-EDB6EC7A69B8}" srcOrd="0" destOrd="0" presId="urn:microsoft.com/office/officeart/2005/8/layout/hList6"/>
    <dgm:cxn modelId="{22128FC7-0451-4B0D-A31D-67E7D6840DD9}" type="presOf" srcId="{3F2AC77A-CA39-4281-A071-A24686D49DAD}" destId="{97DADABE-123C-4604-A504-0AFFA9E69675}" srcOrd="0" destOrd="0" presId="urn:microsoft.com/office/officeart/2005/8/layout/hList6"/>
    <dgm:cxn modelId="{2AE7A15B-A935-4B39-84AC-190C44CFAF2D}" srcId="{C3094D61-9D18-4596-A20F-0C0D8E04DA1E}" destId="{3F2AC77A-CA39-4281-A071-A24686D49DAD}" srcOrd="1" destOrd="0" parTransId="{6FFB4020-4D19-49CE-9380-6B41F9C3710F}" sibTransId="{0772A1C4-56C3-429E-9281-47F2B8454DBB}"/>
    <dgm:cxn modelId="{62BFB9E0-1507-4FB3-955C-5BDA3950764E}" srcId="{C3094D61-9D18-4596-A20F-0C0D8E04DA1E}" destId="{988B989A-C596-48C4-A27F-620767EB42B3}" srcOrd="2" destOrd="0" parTransId="{E3B435E2-E6B9-41B4-B212-F58081F64863}" sibTransId="{EC9DBCF1-422C-4D6B-9F09-845179CF47DC}"/>
    <dgm:cxn modelId="{A9BA03E9-2A11-4032-9446-8AC189C24A66}" srcId="{C3094D61-9D18-4596-A20F-0C0D8E04DA1E}" destId="{9537C5B4-1929-4673-9DE2-3A5874E4313B}" srcOrd="3" destOrd="0" parTransId="{1314B2CB-75F7-4B15-ACB0-EB5664F290A2}" sibTransId="{F47C5D69-8D76-4160-BB2C-45D15D963633}"/>
    <dgm:cxn modelId="{A5F0B46C-C22C-4D88-A353-47AE4EE02315}" type="presOf" srcId="{C3094D61-9D18-4596-A20F-0C0D8E04DA1E}" destId="{7F01393C-9236-46F0-A526-A3AD2AEEDACE}" srcOrd="0" destOrd="0" presId="urn:microsoft.com/office/officeart/2005/8/layout/hList6"/>
    <dgm:cxn modelId="{8F271CD0-F056-41FA-B53D-BB1A1A2DEC94}" type="presOf" srcId="{9537C5B4-1929-4673-9DE2-3A5874E4313B}" destId="{86E30FB7-DF47-4CF6-9110-991B1F37DF5F}" srcOrd="0" destOrd="0" presId="urn:microsoft.com/office/officeart/2005/8/layout/hList6"/>
    <dgm:cxn modelId="{B9BCFF6F-A81A-494F-B66E-4D2EA766E335}" type="presOf" srcId="{C960510A-C8E6-4A52-87F3-77D1A78A4A2E}" destId="{8694430C-B1D4-4ED9-A981-9FE5DE8A1681}" srcOrd="0" destOrd="0" presId="urn:microsoft.com/office/officeart/2005/8/layout/hList6"/>
    <dgm:cxn modelId="{F6F21A5E-B5DE-4E1B-8816-E3650EC4196C}" type="presParOf" srcId="{7F01393C-9236-46F0-A526-A3AD2AEEDACE}" destId="{8694430C-B1D4-4ED9-A981-9FE5DE8A1681}" srcOrd="0" destOrd="0" presId="urn:microsoft.com/office/officeart/2005/8/layout/hList6"/>
    <dgm:cxn modelId="{FC47F605-F2EB-43A4-B322-FE6AA20D2DD2}" type="presParOf" srcId="{7F01393C-9236-46F0-A526-A3AD2AEEDACE}" destId="{B4C5C054-BA23-4296-88D0-4F4B555B186C}" srcOrd="1" destOrd="0" presId="urn:microsoft.com/office/officeart/2005/8/layout/hList6"/>
    <dgm:cxn modelId="{0D981498-3AFB-494C-BD3D-6F38BBBDA8CD}" type="presParOf" srcId="{7F01393C-9236-46F0-A526-A3AD2AEEDACE}" destId="{97DADABE-123C-4604-A504-0AFFA9E69675}" srcOrd="2" destOrd="0" presId="urn:microsoft.com/office/officeart/2005/8/layout/hList6"/>
    <dgm:cxn modelId="{1B4EAC6D-BF60-4106-A160-6F8DD9087761}" type="presParOf" srcId="{7F01393C-9236-46F0-A526-A3AD2AEEDACE}" destId="{DD531E3C-E7F7-4ED2-A348-B308754B53D8}" srcOrd="3" destOrd="0" presId="urn:microsoft.com/office/officeart/2005/8/layout/hList6"/>
    <dgm:cxn modelId="{9FA87726-5147-466F-9D8D-E88D165D9AC3}" type="presParOf" srcId="{7F01393C-9236-46F0-A526-A3AD2AEEDACE}" destId="{20D9BEA6-D69E-478E-BE95-EDB6EC7A69B8}" srcOrd="4" destOrd="0" presId="urn:microsoft.com/office/officeart/2005/8/layout/hList6"/>
    <dgm:cxn modelId="{78A8202B-50A4-4C1C-A1D1-7A22E04B5835}" type="presParOf" srcId="{7F01393C-9236-46F0-A526-A3AD2AEEDACE}" destId="{2E03470F-6283-428C-979E-262C7050EF0C}" srcOrd="5" destOrd="0" presId="urn:microsoft.com/office/officeart/2005/8/layout/hList6"/>
    <dgm:cxn modelId="{73A6021E-BDCA-4F30-96A3-E5FC6F627B18}" type="presParOf" srcId="{7F01393C-9236-46F0-A526-A3AD2AEEDACE}" destId="{86E30FB7-DF47-4CF6-9110-991B1F37DF5F}" srcOrd="6" destOrd="0" presId="urn:microsoft.com/office/officeart/2005/8/layout/hList6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094D61-9D18-4596-A20F-0C0D8E04DA1E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C05815-A4A2-46AA-85B6-217D9B75962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500" dirty="0" smtClean="0">
              <a:solidFill>
                <a:schemeClr val="tx1"/>
              </a:solidFill>
            </a:rPr>
            <a:t>Утримання Запорізького міського територіального центру соціального обслуговування - </a:t>
          </a:r>
          <a:r>
            <a:rPr lang="uk-UA" sz="1500" b="1" dirty="0" smtClean="0">
              <a:solidFill>
                <a:schemeClr val="tx1"/>
              </a:solidFill>
            </a:rPr>
            <a:t>23,3 </a:t>
          </a:r>
          <a:r>
            <a:rPr lang="uk-UA" sz="1500" b="1" dirty="0" err="1" smtClean="0">
              <a:solidFill>
                <a:schemeClr val="tx1"/>
              </a:solidFill>
            </a:rPr>
            <a:t>млн.грн</a:t>
          </a:r>
          <a:r>
            <a:rPr lang="uk-UA" sz="1500" dirty="0" smtClean="0">
              <a:solidFill>
                <a:schemeClr val="tx1"/>
              </a:solidFill>
            </a:rPr>
            <a:t>. </a:t>
          </a:r>
        </a:p>
        <a:p>
          <a:pPr rtl="0"/>
          <a:r>
            <a:rPr lang="uk-UA" sz="1500" i="1" dirty="0" smtClean="0">
              <a:solidFill>
                <a:schemeClr val="tx1"/>
              </a:solidFill>
            </a:rPr>
            <a:t>(послугами охоплено 3971 особу)</a:t>
          </a:r>
          <a:endParaRPr lang="ru-RU" sz="1500" i="1" dirty="0">
            <a:solidFill>
              <a:schemeClr val="tx1"/>
            </a:solidFill>
          </a:endParaRPr>
        </a:p>
      </dgm:t>
    </dgm:pt>
    <dgm:pt modelId="{E53BC4DD-A0D7-4E03-8EF9-BE59560E585F}" type="parTrans" cxnId="{A561853D-0F39-4BC4-A268-8A66FDE5A30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4CF3D14-3C2C-4F72-AA55-2C8B205A7060}" type="sibTrans" cxnId="{A561853D-0F39-4BC4-A268-8A66FDE5A30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5D402797-AF04-4FE9-AA4E-0F327EC5859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1500" dirty="0" smtClean="0">
              <a:solidFill>
                <a:schemeClr val="bg1"/>
              </a:solidFill>
            </a:rPr>
            <a:t>Надання соціальних послуг та заходи для сім’ї, дітей і молоді -</a:t>
          </a:r>
          <a:r>
            <a:rPr lang="uk-UA" sz="1500" b="1" dirty="0" smtClean="0">
              <a:solidFill>
                <a:schemeClr val="bg1"/>
              </a:solidFill>
            </a:rPr>
            <a:t>2,7 </a:t>
          </a:r>
          <a:r>
            <a:rPr lang="uk-UA" sz="1500" b="1" dirty="0" err="1" smtClean="0">
              <a:solidFill>
                <a:schemeClr val="bg1"/>
              </a:solidFill>
            </a:rPr>
            <a:t>млн.грн</a:t>
          </a:r>
          <a:r>
            <a:rPr lang="uk-UA" sz="1500" dirty="0" smtClean="0">
              <a:solidFill>
                <a:schemeClr val="bg1"/>
              </a:solidFill>
            </a:rPr>
            <a:t>.</a:t>
          </a:r>
          <a:endParaRPr lang="ru-RU" sz="1500" dirty="0">
            <a:solidFill>
              <a:schemeClr val="bg1"/>
            </a:solidFill>
          </a:endParaRPr>
        </a:p>
      </dgm:t>
    </dgm:pt>
    <dgm:pt modelId="{8E41BCAD-2E81-4A08-90AE-1741DF161E2D}" type="parTrans" cxnId="{ED482524-1658-4BA4-B142-76ED0CD539C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C8E152F-3AD0-4390-AD33-1929936EB56E}" type="sibTrans" cxnId="{ED482524-1658-4BA4-B142-76ED0CD539C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B6F37D5D-B6EE-4903-AE91-95ABBE23B75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500" dirty="0" smtClean="0">
              <a:solidFill>
                <a:schemeClr val="tx1"/>
              </a:solidFill>
            </a:rPr>
            <a:t>Оздоровлення дітей в літній період </a:t>
          </a:r>
          <a:r>
            <a:rPr lang="uk-UA" sz="1500" b="1" dirty="0" smtClean="0">
              <a:solidFill>
                <a:schemeClr val="tx1"/>
              </a:solidFill>
            </a:rPr>
            <a:t>– 7,0 </a:t>
          </a:r>
          <a:r>
            <a:rPr lang="uk-UA" sz="1500" b="1" dirty="0" err="1" smtClean="0">
              <a:solidFill>
                <a:schemeClr val="tx1"/>
              </a:solidFill>
            </a:rPr>
            <a:t>млн.грн</a:t>
          </a:r>
          <a:r>
            <a:rPr lang="uk-UA" sz="1500" b="1" dirty="0" smtClean="0">
              <a:solidFill>
                <a:schemeClr val="tx1"/>
              </a:solidFill>
            </a:rPr>
            <a:t>. </a:t>
          </a:r>
        </a:p>
        <a:p>
          <a:pPr rtl="0"/>
          <a:r>
            <a:rPr lang="uk-UA" sz="1500" dirty="0" smtClean="0">
              <a:solidFill>
                <a:schemeClr val="tx1"/>
              </a:solidFill>
            </a:rPr>
            <a:t>(</a:t>
          </a:r>
          <a:r>
            <a:rPr lang="uk-UA" sz="1500" i="1" dirty="0" smtClean="0">
              <a:solidFill>
                <a:schemeClr val="tx1"/>
              </a:solidFill>
            </a:rPr>
            <a:t>всього 1755 дітей , з яких 1517 дітей, які потребують особливої соціальної уваги та підтримки).</a:t>
          </a:r>
          <a:endParaRPr lang="ru-RU" sz="1500" i="1" dirty="0">
            <a:solidFill>
              <a:schemeClr val="tx1"/>
            </a:solidFill>
          </a:endParaRPr>
        </a:p>
      </dgm:t>
    </dgm:pt>
    <dgm:pt modelId="{9D6786FE-AD5B-4107-BC7E-16AC5CACE78E}" type="parTrans" cxnId="{D56F82E8-05FC-4108-B6FB-5A7FF500054A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DE3726C-52B2-4AA8-8E6A-A3283F6DBD0B}" type="sibTrans" cxnId="{D56F82E8-05FC-4108-B6FB-5A7FF500054A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3B05CA0-466A-4B21-8D8A-18B25C81162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500" dirty="0" smtClean="0">
              <a:solidFill>
                <a:schemeClr val="tx1"/>
              </a:solidFill>
            </a:rPr>
            <a:t>Компенсаційні виплати фізичним особам, що надають соціальні послуги громадянам, які не здатні до самообслуговування і потребують сторонньої допомоги  </a:t>
          </a:r>
          <a:r>
            <a:rPr lang="uk-UA" sz="1500" b="1" dirty="0" smtClean="0">
              <a:solidFill>
                <a:schemeClr val="tx1"/>
              </a:solidFill>
            </a:rPr>
            <a:t>2,6 </a:t>
          </a:r>
          <a:r>
            <a:rPr lang="uk-UA" sz="1500" b="1" dirty="0" err="1" smtClean="0">
              <a:solidFill>
                <a:schemeClr val="tx1"/>
              </a:solidFill>
            </a:rPr>
            <a:t>млн.грн</a:t>
          </a:r>
          <a:r>
            <a:rPr lang="uk-UA" sz="1500" b="1" dirty="0" smtClean="0">
              <a:solidFill>
                <a:schemeClr val="tx1"/>
              </a:solidFill>
            </a:rPr>
            <a:t>.</a:t>
          </a:r>
          <a:r>
            <a:rPr lang="uk-UA" sz="1500" dirty="0" smtClean="0">
              <a:solidFill>
                <a:schemeClr val="tx1"/>
              </a:solidFill>
            </a:rPr>
            <a:t> </a:t>
          </a:r>
        </a:p>
        <a:p>
          <a:pPr rtl="0"/>
          <a:r>
            <a:rPr lang="uk-UA" sz="1500" i="1" dirty="0" smtClean="0">
              <a:solidFill>
                <a:schemeClr val="tx1"/>
              </a:solidFill>
            </a:rPr>
            <a:t>(здійснено 1550 виплат)</a:t>
          </a:r>
          <a:endParaRPr lang="ru-RU" sz="1500" i="1" dirty="0">
            <a:solidFill>
              <a:schemeClr val="tx1"/>
            </a:solidFill>
          </a:endParaRPr>
        </a:p>
      </dgm:t>
    </dgm:pt>
    <dgm:pt modelId="{655B661A-C5B5-4523-B041-1B1B3EA5183B}" type="sibTrans" cxnId="{212D0876-B5A3-4AAD-A10C-68C54DAE981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8E37342-209C-40CA-9A22-ED84CD383C33}" type="parTrans" cxnId="{212D0876-B5A3-4AAD-A10C-68C54DAE981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11428159-305C-4225-A201-444CF42C9CE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500" dirty="0" smtClean="0"/>
            <a:t>Міські заходи на соціальний захист населення </a:t>
          </a:r>
          <a:r>
            <a:rPr lang="uk-UA" sz="1500" b="1" dirty="0" smtClean="0"/>
            <a:t>– 24,9 </a:t>
          </a:r>
          <a:r>
            <a:rPr lang="uk-UA" sz="1500" b="1" dirty="0" err="1" smtClean="0"/>
            <a:t>млн.грн</a:t>
          </a:r>
          <a:r>
            <a:rPr lang="uk-UA" sz="1500" dirty="0" smtClean="0"/>
            <a:t>. </a:t>
          </a:r>
          <a:endParaRPr lang="ru-RU" sz="1500" dirty="0"/>
        </a:p>
      </dgm:t>
    </dgm:pt>
    <dgm:pt modelId="{87133121-F96C-4C24-ABAC-4D1DF0E43FBA}" type="parTrans" cxnId="{7CB8E8C2-8A52-4E44-B886-8ADA128BE89C}">
      <dgm:prSet/>
      <dgm:spPr/>
      <dgm:t>
        <a:bodyPr/>
        <a:lstStyle/>
        <a:p>
          <a:endParaRPr lang="ru-RU"/>
        </a:p>
      </dgm:t>
    </dgm:pt>
    <dgm:pt modelId="{0C3122CC-DB26-4EAD-A0BB-97EAC951ABBF}" type="sibTrans" cxnId="{7CB8E8C2-8A52-4E44-B886-8ADA128BE89C}">
      <dgm:prSet/>
      <dgm:spPr/>
      <dgm:t>
        <a:bodyPr/>
        <a:lstStyle/>
        <a:p>
          <a:endParaRPr lang="ru-RU"/>
        </a:p>
      </dgm:t>
    </dgm:pt>
    <dgm:pt modelId="{C6843A7B-80D4-4C9E-B7AB-B7DC96D8B8D0}">
      <dgm:prSet custT="1"/>
      <dgm:spPr/>
      <dgm:t>
        <a:bodyPr/>
        <a:lstStyle/>
        <a:p>
          <a:r>
            <a:rPr lang="uk-UA" sz="1500" dirty="0" smtClean="0">
              <a:solidFill>
                <a:schemeClr val="bg1"/>
              </a:solidFill>
            </a:rPr>
            <a:t>Фінансова підтримка громадських організацій ветеранів та інвалідів – 1,2 </a:t>
          </a:r>
          <a:r>
            <a:rPr lang="uk-UA" sz="1500" dirty="0" err="1" smtClean="0">
              <a:solidFill>
                <a:schemeClr val="bg1"/>
              </a:solidFill>
            </a:rPr>
            <a:t>млн.грн</a:t>
          </a:r>
          <a:r>
            <a:rPr lang="uk-UA" sz="1500" i="1" dirty="0" smtClean="0">
              <a:solidFill>
                <a:schemeClr val="bg1"/>
              </a:solidFill>
            </a:rPr>
            <a:t>. (6 міських та 19 районних)</a:t>
          </a:r>
          <a:endParaRPr lang="ru-RU" sz="1500" i="1" dirty="0">
            <a:solidFill>
              <a:schemeClr val="bg1"/>
            </a:solidFill>
          </a:endParaRPr>
        </a:p>
      </dgm:t>
    </dgm:pt>
    <dgm:pt modelId="{AB947F5E-C11F-41D9-9D36-3511E65FAF28}" type="parTrans" cxnId="{24E2F13A-ADA0-4464-B898-70ADBC9C0C73}">
      <dgm:prSet/>
      <dgm:spPr/>
      <dgm:t>
        <a:bodyPr/>
        <a:lstStyle/>
        <a:p>
          <a:endParaRPr lang="ru-RU"/>
        </a:p>
      </dgm:t>
    </dgm:pt>
    <dgm:pt modelId="{5EB2DEBA-53BD-4C9E-835F-16FD1CE5820A}" type="sibTrans" cxnId="{24E2F13A-ADA0-4464-B898-70ADBC9C0C73}">
      <dgm:prSet/>
      <dgm:spPr/>
      <dgm:t>
        <a:bodyPr/>
        <a:lstStyle/>
        <a:p>
          <a:endParaRPr lang="ru-RU"/>
        </a:p>
      </dgm:t>
    </dgm:pt>
    <dgm:pt modelId="{6F7B95FF-AE02-4B63-BA53-88D7140B8B64}">
      <dgm:prSet custT="1"/>
      <dgm:spPr/>
      <dgm:t>
        <a:bodyPr/>
        <a:lstStyle/>
        <a:p>
          <a:r>
            <a:rPr lang="uk-UA" sz="1500" i="1" dirty="0" smtClean="0">
              <a:solidFill>
                <a:schemeClr val="bg1"/>
              </a:solidFill>
            </a:rPr>
            <a:t>Компенсація пільгового проїзду одного з батьків багатодітної родини та перевезення річковим транспортом до садово-городніх ділянок – </a:t>
          </a:r>
          <a:r>
            <a:rPr lang="uk-UA" sz="1500" b="1" i="1" dirty="0" smtClean="0">
              <a:solidFill>
                <a:schemeClr val="bg1"/>
              </a:solidFill>
            </a:rPr>
            <a:t>2,8 </a:t>
          </a:r>
          <a:r>
            <a:rPr lang="uk-UA" sz="1500" b="1" i="1" dirty="0" err="1" smtClean="0">
              <a:solidFill>
                <a:schemeClr val="bg1"/>
              </a:solidFill>
            </a:rPr>
            <a:t>млн.грн</a:t>
          </a:r>
          <a:r>
            <a:rPr lang="uk-UA" sz="1500" b="1" i="1" dirty="0" smtClean="0">
              <a:solidFill>
                <a:schemeClr val="bg1"/>
              </a:solidFill>
            </a:rPr>
            <a:t>.</a:t>
          </a:r>
          <a:endParaRPr lang="ru-RU" sz="1500" b="1" i="1" dirty="0">
            <a:solidFill>
              <a:schemeClr val="bg1"/>
            </a:solidFill>
          </a:endParaRPr>
        </a:p>
      </dgm:t>
    </dgm:pt>
    <dgm:pt modelId="{142BAD04-DD6E-47FB-B315-ADBDDF1953FD}" type="parTrans" cxnId="{A4779D19-ED1B-4F3F-92A1-7E7750AB5C9E}">
      <dgm:prSet/>
      <dgm:spPr/>
      <dgm:t>
        <a:bodyPr/>
        <a:lstStyle/>
        <a:p>
          <a:endParaRPr lang="ru-RU"/>
        </a:p>
      </dgm:t>
    </dgm:pt>
    <dgm:pt modelId="{CEA2A53D-FD98-4B38-958E-3EC9E03DB671}" type="sibTrans" cxnId="{A4779D19-ED1B-4F3F-92A1-7E7750AB5C9E}">
      <dgm:prSet/>
      <dgm:spPr/>
      <dgm:t>
        <a:bodyPr/>
        <a:lstStyle/>
        <a:p>
          <a:endParaRPr lang="ru-RU"/>
        </a:p>
      </dgm:t>
    </dgm:pt>
    <dgm:pt modelId="{9A98DF76-E0E7-4184-839F-3B46FC9CEC95}" type="pres">
      <dgm:prSet presAssocID="{C3094D61-9D18-4596-A20F-0C0D8E04DA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4F30A-8900-4A44-808E-6A16409F86F6}" type="pres">
      <dgm:prSet presAssocID="{C3094D61-9D18-4596-A20F-0C0D8E04DA1E}" presName="cycle" presStyleCnt="0"/>
      <dgm:spPr/>
    </dgm:pt>
    <dgm:pt modelId="{0DC65351-E2D3-45D6-9A77-CB018DDC9BFD}" type="pres">
      <dgm:prSet presAssocID="{3AC05815-A4A2-46AA-85B6-217D9B759626}" presName="nodeFirstNode" presStyleLbl="node1" presStyleIdx="0" presStyleCnt="7" custScaleX="234840" custScaleY="136294" custRadScaleRad="128268" custRadScaleInc="-109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37564-86C9-4FBB-97CC-87B0ED200B56}" type="pres">
      <dgm:prSet presAssocID="{F4CF3D14-3C2C-4F72-AA55-2C8B205A7060}" presName="sibTransFirstNode" presStyleLbl="bgShp" presStyleIdx="0" presStyleCnt="1" custScaleX="4222" custScaleY="833"/>
      <dgm:spPr/>
      <dgm:t>
        <a:bodyPr/>
        <a:lstStyle/>
        <a:p>
          <a:endParaRPr lang="ru-RU"/>
        </a:p>
      </dgm:t>
    </dgm:pt>
    <dgm:pt modelId="{CB7AB482-08DB-42A4-AD88-3B6B4AAE98E6}" type="pres">
      <dgm:prSet presAssocID="{5D402797-AF04-4FE9-AA4E-0F327EC5859F}" presName="nodeFollowingNodes" presStyleLbl="node1" presStyleIdx="1" presStyleCnt="7" custScaleX="217312" custScaleY="122496" custRadScaleRad="143945" custRadScaleInc="-1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333C3-FAB1-4866-A3AC-A5BDD5BB16A1}" type="pres">
      <dgm:prSet presAssocID="{B6F37D5D-B6EE-4903-AE91-95ABBE23B75B}" presName="nodeFollowingNodes" presStyleLbl="node1" presStyleIdx="2" presStyleCnt="7" custScaleX="180588" custScaleY="198723" custRadScaleRad="113206" custRadScaleInc="-5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D54A2-14EB-41BA-BEFC-02E8AA75D827}" type="pres">
      <dgm:prSet presAssocID="{33B05CA0-466A-4B21-8D8A-18B25C81162A}" presName="nodeFollowingNodes" presStyleLbl="node1" presStyleIdx="3" presStyleCnt="7" custScaleX="215202" custScaleY="232712" custRadScaleRad="127123" custRadScaleInc="-70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30C89-5A08-40CB-B822-C51B73FB51F9}" type="pres">
      <dgm:prSet presAssocID="{11428159-305C-4225-A201-444CF42C9CEF}" presName="nodeFollowingNodes" presStyleLbl="node1" presStyleIdx="4" presStyleCnt="7" custScaleX="192734" custScaleY="104396" custRadScaleRad="109018" custRadScaleInc="115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BEBDE-A121-4294-80B8-BAEFF94E7B51}" type="pres">
      <dgm:prSet presAssocID="{C6843A7B-80D4-4C9E-B7AB-B7DC96D8B8D0}" presName="nodeFollowingNodes" presStyleLbl="node1" presStyleIdx="5" presStyleCnt="7" custScaleX="204158" custScaleY="136410" custRadScaleRad="114613" custRadScaleInc="59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52695-6D1C-40BA-890A-88D03EA26446}" type="pres">
      <dgm:prSet presAssocID="{6F7B95FF-AE02-4B63-BA53-88D7140B8B64}" presName="nodeFollowingNodes" presStyleLbl="node1" presStyleIdx="6" presStyleCnt="7" custScaleX="253449" custScaleY="158445" custRadScaleRad="116831" custRadScaleInc="-183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573FB-2F86-4C0C-8045-D0DA43CF1A14}" type="presOf" srcId="{33B05CA0-466A-4B21-8D8A-18B25C81162A}" destId="{339D54A2-14EB-41BA-BEFC-02E8AA75D827}" srcOrd="0" destOrd="0" presId="urn:microsoft.com/office/officeart/2005/8/layout/cycle3"/>
    <dgm:cxn modelId="{6E9237DF-3B79-4203-BEB7-D39D942B3485}" type="presOf" srcId="{5D402797-AF04-4FE9-AA4E-0F327EC5859F}" destId="{CB7AB482-08DB-42A4-AD88-3B6B4AAE98E6}" srcOrd="0" destOrd="0" presId="urn:microsoft.com/office/officeart/2005/8/layout/cycle3"/>
    <dgm:cxn modelId="{B92232BC-F8A5-4BA8-8839-9610506E8D36}" type="presOf" srcId="{F4CF3D14-3C2C-4F72-AA55-2C8B205A7060}" destId="{EA837564-86C9-4FBB-97CC-87B0ED200B56}" srcOrd="0" destOrd="0" presId="urn:microsoft.com/office/officeart/2005/8/layout/cycle3"/>
    <dgm:cxn modelId="{7CB8E8C2-8A52-4E44-B886-8ADA128BE89C}" srcId="{C3094D61-9D18-4596-A20F-0C0D8E04DA1E}" destId="{11428159-305C-4225-A201-444CF42C9CEF}" srcOrd="4" destOrd="0" parTransId="{87133121-F96C-4C24-ABAC-4D1DF0E43FBA}" sibTransId="{0C3122CC-DB26-4EAD-A0BB-97EAC951ABBF}"/>
    <dgm:cxn modelId="{430270EE-019E-46B8-A4CF-A36E83E15CB2}" type="presOf" srcId="{C6843A7B-80D4-4C9E-B7AB-B7DC96D8B8D0}" destId="{4C6BEBDE-A121-4294-80B8-BAEFF94E7B51}" srcOrd="0" destOrd="0" presId="urn:microsoft.com/office/officeart/2005/8/layout/cycle3"/>
    <dgm:cxn modelId="{212D0876-B5A3-4AAD-A10C-68C54DAE9815}" srcId="{C3094D61-9D18-4596-A20F-0C0D8E04DA1E}" destId="{33B05CA0-466A-4B21-8D8A-18B25C81162A}" srcOrd="3" destOrd="0" parTransId="{08E37342-209C-40CA-9A22-ED84CD383C33}" sibTransId="{655B661A-C5B5-4523-B041-1B1B3EA5183B}"/>
    <dgm:cxn modelId="{D56F82E8-05FC-4108-B6FB-5A7FF500054A}" srcId="{C3094D61-9D18-4596-A20F-0C0D8E04DA1E}" destId="{B6F37D5D-B6EE-4903-AE91-95ABBE23B75B}" srcOrd="2" destOrd="0" parTransId="{9D6786FE-AD5B-4107-BC7E-16AC5CACE78E}" sibTransId="{7DE3726C-52B2-4AA8-8E6A-A3283F6DBD0B}"/>
    <dgm:cxn modelId="{2CBE408E-77EE-43E7-BB5E-474E5A23461E}" type="presOf" srcId="{3AC05815-A4A2-46AA-85B6-217D9B759626}" destId="{0DC65351-E2D3-45D6-9A77-CB018DDC9BFD}" srcOrd="0" destOrd="0" presId="urn:microsoft.com/office/officeart/2005/8/layout/cycle3"/>
    <dgm:cxn modelId="{4AFE4043-41A5-46A5-9CCD-23114B20DA86}" type="presOf" srcId="{C3094D61-9D18-4596-A20F-0C0D8E04DA1E}" destId="{9A98DF76-E0E7-4184-839F-3B46FC9CEC95}" srcOrd="0" destOrd="0" presId="urn:microsoft.com/office/officeart/2005/8/layout/cycle3"/>
    <dgm:cxn modelId="{A2A8F696-52C8-4B38-B452-719098285655}" type="presOf" srcId="{11428159-305C-4225-A201-444CF42C9CEF}" destId="{D6C30C89-5A08-40CB-B822-C51B73FB51F9}" srcOrd="0" destOrd="0" presId="urn:microsoft.com/office/officeart/2005/8/layout/cycle3"/>
    <dgm:cxn modelId="{CFB93E02-4174-499D-A624-FDFCA3182E77}" type="presOf" srcId="{B6F37D5D-B6EE-4903-AE91-95ABBE23B75B}" destId="{AEB333C3-FAB1-4866-A3AC-A5BDD5BB16A1}" srcOrd="0" destOrd="0" presId="urn:microsoft.com/office/officeart/2005/8/layout/cycle3"/>
    <dgm:cxn modelId="{24E2F13A-ADA0-4464-B898-70ADBC9C0C73}" srcId="{C3094D61-9D18-4596-A20F-0C0D8E04DA1E}" destId="{C6843A7B-80D4-4C9E-B7AB-B7DC96D8B8D0}" srcOrd="5" destOrd="0" parTransId="{AB947F5E-C11F-41D9-9D36-3511E65FAF28}" sibTransId="{5EB2DEBA-53BD-4C9E-835F-16FD1CE5820A}"/>
    <dgm:cxn modelId="{A4779D19-ED1B-4F3F-92A1-7E7750AB5C9E}" srcId="{C3094D61-9D18-4596-A20F-0C0D8E04DA1E}" destId="{6F7B95FF-AE02-4B63-BA53-88D7140B8B64}" srcOrd="6" destOrd="0" parTransId="{142BAD04-DD6E-47FB-B315-ADBDDF1953FD}" sibTransId="{CEA2A53D-FD98-4B38-958E-3EC9E03DB671}"/>
    <dgm:cxn modelId="{A561853D-0F39-4BC4-A268-8A66FDE5A305}" srcId="{C3094D61-9D18-4596-A20F-0C0D8E04DA1E}" destId="{3AC05815-A4A2-46AA-85B6-217D9B759626}" srcOrd="0" destOrd="0" parTransId="{E53BC4DD-A0D7-4E03-8EF9-BE59560E585F}" sibTransId="{F4CF3D14-3C2C-4F72-AA55-2C8B205A7060}"/>
    <dgm:cxn modelId="{ED482524-1658-4BA4-B142-76ED0CD539C8}" srcId="{C3094D61-9D18-4596-A20F-0C0D8E04DA1E}" destId="{5D402797-AF04-4FE9-AA4E-0F327EC5859F}" srcOrd="1" destOrd="0" parTransId="{8E41BCAD-2E81-4A08-90AE-1741DF161E2D}" sibTransId="{EC8E152F-3AD0-4390-AD33-1929936EB56E}"/>
    <dgm:cxn modelId="{B3EEA1AE-D13E-41E8-AB72-960C4B47ED10}" type="presOf" srcId="{6F7B95FF-AE02-4B63-BA53-88D7140B8B64}" destId="{B5252695-6D1C-40BA-890A-88D03EA26446}" srcOrd="0" destOrd="0" presId="urn:microsoft.com/office/officeart/2005/8/layout/cycle3"/>
    <dgm:cxn modelId="{A75E33CC-1984-4BAE-98FB-A0D048285776}" type="presParOf" srcId="{9A98DF76-E0E7-4184-839F-3B46FC9CEC95}" destId="{0294F30A-8900-4A44-808E-6A16409F86F6}" srcOrd="0" destOrd="0" presId="urn:microsoft.com/office/officeart/2005/8/layout/cycle3"/>
    <dgm:cxn modelId="{497993A8-5CBF-4A6B-8E64-3A8B06819DEE}" type="presParOf" srcId="{0294F30A-8900-4A44-808E-6A16409F86F6}" destId="{0DC65351-E2D3-45D6-9A77-CB018DDC9BFD}" srcOrd="0" destOrd="0" presId="urn:microsoft.com/office/officeart/2005/8/layout/cycle3"/>
    <dgm:cxn modelId="{5261FCA4-FA07-4878-9D95-963D93576640}" type="presParOf" srcId="{0294F30A-8900-4A44-808E-6A16409F86F6}" destId="{EA837564-86C9-4FBB-97CC-87B0ED200B56}" srcOrd="1" destOrd="0" presId="urn:microsoft.com/office/officeart/2005/8/layout/cycle3"/>
    <dgm:cxn modelId="{8897DBC5-89EE-4E35-B532-92C0B2CA0E6C}" type="presParOf" srcId="{0294F30A-8900-4A44-808E-6A16409F86F6}" destId="{CB7AB482-08DB-42A4-AD88-3B6B4AAE98E6}" srcOrd="2" destOrd="0" presId="urn:microsoft.com/office/officeart/2005/8/layout/cycle3"/>
    <dgm:cxn modelId="{4EFA8A6F-CC4F-4D6C-BE52-927D0CF94A7C}" type="presParOf" srcId="{0294F30A-8900-4A44-808E-6A16409F86F6}" destId="{AEB333C3-FAB1-4866-A3AC-A5BDD5BB16A1}" srcOrd="3" destOrd="0" presId="urn:microsoft.com/office/officeart/2005/8/layout/cycle3"/>
    <dgm:cxn modelId="{264DE4BD-A12A-4883-8EF2-DE3CA34AD3D3}" type="presParOf" srcId="{0294F30A-8900-4A44-808E-6A16409F86F6}" destId="{339D54A2-14EB-41BA-BEFC-02E8AA75D827}" srcOrd="4" destOrd="0" presId="urn:microsoft.com/office/officeart/2005/8/layout/cycle3"/>
    <dgm:cxn modelId="{900F4D0E-7FF4-4F51-B2F2-A0370E8D7AF1}" type="presParOf" srcId="{0294F30A-8900-4A44-808E-6A16409F86F6}" destId="{D6C30C89-5A08-40CB-B822-C51B73FB51F9}" srcOrd="5" destOrd="0" presId="urn:microsoft.com/office/officeart/2005/8/layout/cycle3"/>
    <dgm:cxn modelId="{236EB939-4F5F-4C1B-857F-ACBFAC57FDD8}" type="presParOf" srcId="{0294F30A-8900-4A44-808E-6A16409F86F6}" destId="{4C6BEBDE-A121-4294-80B8-BAEFF94E7B51}" srcOrd="6" destOrd="0" presId="urn:microsoft.com/office/officeart/2005/8/layout/cycle3"/>
    <dgm:cxn modelId="{0696E1B9-A078-4A1C-ABFC-FA70ACCD611E}" type="presParOf" srcId="{0294F30A-8900-4A44-808E-6A16409F86F6}" destId="{B5252695-6D1C-40BA-890A-88D03EA26446}" srcOrd="7" destOrd="0" presId="urn:microsoft.com/office/officeart/2005/8/layout/cycle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701C7A-1B8C-4507-8C48-2C799C7AF6F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A3E830A-B118-401E-92DF-56790AA86E4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Надання матеріальної допомоги різним категоріям громадян – 20,2 </a:t>
          </a:r>
          <a:r>
            <a:rPr lang="uk-UA" sz="1400" b="1" dirty="0" err="1" smtClean="0"/>
            <a:t>млн.грн</a:t>
          </a:r>
          <a:r>
            <a:rPr lang="uk-UA" sz="1400" b="1" dirty="0" smtClean="0"/>
            <a:t>. </a:t>
          </a:r>
          <a:r>
            <a:rPr lang="uk-UA" sz="1400" dirty="0" smtClean="0"/>
            <a:t>:</a:t>
          </a:r>
        </a:p>
        <a:p>
          <a:r>
            <a:rPr lang="uk-UA" sz="1200" i="1" dirty="0" smtClean="0"/>
            <a:t>-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підтримка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ветеранів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пенсіонерів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малозабезпечених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- 6,8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підтримка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учасників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АТО та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сімей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загиблих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участі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в АТО та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революції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Гідності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- 7,2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Надання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матеріальної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допомоги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мешканцям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міста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опинилися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скрутному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становище, за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зверненнями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депутатів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- 6,2 </a:t>
          </a:r>
          <a:r>
            <a:rPr lang="ru-RU" sz="1400" i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E3E3201-8395-495D-857E-5C93A4DFD4A2}" type="parTrans" cxnId="{39A7E902-EFF7-4EF1-ADC2-22F3526C8305}">
      <dgm:prSet/>
      <dgm:spPr/>
      <dgm:t>
        <a:bodyPr/>
        <a:lstStyle/>
        <a:p>
          <a:endParaRPr lang="ru-RU"/>
        </a:p>
      </dgm:t>
    </dgm:pt>
    <dgm:pt modelId="{CBD6D264-6FF0-4615-BF65-E7F1771DBFC1}" type="sibTrans" cxnId="{39A7E902-EFF7-4EF1-ADC2-22F3526C8305}">
      <dgm:prSet/>
      <dgm:spPr/>
      <dgm:t>
        <a:bodyPr/>
        <a:lstStyle/>
        <a:p>
          <a:endParaRPr lang="ru-RU"/>
        </a:p>
      </dgm:t>
    </dgm:pt>
    <dgm:pt modelId="{FBEA0B84-5618-42AB-BC76-72DF998D885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Матеріальна підтримка обдарованої молоді – 1,4 </a:t>
          </a:r>
          <a:r>
            <a:rPr lang="uk-UA" sz="1400" b="1" dirty="0" err="1" smtClean="0"/>
            <a:t>млн.грн</a:t>
          </a:r>
          <a:r>
            <a:rPr lang="uk-UA" sz="1400" b="1" dirty="0" smtClean="0"/>
            <a:t>.</a:t>
          </a:r>
          <a:endParaRPr lang="ru-RU" sz="1400" b="1" dirty="0"/>
        </a:p>
      </dgm:t>
    </dgm:pt>
    <dgm:pt modelId="{66F8D412-1B1F-4773-B24A-07A4BFF9985C}" type="parTrans" cxnId="{0D05D5FF-06BE-434B-82DA-BB1E9130A05E}">
      <dgm:prSet/>
      <dgm:spPr/>
      <dgm:t>
        <a:bodyPr/>
        <a:lstStyle/>
        <a:p>
          <a:endParaRPr lang="ru-RU"/>
        </a:p>
      </dgm:t>
    </dgm:pt>
    <dgm:pt modelId="{86BD8A24-6BA9-4E06-BED8-5DAC1BCAC877}" type="sibTrans" cxnId="{0D05D5FF-06BE-434B-82DA-BB1E9130A05E}">
      <dgm:prSet/>
      <dgm:spPr/>
      <dgm:t>
        <a:bodyPr/>
        <a:lstStyle/>
        <a:p>
          <a:endParaRPr lang="ru-RU"/>
        </a:p>
      </dgm:t>
    </dgm:pt>
    <dgm:pt modelId="{9EFCE96B-8B7A-4BCB-8BD5-E4D08609F83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Матеріальне заохочення Почесних громадян міста – 0,4 </a:t>
          </a:r>
          <a:r>
            <a:rPr lang="uk-UA" sz="1400" b="1" dirty="0" err="1" smtClean="0"/>
            <a:t>млн.грн</a:t>
          </a:r>
          <a:r>
            <a:rPr lang="uk-UA" sz="1400" b="1" dirty="0" smtClean="0"/>
            <a:t>.</a:t>
          </a:r>
          <a:endParaRPr lang="ru-RU" sz="1400" b="1" dirty="0"/>
        </a:p>
      </dgm:t>
    </dgm:pt>
    <dgm:pt modelId="{F7A39E3F-42AF-438D-B417-6CA2DB24431C}" type="parTrans" cxnId="{0BE05D08-FA7F-4F8A-BBDA-3EBFB214C709}">
      <dgm:prSet/>
      <dgm:spPr/>
      <dgm:t>
        <a:bodyPr/>
        <a:lstStyle/>
        <a:p>
          <a:endParaRPr lang="ru-RU"/>
        </a:p>
      </dgm:t>
    </dgm:pt>
    <dgm:pt modelId="{BDDD50DB-79F3-4E47-AF6F-A07B3470CD5C}" type="sibTrans" cxnId="{0BE05D08-FA7F-4F8A-BBDA-3EBFB214C709}">
      <dgm:prSet/>
      <dgm:spPr/>
      <dgm:t>
        <a:bodyPr/>
        <a:lstStyle/>
        <a:p>
          <a:endParaRPr lang="ru-RU"/>
        </a:p>
      </dgm:t>
    </dgm:pt>
    <dgm:pt modelId="{3479F592-ED9B-48AC-B441-7DE3CE78DCB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Поховання невпізнаних загиблих в АТО, проведення експертизи ДНК та перепоховання – 0,4 </a:t>
          </a:r>
          <a:r>
            <a:rPr lang="uk-UA" sz="1400" b="1" dirty="0" err="1" smtClean="0"/>
            <a:t>млн.грн</a:t>
          </a:r>
          <a:r>
            <a:rPr lang="uk-UA" sz="1400" b="1" dirty="0" smtClean="0"/>
            <a:t>.</a:t>
          </a:r>
          <a:endParaRPr lang="ru-RU" sz="1400" b="1" dirty="0"/>
        </a:p>
      </dgm:t>
    </dgm:pt>
    <dgm:pt modelId="{80825B7B-E3D9-423C-A30F-F92F674307EC}" type="parTrans" cxnId="{C37F22AE-D9BF-4D66-A955-25BDFAD99040}">
      <dgm:prSet/>
      <dgm:spPr/>
      <dgm:t>
        <a:bodyPr/>
        <a:lstStyle/>
        <a:p>
          <a:endParaRPr lang="ru-RU"/>
        </a:p>
      </dgm:t>
    </dgm:pt>
    <dgm:pt modelId="{E48BB305-95A5-4A8E-931C-8AE01D08C228}" type="sibTrans" cxnId="{C37F22AE-D9BF-4D66-A955-25BDFAD99040}">
      <dgm:prSet/>
      <dgm:spPr/>
      <dgm:t>
        <a:bodyPr/>
        <a:lstStyle/>
        <a:p>
          <a:endParaRPr lang="ru-RU"/>
        </a:p>
      </dgm:t>
    </dgm:pt>
    <dgm:pt modelId="{9BB57261-A77C-4C8C-988B-85263B52C12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Підтримка вимушених переселенців з </a:t>
          </a:r>
          <a:r>
            <a:rPr lang="uk-UA" sz="1400" b="1" dirty="0" err="1" smtClean="0"/>
            <a:t>теритоорії</a:t>
          </a:r>
          <a:r>
            <a:rPr lang="uk-UA" sz="1400" b="1" dirty="0" smtClean="0"/>
            <a:t> південних і східних областей України – 2,5 </a:t>
          </a:r>
          <a:r>
            <a:rPr lang="uk-UA" sz="1400" b="1" dirty="0" err="1" smtClean="0"/>
            <a:t>млн.грн</a:t>
          </a:r>
          <a:r>
            <a:rPr lang="uk-UA" sz="1400" b="1" dirty="0" smtClean="0"/>
            <a:t>.</a:t>
          </a:r>
          <a:endParaRPr lang="ru-RU" sz="1400" b="1" dirty="0"/>
        </a:p>
      </dgm:t>
    </dgm:pt>
    <dgm:pt modelId="{73D4D367-A2FD-4A53-96F1-FAC8C4721A15}" type="parTrans" cxnId="{13D7B845-0136-4F10-B0BB-006E7978C1C9}">
      <dgm:prSet/>
      <dgm:spPr/>
      <dgm:t>
        <a:bodyPr/>
        <a:lstStyle/>
        <a:p>
          <a:endParaRPr lang="ru-RU"/>
        </a:p>
      </dgm:t>
    </dgm:pt>
    <dgm:pt modelId="{DFBFB510-563D-42E5-80B2-6BD954B57797}" type="sibTrans" cxnId="{13D7B845-0136-4F10-B0BB-006E7978C1C9}">
      <dgm:prSet/>
      <dgm:spPr/>
      <dgm:t>
        <a:bodyPr/>
        <a:lstStyle/>
        <a:p>
          <a:endParaRPr lang="ru-RU"/>
        </a:p>
      </dgm:t>
    </dgm:pt>
    <dgm:pt modelId="{1034291E-D93B-486B-B998-1C0563F92CA2}" type="pres">
      <dgm:prSet presAssocID="{3B701C7A-1B8C-4507-8C48-2C799C7AF6FB}" presName="compositeShape" presStyleCnt="0">
        <dgm:presLayoutVars>
          <dgm:dir/>
          <dgm:resizeHandles/>
        </dgm:presLayoutVars>
      </dgm:prSet>
      <dgm:spPr/>
    </dgm:pt>
    <dgm:pt modelId="{5706BBB8-CFB8-48EF-B93D-CF77655ED357}" type="pres">
      <dgm:prSet presAssocID="{3B701C7A-1B8C-4507-8C48-2C799C7AF6FB}" presName="pyramid" presStyleLbl="node1" presStyleIdx="0" presStyleCnt="1" custLinFactNeighborX="828"/>
      <dgm:spPr>
        <a:solidFill>
          <a:srgbClr val="92D050"/>
        </a:solidFill>
      </dgm:spPr>
    </dgm:pt>
    <dgm:pt modelId="{3E37AFF3-F061-4A5B-8B41-2DCE6120D158}" type="pres">
      <dgm:prSet presAssocID="{3B701C7A-1B8C-4507-8C48-2C799C7AF6FB}" presName="theList" presStyleCnt="0"/>
      <dgm:spPr/>
    </dgm:pt>
    <dgm:pt modelId="{104EAC8A-D61C-475B-9687-96030BFF4EB0}" type="pres">
      <dgm:prSet presAssocID="{BA3E830A-B118-401E-92DF-56790AA86E4A}" presName="aNode" presStyleLbl="fgAcc1" presStyleIdx="0" presStyleCnt="5" custScaleX="140310" custScaleY="689353" custLinFactY="-38585" custLinFactNeighborX="3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0B43A-BB92-4468-B157-CF6577D55180}" type="pres">
      <dgm:prSet presAssocID="{BA3E830A-B118-401E-92DF-56790AA86E4A}" presName="aSpace" presStyleCnt="0"/>
      <dgm:spPr/>
    </dgm:pt>
    <dgm:pt modelId="{A8B4275D-DDF9-4E6C-8A6E-03594A4D89EC}" type="pres">
      <dgm:prSet presAssocID="{9BB57261-A77C-4C8C-988B-85263B52C124}" presName="aNode" presStyleLbl="fgAcc1" presStyleIdx="1" presStyleCnt="5" custScaleX="135080" custScaleY="229965" custLinFactY="-5999" custLinFactNeighborX="30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910C1-1BC4-4932-919C-96D892A33B2A}" type="pres">
      <dgm:prSet presAssocID="{9BB57261-A77C-4C8C-988B-85263B52C124}" presName="aSpace" presStyleCnt="0"/>
      <dgm:spPr/>
    </dgm:pt>
    <dgm:pt modelId="{3B3B8B38-4286-45C9-B1C3-325050552DF8}" type="pres">
      <dgm:prSet presAssocID="{FBEA0B84-5618-42AB-BC76-72DF998D885F}" presName="aNode" presStyleLbl="fgAcc1" presStyleIdx="2" presStyleCnt="5" custScaleX="118872" custScaleY="172585" custLinFactNeighborX="2562" custLinFactNeighborY="68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DD294-D094-4A7E-95D9-AE54DB6C5B4A}" type="pres">
      <dgm:prSet presAssocID="{FBEA0B84-5618-42AB-BC76-72DF998D885F}" presName="aSpace" presStyleCnt="0"/>
      <dgm:spPr/>
    </dgm:pt>
    <dgm:pt modelId="{595A83A0-05A9-46B5-AD8E-C75966D41E59}" type="pres">
      <dgm:prSet presAssocID="{9EFCE96B-8B7A-4BCB-8BD5-E4D08609F83E}" presName="aNode" presStyleLbl="fgAcc1" presStyleIdx="3" presStyleCnt="5" custScaleX="109824" custScaleY="191082" custLinFactY="31453" custLinFactNeighborX="37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2BBD7-2222-45B4-B5E9-58E31C2CF8F0}" type="pres">
      <dgm:prSet presAssocID="{9EFCE96B-8B7A-4BCB-8BD5-E4D08609F83E}" presName="aSpace" presStyleCnt="0"/>
      <dgm:spPr/>
    </dgm:pt>
    <dgm:pt modelId="{5E86A0EA-292E-45C7-8895-84248B0055C9}" type="pres">
      <dgm:prSet presAssocID="{3479F592-ED9B-48AC-B441-7DE3CE78DCB6}" presName="aNode" presStyleLbl="fgAcc1" presStyleIdx="4" presStyleCnt="5" custScaleY="241716" custLinFactY="72871" custLinFactNeighborX="45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FF2DC-47EC-4914-B802-DFC515EFE69D}" type="pres">
      <dgm:prSet presAssocID="{3479F592-ED9B-48AC-B441-7DE3CE78DCB6}" presName="aSpace" presStyleCnt="0"/>
      <dgm:spPr/>
    </dgm:pt>
  </dgm:ptLst>
  <dgm:cxnLst>
    <dgm:cxn modelId="{3130C294-9747-414D-BA70-32DA2B7E2A98}" type="presOf" srcId="{3B701C7A-1B8C-4507-8C48-2C799C7AF6FB}" destId="{1034291E-D93B-486B-B998-1C0563F92CA2}" srcOrd="0" destOrd="0" presId="urn:microsoft.com/office/officeart/2005/8/layout/pyramid2"/>
    <dgm:cxn modelId="{0BE05D08-FA7F-4F8A-BBDA-3EBFB214C709}" srcId="{3B701C7A-1B8C-4507-8C48-2C799C7AF6FB}" destId="{9EFCE96B-8B7A-4BCB-8BD5-E4D08609F83E}" srcOrd="3" destOrd="0" parTransId="{F7A39E3F-42AF-438D-B417-6CA2DB24431C}" sibTransId="{BDDD50DB-79F3-4E47-AF6F-A07B3470CD5C}"/>
    <dgm:cxn modelId="{0D05D5FF-06BE-434B-82DA-BB1E9130A05E}" srcId="{3B701C7A-1B8C-4507-8C48-2C799C7AF6FB}" destId="{FBEA0B84-5618-42AB-BC76-72DF998D885F}" srcOrd="2" destOrd="0" parTransId="{66F8D412-1B1F-4773-B24A-07A4BFF9985C}" sibTransId="{86BD8A24-6BA9-4E06-BED8-5DAC1BCAC877}"/>
    <dgm:cxn modelId="{EB924B1F-0627-4460-85DC-7FC7FEF5F4A0}" type="presOf" srcId="{9BB57261-A77C-4C8C-988B-85263B52C124}" destId="{A8B4275D-DDF9-4E6C-8A6E-03594A4D89EC}" srcOrd="0" destOrd="0" presId="urn:microsoft.com/office/officeart/2005/8/layout/pyramid2"/>
    <dgm:cxn modelId="{B1EC51DB-BAD3-49F1-B66D-7ED806F12640}" type="presOf" srcId="{9EFCE96B-8B7A-4BCB-8BD5-E4D08609F83E}" destId="{595A83A0-05A9-46B5-AD8E-C75966D41E59}" srcOrd="0" destOrd="0" presId="urn:microsoft.com/office/officeart/2005/8/layout/pyramid2"/>
    <dgm:cxn modelId="{13D7B845-0136-4F10-B0BB-006E7978C1C9}" srcId="{3B701C7A-1B8C-4507-8C48-2C799C7AF6FB}" destId="{9BB57261-A77C-4C8C-988B-85263B52C124}" srcOrd="1" destOrd="0" parTransId="{73D4D367-A2FD-4A53-96F1-FAC8C4721A15}" sibTransId="{DFBFB510-563D-42E5-80B2-6BD954B57797}"/>
    <dgm:cxn modelId="{2985D7D5-A5B6-4361-A128-3AA191C2D86B}" type="presOf" srcId="{FBEA0B84-5618-42AB-BC76-72DF998D885F}" destId="{3B3B8B38-4286-45C9-B1C3-325050552DF8}" srcOrd="0" destOrd="0" presId="urn:microsoft.com/office/officeart/2005/8/layout/pyramid2"/>
    <dgm:cxn modelId="{C37F22AE-D9BF-4D66-A955-25BDFAD99040}" srcId="{3B701C7A-1B8C-4507-8C48-2C799C7AF6FB}" destId="{3479F592-ED9B-48AC-B441-7DE3CE78DCB6}" srcOrd="4" destOrd="0" parTransId="{80825B7B-E3D9-423C-A30F-F92F674307EC}" sibTransId="{E48BB305-95A5-4A8E-931C-8AE01D08C228}"/>
    <dgm:cxn modelId="{74C3D5F0-1CC2-455D-8731-04B6C686723F}" type="presOf" srcId="{BA3E830A-B118-401E-92DF-56790AA86E4A}" destId="{104EAC8A-D61C-475B-9687-96030BFF4EB0}" srcOrd="0" destOrd="0" presId="urn:microsoft.com/office/officeart/2005/8/layout/pyramid2"/>
    <dgm:cxn modelId="{39A7E902-EFF7-4EF1-ADC2-22F3526C8305}" srcId="{3B701C7A-1B8C-4507-8C48-2C799C7AF6FB}" destId="{BA3E830A-B118-401E-92DF-56790AA86E4A}" srcOrd="0" destOrd="0" parTransId="{FE3E3201-8395-495D-857E-5C93A4DFD4A2}" sibTransId="{CBD6D264-6FF0-4615-BF65-E7F1771DBFC1}"/>
    <dgm:cxn modelId="{7EB0F44C-BB90-4432-B515-E2E33C745D38}" type="presOf" srcId="{3479F592-ED9B-48AC-B441-7DE3CE78DCB6}" destId="{5E86A0EA-292E-45C7-8895-84248B0055C9}" srcOrd="0" destOrd="0" presId="urn:microsoft.com/office/officeart/2005/8/layout/pyramid2"/>
    <dgm:cxn modelId="{2A1AC8A2-DBFA-4A29-ACBD-B27617B2A51D}" type="presParOf" srcId="{1034291E-D93B-486B-B998-1C0563F92CA2}" destId="{5706BBB8-CFB8-48EF-B93D-CF77655ED357}" srcOrd="0" destOrd="0" presId="urn:microsoft.com/office/officeart/2005/8/layout/pyramid2"/>
    <dgm:cxn modelId="{BB1A563E-06FD-4B04-AF69-306F8BFA2C71}" type="presParOf" srcId="{1034291E-D93B-486B-B998-1C0563F92CA2}" destId="{3E37AFF3-F061-4A5B-8B41-2DCE6120D158}" srcOrd="1" destOrd="0" presId="urn:microsoft.com/office/officeart/2005/8/layout/pyramid2"/>
    <dgm:cxn modelId="{DB627E85-3CD2-4E1E-B00B-E0B30F4BB549}" type="presParOf" srcId="{3E37AFF3-F061-4A5B-8B41-2DCE6120D158}" destId="{104EAC8A-D61C-475B-9687-96030BFF4EB0}" srcOrd="0" destOrd="0" presId="urn:microsoft.com/office/officeart/2005/8/layout/pyramid2"/>
    <dgm:cxn modelId="{13406221-5967-430A-8B0E-A2F5120E78F0}" type="presParOf" srcId="{3E37AFF3-F061-4A5B-8B41-2DCE6120D158}" destId="{AAF0B43A-BB92-4468-B157-CF6577D55180}" srcOrd="1" destOrd="0" presId="urn:microsoft.com/office/officeart/2005/8/layout/pyramid2"/>
    <dgm:cxn modelId="{3C021DFD-4934-4212-9BAE-66DE30702734}" type="presParOf" srcId="{3E37AFF3-F061-4A5B-8B41-2DCE6120D158}" destId="{A8B4275D-DDF9-4E6C-8A6E-03594A4D89EC}" srcOrd="2" destOrd="0" presId="urn:microsoft.com/office/officeart/2005/8/layout/pyramid2"/>
    <dgm:cxn modelId="{D33407C5-91F7-4507-9F64-15F33FC71110}" type="presParOf" srcId="{3E37AFF3-F061-4A5B-8B41-2DCE6120D158}" destId="{F26910C1-1BC4-4932-919C-96D892A33B2A}" srcOrd="3" destOrd="0" presId="urn:microsoft.com/office/officeart/2005/8/layout/pyramid2"/>
    <dgm:cxn modelId="{C693D85C-5A2B-4BB7-912F-6C7CD0FC25A6}" type="presParOf" srcId="{3E37AFF3-F061-4A5B-8B41-2DCE6120D158}" destId="{3B3B8B38-4286-45C9-B1C3-325050552DF8}" srcOrd="4" destOrd="0" presId="urn:microsoft.com/office/officeart/2005/8/layout/pyramid2"/>
    <dgm:cxn modelId="{5EF7570F-F079-4D93-B8A3-92946A59DD60}" type="presParOf" srcId="{3E37AFF3-F061-4A5B-8B41-2DCE6120D158}" destId="{6F5DD294-D094-4A7E-95D9-AE54DB6C5B4A}" srcOrd="5" destOrd="0" presId="urn:microsoft.com/office/officeart/2005/8/layout/pyramid2"/>
    <dgm:cxn modelId="{D74B9ED0-2872-4A0A-9BE0-29434174DFCF}" type="presParOf" srcId="{3E37AFF3-F061-4A5B-8B41-2DCE6120D158}" destId="{595A83A0-05A9-46B5-AD8E-C75966D41E59}" srcOrd="6" destOrd="0" presId="urn:microsoft.com/office/officeart/2005/8/layout/pyramid2"/>
    <dgm:cxn modelId="{3D8C3515-0FE5-4CC3-B446-75675C431014}" type="presParOf" srcId="{3E37AFF3-F061-4A5B-8B41-2DCE6120D158}" destId="{5342BBD7-2222-45B4-B5E9-58E31C2CF8F0}" srcOrd="7" destOrd="0" presId="urn:microsoft.com/office/officeart/2005/8/layout/pyramid2"/>
    <dgm:cxn modelId="{C695D3F6-6930-4DB1-843D-33BD3EDFEE11}" type="presParOf" srcId="{3E37AFF3-F061-4A5B-8B41-2DCE6120D158}" destId="{5E86A0EA-292E-45C7-8895-84248B0055C9}" srcOrd="8" destOrd="0" presId="urn:microsoft.com/office/officeart/2005/8/layout/pyramid2"/>
    <dgm:cxn modelId="{F65930DB-1D54-4CC6-AF0F-2C6DF18322E1}" type="presParOf" srcId="{3E37AFF3-F061-4A5B-8B41-2DCE6120D158}" destId="{B4EFF2DC-47EC-4914-B802-DFC515EFE69D}" srcOrd="9" destOrd="0" presId="urn:microsoft.com/office/officeart/2005/8/layout/pyramid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C809B5-BC53-4538-9F1A-34131AE72029}" type="doc">
      <dgm:prSet loTypeId="urn:microsoft.com/office/officeart/2005/8/layout/hList7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AD626CF-27FB-41E4-8E02-58811CB92A08}">
      <dgm:prSet phldrT="[Текст]" custT="1"/>
      <dgm:spPr/>
      <dgm:t>
        <a:bodyPr/>
        <a:lstStyle/>
        <a:p>
          <a:pPr algn="ctr"/>
          <a:r>
            <a:rPr lang="uk-UA" sz="1200" b="1" smtClean="0">
              <a:latin typeface="Times New Roman" pitchFamily="18" charset="0"/>
              <a:cs typeface="Times New Roman" pitchFamily="18" charset="0"/>
            </a:rPr>
            <a:t>Утримання парків та скверів – 2,8 млн.грн.</a:t>
          </a:r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A2932746-9E07-4EDC-83BB-F1DDD93A21D5}" type="parTrans" cxnId="{86084084-014F-48DB-B289-6ED96F069776}">
      <dgm:prSet/>
      <dgm:spPr/>
      <dgm:t>
        <a:bodyPr/>
        <a:lstStyle/>
        <a:p>
          <a:pPr algn="ctr"/>
          <a:endParaRPr lang="ru-RU" sz="1200"/>
        </a:p>
      </dgm:t>
    </dgm:pt>
    <dgm:pt modelId="{ED1E77CF-B41C-4E58-BC0C-017B43B7ABF7}" type="sibTrans" cxnId="{86084084-014F-48DB-B289-6ED96F069776}">
      <dgm:prSet/>
      <dgm:spPr/>
      <dgm:t>
        <a:bodyPr/>
        <a:lstStyle/>
        <a:p>
          <a:pPr algn="ctr"/>
          <a:endParaRPr lang="ru-RU" sz="1200"/>
        </a:p>
      </dgm:t>
    </dgm:pt>
    <dgm:pt modelId="{15F1A456-7850-45F6-91E6-47A4058E5E9D}">
      <dgm:prSet phldrT="[Текст]" custT="1"/>
      <dgm:spPr/>
      <dgm:t>
        <a:bodyPr/>
        <a:lstStyle/>
        <a:p>
          <a:pPr algn="ctr"/>
          <a:endParaRPr lang="uk-UA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uk-UA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uk-UA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Догляд за зеленими насадженнями – 20,5 </a:t>
          </a:r>
          <a:r>
            <a:rPr lang="uk-UA" sz="1200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/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Посадка дерев і чагарників,      влаштування рулонного газону, </a:t>
          </a:r>
          <a:r>
            <a:rPr lang="uk-UA" sz="1200" b="1" dirty="0" err="1" smtClean="0">
              <a:latin typeface="Times New Roman" pitchFamily="18" charset="0"/>
              <a:cs typeface="Times New Roman" pitchFamily="18" charset="0"/>
            </a:rPr>
            <a:t>термо-вазонів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 - 1,8 </a:t>
          </a:r>
          <a:r>
            <a:rPr lang="uk-UA" sz="1200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F627E44E-3748-43E0-AB73-25C5A1E5F08B}" type="parTrans" cxnId="{69160808-6199-4442-A328-C34093C41F95}">
      <dgm:prSet/>
      <dgm:spPr/>
      <dgm:t>
        <a:bodyPr/>
        <a:lstStyle/>
        <a:p>
          <a:pPr algn="ctr"/>
          <a:endParaRPr lang="ru-RU" sz="1200"/>
        </a:p>
      </dgm:t>
    </dgm:pt>
    <dgm:pt modelId="{952C8728-C673-404B-8DA5-C740E88D8515}" type="sibTrans" cxnId="{69160808-6199-4442-A328-C34093C41F95}">
      <dgm:prSet/>
      <dgm:spPr/>
      <dgm:t>
        <a:bodyPr/>
        <a:lstStyle/>
        <a:p>
          <a:pPr algn="ctr"/>
          <a:endParaRPr lang="ru-RU" sz="1200"/>
        </a:p>
      </dgm:t>
    </dgm:pt>
    <dgm:pt modelId="{BD907F24-0F3D-401F-8B5C-9BD55DDC8603}">
      <dgm:prSet phldrT="[Текст]" custT="1"/>
      <dgm:spPr/>
      <dgm:t>
        <a:bodyPr/>
        <a:lstStyle/>
        <a:p>
          <a:pPr algn="ctr"/>
          <a:r>
            <a:rPr lang="ru-RU" sz="1200" b="1" smtClean="0">
              <a:latin typeface="Times New Roman" pitchFamily="18" charset="0"/>
              <a:cs typeface="Times New Roman" pitchFamily="18" charset="0"/>
            </a:rPr>
            <a:t>Благоустрій пляжів та зон відпочинку - 1,2 млн.грн. 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AFE9CAAB-8DAA-4573-93FA-9358F300EC59}" type="parTrans" cxnId="{56384A1C-0795-4210-B826-9B30C503DC6A}">
      <dgm:prSet/>
      <dgm:spPr/>
      <dgm:t>
        <a:bodyPr/>
        <a:lstStyle/>
        <a:p>
          <a:pPr algn="ctr"/>
          <a:endParaRPr lang="ru-RU" sz="1200"/>
        </a:p>
      </dgm:t>
    </dgm:pt>
    <dgm:pt modelId="{F3961217-4ABB-4362-BAC6-05FD3ED9AD26}" type="sibTrans" cxnId="{56384A1C-0795-4210-B826-9B30C503DC6A}">
      <dgm:prSet/>
      <dgm:spPr/>
      <dgm:t>
        <a:bodyPr/>
        <a:lstStyle/>
        <a:p>
          <a:pPr algn="ctr"/>
          <a:endParaRPr lang="ru-RU" sz="1200"/>
        </a:p>
      </dgm:t>
    </dgm:pt>
    <dgm:pt modelId="{A91E5A78-09D3-4993-84D8-9B0DEAC669FE}">
      <dgm:prSet custT="1"/>
      <dgm:spPr/>
      <dgm:t>
        <a:bodyPr/>
        <a:lstStyle/>
        <a:p>
          <a:pPr algn="ctr"/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Утримання кладовищ та перевезення експертних трупів – 3,7      </a:t>
          </a:r>
          <a:r>
            <a:rPr lang="uk-UA" sz="1200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sz="1200" dirty="0" smtClean="0"/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07A192C-6E86-44D3-B345-3D7C38435F0D}" type="parTrans" cxnId="{C35C2A59-6772-40B6-8468-0293596B03C9}">
      <dgm:prSet/>
      <dgm:spPr/>
      <dgm:t>
        <a:bodyPr/>
        <a:lstStyle/>
        <a:p>
          <a:pPr algn="ctr"/>
          <a:endParaRPr lang="ru-RU" sz="1200"/>
        </a:p>
      </dgm:t>
    </dgm:pt>
    <dgm:pt modelId="{49B6EF5F-FE0F-4E6A-9FC0-49C9FFFD9229}" type="sibTrans" cxnId="{C35C2A59-6772-40B6-8468-0293596B03C9}">
      <dgm:prSet/>
      <dgm:spPr/>
      <dgm:t>
        <a:bodyPr/>
        <a:lstStyle/>
        <a:p>
          <a:pPr algn="ctr"/>
          <a:endParaRPr lang="ru-RU" sz="1200"/>
        </a:p>
      </dgm:t>
    </dgm:pt>
    <dgm:pt modelId="{646FBC43-D0D0-4A64-A3DA-37842EB51D09}">
      <dgm:prSet custT="1"/>
      <dgm:spPr/>
      <dgm:t>
        <a:bodyPr/>
        <a:lstStyle/>
        <a:p>
          <a:pPr algn="ctr"/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Утримання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  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поточний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ремонт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ліній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зовнішнього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освітлення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     оплата за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електроенер-гію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-                              22,3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8D8979F-502A-442E-A1AB-6C3DCC39812E}" type="parTrans" cxnId="{A11E4F64-239B-4D27-A869-97EE80D9C9BB}">
      <dgm:prSet/>
      <dgm:spPr/>
      <dgm:t>
        <a:bodyPr/>
        <a:lstStyle/>
        <a:p>
          <a:pPr algn="ctr"/>
          <a:endParaRPr lang="ru-RU" sz="1200"/>
        </a:p>
      </dgm:t>
    </dgm:pt>
    <dgm:pt modelId="{A07AEEA8-C17D-46C9-B2FC-E88326429107}" type="sibTrans" cxnId="{A11E4F64-239B-4D27-A869-97EE80D9C9BB}">
      <dgm:prSet/>
      <dgm:spPr/>
      <dgm:t>
        <a:bodyPr/>
        <a:lstStyle/>
        <a:p>
          <a:pPr algn="ctr"/>
          <a:endParaRPr lang="ru-RU" sz="1200"/>
        </a:p>
      </dgm:t>
    </dgm:pt>
    <dgm:pt modelId="{EB1A31D9-B773-4273-9841-35100DFF74B2}">
      <dgm:prSet custT="1"/>
      <dgm:spPr/>
      <dgm:t>
        <a:bodyPr/>
        <a:lstStyle/>
        <a:p>
          <a:pPr algn="ctr"/>
          <a:endParaRPr lang="ru-RU" sz="1200" b="1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200" b="1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200" b="1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200" b="1" smtClean="0">
              <a:latin typeface="Times New Roman" pitchFamily="18" charset="0"/>
              <a:cs typeface="Times New Roman" pitchFamily="18" charset="0"/>
            </a:rPr>
            <a:t>Обслуговування та утримання фонтанів – 2,6      млн.грн.</a:t>
          </a:r>
        </a:p>
        <a:p>
          <a:pPr algn="ctr"/>
          <a:r>
            <a:rPr lang="uk-UA" sz="1200" b="1" smtClean="0">
              <a:latin typeface="Times New Roman" pitchFamily="18" charset="0"/>
              <a:cs typeface="Times New Roman" pitchFamily="18" charset="0"/>
            </a:rPr>
            <a:t>Капітальний ремонт фонтанів - 1,3 млн.грн.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65D794DD-4919-4F96-B03A-C8DCAD01DB88}" type="parTrans" cxnId="{DADA8CAA-C92D-445E-ADA4-0599CDCF5B13}">
      <dgm:prSet/>
      <dgm:spPr/>
      <dgm:t>
        <a:bodyPr/>
        <a:lstStyle/>
        <a:p>
          <a:pPr algn="ctr"/>
          <a:endParaRPr lang="ru-RU" sz="1200"/>
        </a:p>
      </dgm:t>
    </dgm:pt>
    <dgm:pt modelId="{83F8BA8E-01E5-449F-998D-274CBD517399}" type="sibTrans" cxnId="{DADA8CAA-C92D-445E-ADA4-0599CDCF5B13}">
      <dgm:prSet/>
      <dgm:spPr/>
      <dgm:t>
        <a:bodyPr/>
        <a:lstStyle/>
        <a:p>
          <a:pPr algn="ctr"/>
          <a:endParaRPr lang="ru-RU" sz="1200"/>
        </a:p>
      </dgm:t>
    </dgm:pt>
    <dgm:pt modelId="{50AA8049-0DEE-42C2-8761-D31C33EACAB5}">
      <dgm:prSet custT="1"/>
      <dgm:spPr/>
      <dgm:t>
        <a:bodyPr/>
        <a:lstStyle/>
        <a:p>
          <a:pPr algn="ctr"/>
          <a:endParaRPr lang="uk-UA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uk-UA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Встановлення,ремонт та технічне </a:t>
          </a:r>
          <a:r>
            <a:rPr lang="uk-UA" sz="1200" b="1" dirty="0" err="1" smtClean="0">
              <a:latin typeface="Times New Roman" pitchFamily="18" charset="0"/>
              <a:cs typeface="Times New Roman" pitchFamily="18" charset="0"/>
            </a:rPr>
            <a:t>обслуговуван-ня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 засобів дорожнього руху, </a:t>
          </a:r>
          <a:r>
            <a:rPr lang="uk-UA" sz="1200" b="1" dirty="0" err="1" smtClean="0">
              <a:latin typeface="Times New Roman" pitchFamily="18" charset="0"/>
              <a:cs typeface="Times New Roman" pitchFamily="18" charset="0"/>
            </a:rPr>
            <a:t>нанесен-ня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 дорожньої розмітки,         </a:t>
          </a:r>
          <a:r>
            <a:rPr lang="uk-UA" sz="1200" b="1" dirty="0" err="1" smtClean="0">
              <a:latin typeface="Times New Roman" pitchFamily="18" charset="0"/>
              <a:cs typeface="Times New Roman" pitchFamily="18" charset="0"/>
            </a:rPr>
            <a:t>енерго-постачання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 світлофорів - 8,6 млн. грн.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ABFD763-D663-4867-88B9-D79EA110D7A0}" type="parTrans" cxnId="{528ACF47-E216-4291-856E-B8C3F69D6A6F}">
      <dgm:prSet/>
      <dgm:spPr/>
      <dgm:t>
        <a:bodyPr/>
        <a:lstStyle/>
        <a:p>
          <a:pPr algn="ctr"/>
          <a:endParaRPr lang="ru-RU" sz="1200"/>
        </a:p>
      </dgm:t>
    </dgm:pt>
    <dgm:pt modelId="{49B9A400-CE46-4EB5-A1F4-278C8428F12B}" type="sibTrans" cxnId="{528ACF47-E216-4291-856E-B8C3F69D6A6F}">
      <dgm:prSet/>
      <dgm:spPr/>
      <dgm:t>
        <a:bodyPr/>
        <a:lstStyle/>
        <a:p>
          <a:pPr algn="ctr"/>
          <a:endParaRPr lang="ru-RU" sz="1200"/>
        </a:p>
      </dgm:t>
    </dgm:pt>
    <dgm:pt modelId="{38E94D7C-76F4-45B1-89BB-3BCED8317ECF}">
      <dgm:prSet custT="1"/>
      <dgm:spPr/>
      <dgm:t>
        <a:bodyPr/>
        <a:lstStyle/>
        <a:p>
          <a:pPr algn="ctr"/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Благоустрій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районів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міста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ліквідація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стихійних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звалищ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по-точний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ремонт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тротуарів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     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утримання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меморіальних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комплексів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та МАФ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) -  6,5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DF669E6-9444-4162-B3F5-1C6A1F61582E}" type="parTrans" cxnId="{F11EF572-F648-4325-B352-268112FBEC59}">
      <dgm:prSet/>
      <dgm:spPr/>
      <dgm:t>
        <a:bodyPr/>
        <a:lstStyle/>
        <a:p>
          <a:endParaRPr lang="ru-RU" sz="1200"/>
        </a:p>
      </dgm:t>
    </dgm:pt>
    <dgm:pt modelId="{435766D1-E3CE-4CEE-B03C-37E386650676}" type="sibTrans" cxnId="{F11EF572-F648-4325-B352-268112FBEC59}">
      <dgm:prSet/>
      <dgm:spPr/>
      <dgm:t>
        <a:bodyPr/>
        <a:lstStyle/>
        <a:p>
          <a:endParaRPr lang="ru-RU" sz="1200"/>
        </a:p>
      </dgm:t>
    </dgm:pt>
    <dgm:pt modelId="{6A356A7D-9A79-4CD1-AB6B-687688C477FA}" type="pres">
      <dgm:prSet presAssocID="{DFC809B5-BC53-4538-9F1A-34131AE720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4791B-8563-4B00-BAC0-96F71DD39087}" type="pres">
      <dgm:prSet presAssocID="{DFC809B5-BC53-4538-9F1A-34131AE72029}" presName="fgShape" presStyleLbl="fgShp" presStyleIdx="0" presStyleCnt="1" custAng="0" custFlipVert="0" custFlipHor="0" custScaleX="107418" custScaleY="104896" custLinFactNeighborX="-252" custLinFactNeighborY="48429"/>
      <dgm:spPr/>
      <dgm:t>
        <a:bodyPr/>
        <a:lstStyle/>
        <a:p>
          <a:endParaRPr lang="ru-RU"/>
        </a:p>
      </dgm:t>
    </dgm:pt>
    <dgm:pt modelId="{98DEFBE4-8231-48AD-BD58-AF968611A5E3}" type="pres">
      <dgm:prSet presAssocID="{DFC809B5-BC53-4538-9F1A-34131AE72029}" presName="linComp" presStyleCnt="0"/>
      <dgm:spPr/>
      <dgm:t>
        <a:bodyPr/>
        <a:lstStyle/>
        <a:p>
          <a:endParaRPr lang="ru-RU"/>
        </a:p>
      </dgm:t>
    </dgm:pt>
    <dgm:pt modelId="{848B333A-39A6-4033-AF21-344E710C1262}" type="pres">
      <dgm:prSet presAssocID="{7AD626CF-27FB-41E4-8E02-58811CB92A08}" presName="compNode" presStyleCnt="0"/>
      <dgm:spPr/>
      <dgm:t>
        <a:bodyPr/>
        <a:lstStyle/>
        <a:p>
          <a:endParaRPr lang="ru-RU"/>
        </a:p>
      </dgm:t>
    </dgm:pt>
    <dgm:pt modelId="{7196D540-A733-4999-8ED3-E1CE8903B2CF}" type="pres">
      <dgm:prSet presAssocID="{7AD626CF-27FB-41E4-8E02-58811CB92A08}" presName="bkgdShape" presStyleLbl="node1" presStyleIdx="0" presStyleCnt="8" custLinFactNeighborX="-332"/>
      <dgm:spPr/>
      <dgm:t>
        <a:bodyPr/>
        <a:lstStyle/>
        <a:p>
          <a:endParaRPr lang="ru-RU"/>
        </a:p>
      </dgm:t>
    </dgm:pt>
    <dgm:pt modelId="{990B1787-A264-4AB6-A679-AFE56A072008}" type="pres">
      <dgm:prSet presAssocID="{7AD626CF-27FB-41E4-8E02-58811CB92A08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DE91F-E630-4D5E-B428-7D753E3399D6}" type="pres">
      <dgm:prSet presAssocID="{7AD626CF-27FB-41E4-8E02-58811CB92A08}" presName="invisiNode" presStyleLbl="node1" presStyleIdx="0" presStyleCnt="8"/>
      <dgm:spPr/>
      <dgm:t>
        <a:bodyPr/>
        <a:lstStyle/>
        <a:p>
          <a:endParaRPr lang="ru-RU"/>
        </a:p>
      </dgm:t>
    </dgm:pt>
    <dgm:pt modelId="{42A1E5AF-8994-45F5-957A-453FF666BBF2}" type="pres">
      <dgm:prSet presAssocID="{7AD626CF-27FB-41E4-8E02-58811CB92A08}" presName="imagNode" presStyleLbl="fgImgPlace1" presStyleIdx="0" presStyleCnt="8" custLinFactNeighborX="-395" custLinFactNeighborY="-10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7284F6-7BD7-498A-B202-92B49C4A3D70}" type="pres">
      <dgm:prSet presAssocID="{ED1E77CF-B41C-4E58-BC0C-017B43B7ABF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0CB0D2-4888-4E4A-805B-6891E570F7E6}" type="pres">
      <dgm:prSet presAssocID="{15F1A456-7850-45F6-91E6-47A4058E5E9D}" presName="compNode" presStyleCnt="0"/>
      <dgm:spPr/>
      <dgm:t>
        <a:bodyPr/>
        <a:lstStyle/>
        <a:p>
          <a:endParaRPr lang="ru-RU"/>
        </a:p>
      </dgm:t>
    </dgm:pt>
    <dgm:pt modelId="{C0E81423-D8E5-4588-84EE-34BF7EFC8920}" type="pres">
      <dgm:prSet presAssocID="{15F1A456-7850-45F6-91E6-47A4058E5E9D}" presName="bkgdShape" presStyleLbl="node1" presStyleIdx="1" presStyleCnt="8" custScaleX="111956" custLinFactNeighborX="-1318"/>
      <dgm:spPr/>
      <dgm:t>
        <a:bodyPr/>
        <a:lstStyle/>
        <a:p>
          <a:endParaRPr lang="ru-RU"/>
        </a:p>
      </dgm:t>
    </dgm:pt>
    <dgm:pt modelId="{FD60C49F-3F8C-4359-B824-65302E3EC579}" type="pres">
      <dgm:prSet presAssocID="{15F1A456-7850-45F6-91E6-47A4058E5E9D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3A73E-066B-4A28-A00F-03EDEFFB4489}" type="pres">
      <dgm:prSet presAssocID="{15F1A456-7850-45F6-91E6-47A4058E5E9D}" presName="invisiNode" presStyleLbl="node1" presStyleIdx="1" presStyleCnt="8"/>
      <dgm:spPr/>
      <dgm:t>
        <a:bodyPr/>
        <a:lstStyle/>
        <a:p>
          <a:endParaRPr lang="ru-RU"/>
        </a:p>
      </dgm:t>
    </dgm:pt>
    <dgm:pt modelId="{2BA53157-E52B-407B-B0D8-9BE5B4A70559}" type="pres">
      <dgm:prSet presAssocID="{15F1A456-7850-45F6-91E6-47A4058E5E9D}" presName="imagNode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25D1F3-1A3D-463F-A765-A4678E82476B}" type="pres">
      <dgm:prSet presAssocID="{952C8728-C673-404B-8DA5-C740E88D85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A01C53-4B47-440A-A329-BB029681C7FE}" type="pres">
      <dgm:prSet presAssocID="{BD907F24-0F3D-401F-8B5C-9BD55DDC8603}" presName="compNode" presStyleCnt="0"/>
      <dgm:spPr/>
      <dgm:t>
        <a:bodyPr/>
        <a:lstStyle/>
        <a:p>
          <a:endParaRPr lang="ru-RU"/>
        </a:p>
      </dgm:t>
    </dgm:pt>
    <dgm:pt modelId="{2E0C659E-4C11-45C9-8108-8E30F8EB5FCB}" type="pres">
      <dgm:prSet presAssocID="{BD907F24-0F3D-401F-8B5C-9BD55DDC8603}" presName="bkgdShape" presStyleLbl="node1" presStyleIdx="2" presStyleCnt="8" custLinFactNeighborX="64"/>
      <dgm:spPr/>
      <dgm:t>
        <a:bodyPr/>
        <a:lstStyle/>
        <a:p>
          <a:endParaRPr lang="ru-RU"/>
        </a:p>
      </dgm:t>
    </dgm:pt>
    <dgm:pt modelId="{3888F9C3-1816-465C-BEC2-AF10100ABB59}" type="pres">
      <dgm:prSet presAssocID="{BD907F24-0F3D-401F-8B5C-9BD55DDC8603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BAF40-45C3-422E-96C6-7606520B7334}" type="pres">
      <dgm:prSet presAssocID="{BD907F24-0F3D-401F-8B5C-9BD55DDC8603}" presName="invisiNode" presStyleLbl="node1" presStyleIdx="2" presStyleCnt="8"/>
      <dgm:spPr/>
      <dgm:t>
        <a:bodyPr/>
        <a:lstStyle/>
        <a:p>
          <a:endParaRPr lang="ru-RU"/>
        </a:p>
      </dgm:t>
    </dgm:pt>
    <dgm:pt modelId="{C3AD6D09-0A80-4702-8A9E-602D6716C87B}" type="pres">
      <dgm:prSet presAssocID="{BD907F24-0F3D-401F-8B5C-9BD55DDC8603}" presName="imagNode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348E60-6247-4616-B193-A7C510F9C914}" type="pres">
      <dgm:prSet presAssocID="{F3961217-4ABB-4362-BAC6-05FD3ED9AD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0B55AE-B812-444D-AF9A-1A3E19D2B369}" type="pres">
      <dgm:prSet presAssocID="{A91E5A78-09D3-4993-84D8-9B0DEAC669FE}" presName="compNode" presStyleCnt="0"/>
      <dgm:spPr/>
      <dgm:t>
        <a:bodyPr/>
        <a:lstStyle/>
        <a:p>
          <a:endParaRPr lang="ru-RU"/>
        </a:p>
      </dgm:t>
    </dgm:pt>
    <dgm:pt modelId="{F5B0A3C1-E096-4E53-8FDC-ED374D2082D9}" type="pres">
      <dgm:prSet presAssocID="{A91E5A78-09D3-4993-84D8-9B0DEAC669FE}" presName="bkgdShape" presStyleLbl="node1" presStyleIdx="3" presStyleCnt="8" custLinFactNeighborX="-784"/>
      <dgm:spPr/>
      <dgm:t>
        <a:bodyPr/>
        <a:lstStyle/>
        <a:p>
          <a:endParaRPr lang="ru-RU"/>
        </a:p>
      </dgm:t>
    </dgm:pt>
    <dgm:pt modelId="{B02E0E8B-8057-4288-B9F8-802726B5C729}" type="pres">
      <dgm:prSet presAssocID="{A91E5A78-09D3-4993-84D8-9B0DEAC669FE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16CF9-8965-413C-AB0A-5345A64CBD66}" type="pres">
      <dgm:prSet presAssocID="{A91E5A78-09D3-4993-84D8-9B0DEAC669FE}" presName="invisiNode" presStyleLbl="node1" presStyleIdx="3" presStyleCnt="8"/>
      <dgm:spPr/>
      <dgm:t>
        <a:bodyPr/>
        <a:lstStyle/>
        <a:p>
          <a:endParaRPr lang="ru-RU"/>
        </a:p>
      </dgm:t>
    </dgm:pt>
    <dgm:pt modelId="{8074382B-C58C-4703-8204-6579F9EA7861}" type="pres">
      <dgm:prSet presAssocID="{A91E5A78-09D3-4993-84D8-9B0DEAC669FE}" presName="imagNode" presStyleLbl="fgImgPlace1" presStyleIdx="3" presStyleCnt="8" custScaleY="95321" custLinFactNeighborX="4996" custLinFactNeighborY="-13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7AD6BC-7319-4C54-9DFF-948FD6702E43}" type="pres">
      <dgm:prSet presAssocID="{49B6EF5F-FE0F-4E6A-9FC0-49C9FFFD922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87C801-656B-4DFF-A13C-E706988DE6D4}" type="pres">
      <dgm:prSet presAssocID="{646FBC43-D0D0-4A64-A3DA-37842EB51D09}" presName="compNode" presStyleCnt="0"/>
      <dgm:spPr/>
      <dgm:t>
        <a:bodyPr/>
        <a:lstStyle/>
        <a:p>
          <a:endParaRPr lang="ru-RU"/>
        </a:p>
      </dgm:t>
    </dgm:pt>
    <dgm:pt modelId="{8B686839-81A3-43C6-AA30-26B447959915}" type="pres">
      <dgm:prSet presAssocID="{646FBC43-D0D0-4A64-A3DA-37842EB51D09}" presName="bkgdShape" presStyleLbl="node1" presStyleIdx="4" presStyleCnt="8"/>
      <dgm:spPr/>
      <dgm:t>
        <a:bodyPr/>
        <a:lstStyle/>
        <a:p>
          <a:endParaRPr lang="ru-RU"/>
        </a:p>
      </dgm:t>
    </dgm:pt>
    <dgm:pt modelId="{428C0CE5-9568-40D0-867E-015CD380F53B}" type="pres">
      <dgm:prSet presAssocID="{646FBC43-D0D0-4A64-A3DA-37842EB51D09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96B2-80FD-4FB5-909E-E4E34429B8AA}" type="pres">
      <dgm:prSet presAssocID="{646FBC43-D0D0-4A64-A3DA-37842EB51D09}" presName="invisiNode" presStyleLbl="node1" presStyleIdx="4" presStyleCnt="8"/>
      <dgm:spPr/>
      <dgm:t>
        <a:bodyPr/>
        <a:lstStyle/>
        <a:p>
          <a:endParaRPr lang="ru-RU"/>
        </a:p>
      </dgm:t>
    </dgm:pt>
    <dgm:pt modelId="{D5E2DC9F-F8B8-424A-8E74-1FE8C19F8D34}" type="pres">
      <dgm:prSet presAssocID="{646FBC43-D0D0-4A64-A3DA-37842EB51D09}" presName="imagNode" presStyleLbl="fgImgPlace1" presStyleIdx="4" presStyleCnt="8" custLinFactNeighborX="0" custLinFactNeighborY="99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C4B4F5-8064-42D2-9DD5-F7BE6380A1BE}" type="pres">
      <dgm:prSet presAssocID="{A07AEEA8-C17D-46C9-B2FC-E883264291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32768F-8007-468F-B25B-0BA005E710B5}" type="pres">
      <dgm:prSet presAssocID="{EB1A31D9-B773-4273-9841-35100DFF74B2}" presName="compNode" presStyleCnt="0"/>
      <dgm:spPr/>
      <dgm:t>
        <a:bodyPr/>
        <a:lstStyle/>
        <a:p>
          <a:endParaRPr lang="ru-RU"/>
        </a:p>
      </dgm:t>
    </dgm:pt>
    <dgm:pt modelId="{C069D539-02FA-46D5-AFD2-FCC6700E15A2}" type="pres">
      <dgm:prSet presAssocID="{EB1A31D9-B773-4273-9841-35100DFF74B2}" presName="bkgdShape" presStyleLbl="node1" presStyleIdx="5" presStyleCnt="8"/>
      <dgm:spPr/>
      <dgm:t>
        <a:bodyPr/>
        <a:lstStyle/>
        <a:p>
          <a:endParaRPr lang="ru-RU"/>
        </a:p>
      </dgm:t>
    </dgm:pt>
    <dgm:pt modelId="{8202B855-5E3B-42E4-AFD2-932B128B02E5}" type="pres">
      <dgm:prSet presAssocID="{EB1A31D9-B773-4273-9841-35100DFF74B2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86292-7E84-4522-BEB7-E20E7E29D39A}" type="pres">
      <dgm:prSet presAssocID="{EB1A31D9-B773-4273-9841-35100DFF74B2}" presName="invisiNode" presStyleLbl="node1" presStyleIdx="5" presStyleCnt="8"/>
      <dgm:spPr/>
      <dgm:t>
        <a:bodyPr/>
        <a:lstStyle/>
        <a:p>
          <a:endParaRPr lang="ru-RU"/>
        </a:p>
      </dgm:t>
    </dgm:pt>
    <dgm:pt modelId="{E6E99011-BAE4-467B-9080-93D90B2F0EDA}" type="pres">
      <dgm:prSet presAssocID="{EB1A31D9-B773-4273-9841-35100DFF74B2}" presName="imagNode" presStyleLbl="fgImgPlace1" presStyleIdx="5" presStyleCnt="8" custScaleX="103139" custScaleY="98214" custLinFactNeighborX="135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9FB4EA-A547-4FDA-A7F0-CEAD9C8E5776}" type="pres">
      <dgm:prSet presAssocID="{83F8BA8E-01E5-449F-998D-274CBD5173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EBA822-827A-498B-AAB5-E264D97628D2}" type="pres">
      <dgm:prSet presAssocID="{50AA8049-0DEE-42C2-8761-D31C33EACAB5}" presName="compNode" presStyleCnt="0"/>
      <dgm:spPr/>
      <dgm:t>
        <a:bodyPr/>
        <a:lstStyle/>
        <a:p>
          <a:endParaRPr lang="ru-RU"/>
        </a:p>
      </dgm:t>
    </dgm:pt>
    <dgm:pt modelId="{9D14A53F-A20B-4448-B3C4-13345419DCA8}" type="pres">
      <dgm:prSet presAssocID="{50AA8049-0DEE-42C2-8761-D31C33EACAB5}" presName="bkgdShape" presStyleLbl="node1" presStyleIdx="6" presStyleCnt="8" custScaleX="107037" custLinFactNeighborX="-1070"/>
      <dgm:spPr/>
      <dgm:t>
        <a:bodyPr/>
        <a:lstStyle/>
        <a:p>
          <a:endParaRPr lang="ru-RU"/>
        </a:p>
      </dgm:t>
    </dgm:pt>
    <dgm:pt modelId="{B5C1296D-E964-4389-8E25-7FC321601CA6}" type="pres">
      <dgm:prSet presAssocID="{50AA8049-0DEE-42C2-8761-D31C33EACAB5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05CEC-172C-440C-AF9F-EAF7D07A17EF}" type="pres">
      <dgm:prSet presAssocID="{50AA8049-0DEE-42C2-8761-D31C33EACAB5}" presName="invisiNode" presStyleLbl="node1" presStyleIdx="6" presStyleCnt="8"/>
      <dgm:spPr/>
      <dgm:t>
        <a:bodyPr/>
        <a:lstStyle/>
        <a:p>
          <a:endParaRPr lang="ru-RU"/>
        </a:p>
      </dgm:t>
    </dgm:pt>
    <dgm:pt modelId="{42D20430-15E7-4F7D-B571-E2D768D53641}" type="pres">
      <dgm:prSet presAssocID="{50AA8049-0DEE-42C2-8761-D31C33EACAB5}" presName="imagNode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3D788F-B15E-41B2-9A82-CB7F3366792D}" type="pres">
      <dgm:prSet presAssocID="{49B9A400-CE46-4EB5-A1F4-278C8428F12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B3A251-C28B-44F3-91C9-02CB92F79C38}" type="pres">
      <dgm:prSet presAssocID="{38E94D7C-76F4-45B1-89BB-3BCED8317ECF}" presName="compNode" presStyleCnt="0"/>
      <dgm:spPr/>
      <dgm:t>
        <a:bodyPr/>
        <a:lstStyle/>
        <a:p>
          <a:endParaRPr lang="ru-RU"/>
        </a:p>
      </dgm:t>
    </dgm:pt>
    <dgm:pt modelId="{999828AF-C7F1-4B9D-AB79-0CC328148803}" type="pres">
      <dgm:prSet presAssocID="{38E94D7C-76F4-45B1-89BB-3BCED8317ECF}" presName="bkgdShape" presStyleLbl="node1" presStyleIdx="7" presStyleCnt="8" custScaleX="108907"/>
      <dgm:spPr/>
      <dgm:t>
        <a:bodyPr/>
        <a:lstStyle/>
        <a:p>
          <a:endParaRPr lang="ru-RU"/>
        </a:p>
      </dgm:t>
    </dgm:pt>
    <dgm:pt modelId="{5F73C26D-12CA-40D9-86CF-7B362C82B382}" type="pres">
      <dgm:prSet presAssocID="{38E94D7C-76F4-45B1-89BB-3BCED8317ECF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B0B74-4E79-45A0-B6C1-1A96F4507390}" type="pres">
      <dgm:prSet presAssocID="{38E94D7C-76F4-45B1-89BB-3BCED8317ECF}" presName="invisiNode" presStyleLbl="node1" presStyleIdx="7" presStyleCnt="8"/>
      <dgm:spPr/>
      <dgm:t>
        <a:bodyPr/>
        <a:lstStyle/>
        <a:p>
          <a:endParaRPr lang="ru-RU"/>
        </a:p>
      </dgm:t>
    </dgm:pt>
    <dgm:pt modelId="{7F41C38F-D34E-47D2-9EFD-A536EEFF71C4}" type="pres">
      <dgm:prSet presAssocID="{38E94D7C-76F4-45B1-89BB-3BCED8317ECF}" presName="imagNode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EEA824E-72ED-4D3D-853D-13C443647931}" type="presOf" srcId="{F3961217-4ABB-4362-BAC6-05FD3ED9AD26}" destId="{09348E60-6247-4616-B193-A7C510F9C914}" srcOrd="0" destOrd="0" presId="urn:microsoft.com/office/officeart/2005/8/layout/hList7"/>
    <dgm:cxn modelId="{56384A1C-0795-4210-B826-9B30C503DC6A}" srcId="{DFC809B5-BC53-4538-9F1A-34131AE72029}" destId="{BD907F24-0F3D-401F-8B5C-9BD55DDC8603}" srcOrd="2" destOrd="0" parTransId="{AFE9CAAB-8DAA-4573-93FA-9358F300EC59}" sibTransId="{F3961217-4ABB-4362-BAC6-05FD3ED9AD26}"/>
    <dgm:cxn modelId="{B5D04EE4-00CB-42DC-BF2E-EC1CF31A5B33}" type="presOf" srcId="{7AD626CF-27FB-41E4-8E02-58811CB92A08}" destId="{990B1787-A264-4AB6-A679-AFE56A072008}" srcOrd="1" destOrd="0" presId="urn:microsoft.com/office/officeart/2005/8/layout/hList7"/>
    <dgm:cxn modelId="{CF30241B-2CB8-43BA-AD73-5A512D5402D4}" type="presOf" srcId="{38E94D7C-76F4-45B1-89BB-3BCED8317ECF}" destId="{999828AF-C7F1-4B9D-AB79-0CC328148803}" srcOrd="0" destOrd="0" presId="urn:microsoft.com/office/officeart/2005/8/layout/hList7"/>
    <dgm:cxn modelId="{D868EC6B-0A3F-43DA-8F1A-D37A7B6B1B8D}" type="presOf" srcId="{15F1A456-7850-45F6-91E6-47A4058E5E9D}" destId="{FD60C49F-3F8C-4359-B824-65302E3EC579}" srcOrd="1" destOrd="0" presId="urn:microsoft.com/office/officeart/2005/8/layout/hList7"/>
    <dgm:cxn modelId="{7384CF31-5891-44AD-BEBB-C260A929667A}" type="presOf" srcId="{50AA8049-0DEE-42C2-8761-D31C33EACAB5}" destId="{9D14A53F-A20B-4448-B3C4-13345419DCA8}" srcOrd="0" destOrd="0" presId="urn:microsoft.com/office/officeart/2005/8/layout/hList7"/>
    <dgm:cxn modelId="{B014A50F-7CEE-482C-89EC-CE485F5477FD}" type="presOf" srcId="{38E94D7C-76F4-45B1-89BB-3BCED8317ECF}" destId="{5F73C26D-12CA-40D9-86CF-7B362C82B382}" srcOrd="1" destOrd="0" presId="urn:microsoft.com/office/officeart/2005/8/layout/hList7"/>
    <dgm:cxn modelId="{0958E0B8-5DD3-406F-8D78-D46865A47394}" type="presOf" srcId="{83F8BA8E-01E5-449F-998D-274CBD517399}" destId="{179FB4EA-A547-4FDA-A7F0-CEAD9C8E5776}" srcOrd="0" destOrd="0" presId="urn:microsoft.com/office/officeart/2005/8/layout/hList7"/>
    <dgm:cxn modelId="{9E851558-4C5E-4073-A37D-39C6DDDEEBC5}" type="presOf" srcId="{A91E5A78-09D3-4993-84D8-9B0DEAC669FE}" destId="{F5B0A3C1-E096-4E53-8FDC-ED374D2082D9}" srcOrd="0" destOrd="0" presId="urn:microsoft.com/office/officeart/2005/8/layout/hList7"/>
    <dgm:cxn modelId="{FC8119DA-55C6-49FC-B05E-D8E1BA6B1C37}" type="presOf" srcId="{A07AEEA8-C17D-46C9-B2FC-E88326429107}" destId="{A3C4B4F5-8064-42D2-9DD5-F7BE6380A1BE}" srcOrd="0" destOrd="0" presId="urn:microsoft.com/office/officeart/2005/8/layout/hList7"/>
    <dgm:cxn modelId="{D8865BA7-FE7A-457B-AD86-D2372D7E7BC8}" type="presOf" srcId="{ED1E77CF-B41C-4E58-BC0C-017B43B7ABF7}" destId="{267284F6-7BD7-498A-B202-92B49C4A3D70}" srcOrd="0" destOrd="0" presId="urn:microsoft.com/office/officeart/2005/8/layout/hList7"/>
    <dgm:cxn modelId="{05F8BB30-9182-4841-A38B-81A7865EC3B0}" type="presOf" srcId="{646FBC43-D0D0-4A64-A3DA-37842EB51D09}" destId="{428C0CE5-9568-40D0-867E-015CD380F53B}" srcOrd="1" destOrd="0" presId="urn:microsoft.com/office/officeart/2005/8/layout/hList7"/>
    <dgm:cxn modelId="{DADA8CAA-C92D-445E-ADA4-0599CDCF5B13}" srcId="{DFC809B5-BC53-4538-9F1A-34131AE72029}" destId="{EB1A31D9-B773-4273-9841-35100DFF74B2}" srcOrd="5" destOrd="0" parTransId="{65D794DD-4919-4F96-B03A-C8DCAD01DB88}" sibTransId="{83F8BA8E-01E5-449F-998D-274CBD517399}"/>
    <dgm:cxn modelId="{86084084-014F-48DB-B289-6ED96F069776}" srcId="{DFC809B5-BC53-4538-9F1A-34131AE72029}" destId="{7AD626CF-27FB-41E4-8E02-58811CB92A08}" srcOrd="0" destOrd="0" parTransId="{A2932746-9E07-4EDC-83BB-F1DDD93A21D5}" sibTransId="{ED1E77CF-B41C-4E58-BC0C-017B43B7ABF7}"/>
    <dgm:cxn modelId="{828E098C-FEFA-4620-9F5C-709F83DAE1D1}" type="presOf" srcId="{952C8728-C673-404B-8DA5-C740E88D8515}" destId="{EE25D1F3-1A3D-463F-A765-A4678E82476B}" srcOrd="0" destOrd="0" presId="urn:microsoft.com/office/officeart/2005/8/layout/hList7"/>
    <dgm:cxn modelId="{DD526952-DC21-49CE-A119-4B8BFC4FB7E5}" type="presOf" srcId="{DFC809B5-BC53-4538-9F1A-34131AE72029}" destId="{6A356A7D-9A79-4CD1-AB6B-687688C477FA}" srcOrd="0" destOrd="0" presId="urn:microsoft.com/office/officeart/2005/8/layout/hList7"/>
    <dgm:cxn modelId="{528ACF47-E216-4291-856E-B8C3F69D6A6F}" srcId="{DFC809B5-BC53-4538-9F1A-34131AE72029}" destId="{50AA8049-0DEE-42C2-8761-D31C33EACAB5}" srcOrd="6" destOrd="0" parTransId="{8ABFD763-D663-4867-88B9-D79EA110D7A0}" sibTransId="{49B9A400-CE46-4EB5-A1F4-278C8428F12B}"/>
    <dgm:cxn modelId="{69160808-6199-4442-A328-C34093C41F95}" srcId="{DFC809B5-BC53-4538-9F1A-34131AE72029}" destId="{15F1A456-7850-45F6-91E6-47A4058E5E9D}" srcOrd="1" destOrd="0" parTransId="{F627E44E-3748-43E0-AB73-25C5A1E5F08B}" sibTransId="{952C8728-C673-404B-8DA5-C740E88D8515}"/>
    <dgm:cxn modelId="{F11EF572-F648-4325-B352-268112FBEC59}" srcId="{DFC809B5-BC53-4538-9F1A-34131AE72029}" destId="{38E94D7C-76F4-45B1-89BB-3BCED8317ECF}" srcOrd="7" destOrd="0" parTransId="{5DF669E6-9444-4162-B3F5-1C6A1F61582E}" sibTransId="{435766D1-E3CE-4CEE-B03C-37E386650676}"/>
    <dgm:cxn modelId="{675DC910-33F9-41B6-A116-5508C0AF4362}" type="presOf" srcId="{A91E5A78-09D3-4993-84D8-9B0DEAC669FE}" destId="{B02E0E8B-8057-4288-B9F8-802726B5C729}" srcOrd="1" destOrd="0" presId="urn:microsoft.com/office/officeart/2005/8/layout/hList7"/>
    <dgm:cxn modelId="{4F396DC6-A852-4DB0-9CC1-E5FB49786B11}" type="presOf" srcId="{EB1A31D9-B773-4273-9841-35100DFF74B2}" destId="{8202B855-5E3B-42E4-AFD2-932B128B02E5}" srcOrd="1" destOrd="0" presId="urn:microsoft.com/office/officeart/2005/8/layout/hList7"/>
    <dgm:cxn modelId="{1137194C-5A16-4ED0-AAFA-79F97F23A14D}" type="presOf" srcId="{49B9A400-CE46-4EB5-A1F4-278C8428F12B}" destId="{043D788F-B15E-41B2-9A82-CB7F3366792D}" srcOrd="0" destOrd="0" presId="urn:microsoft.com/office/officeart/2005/8/layout/hList7"/>
    <dgm:cxn modelId="{C35C2A59-6772-40B6-8468-0293596B03C9}" srcId="{DFC809B5-BC53-4538-9F1A-34131AE72029}" destId="{A91E5A78-09D3-4993-84D8-9B0DEAC669FE}" srcOrd="3" destOrd="0" parTransId="{707A192C-6E86-44D3-B345-3D7C38435F0D}" sibTransId="{49B6EF5F-FE0F-4E6A-9FC0-49C9FFFD9229}"/>
    <dgm:cxn modelId="{981195A8-CA42-4B9E-A32A-ACF985C04D39}" type="presOf" srcId="{49B6EF5F-FE0F-4E6A-9FC0-49C9FFFD9229}" destId="{1D7AD6BC-7319-4C54-9DFF-948FD6702E43}" srcOrd="0" destOrd="0" presId="urn:microsoft.com/office/officeart/2005/8/layout/hList7"/>
    <dgm:cxn modelId="{C6C3C016-8A83-4F39-9398-A1280FA0D9F5}" type="presOf" srcId="{BD907F24-0F3D-401F-8B5C-9BD55DDC8603}" destId="{3888F9C3-1816-465C-BEC2-AF10100ABB59}" srcOrd="1" destOrd="0" presId="urn:microsoft.com/office/officeart/2005/8/layout/hList7"/>
    <dgm:cxn modelId="{3BF2C721-7B5C-439A-89D3-F4977BBC235D}" type="presOf" srcId="{50AA8049-0DEE-42C2-8761-D31C33EACAB5}" destId="{B5C1296D-E964-4389-8E25-7FC321601CA6}" srcOrd="1" destOrd="0" presId="urn:microsoft.com/office/officeart/2005/8/layout/hList7"/>
    <dgm:cxn modelId="{08020035-991D-4BC3-8A42-B5E956375177}" type="presOf" srcId="{7AD626CF-27FB-41E4-8E02-58811CB92A08}" destId="{7196D540-A733-4999-8ED3-E1CE8903B2CF}" srcOrd="0" destOrd="0" presId="urn:microsoft.com/office/officeart/2005/8/layout/hList7"/>
    <dgm:cxn modelId="{5E50CD4C-8C7A-4AA5-805A-D2EE857E2D60}" type="presOf" srcId="{646FBC43-D0D0-4A64-A3DA-37842EB51D09}" destId="{8B686839-81A3-43C6-AA30-26B447959915}" srcOrd="0" destOrd="0" presId="urn:microsoft.com/office/officeart/2005/8/layout/hList7"/>
    <dgm:cxn modelId="{A11E4F64-239B-4D27-A869-97EE80D9C9BB}" srcId="{DFC809B5-BC53-4538-9F1A-34131AE72029}" destId="{646FBC43-D0D0-4A64-A3DA-37842EB51D09}" srcOrd="4" destOrd="0" parTransId="{78D8979F-502A-442E-A1AB-6C3DCC39812E}" sibTransId="{A07AEEA8-C17D-46C9-B2FC-E88326429107}"/>
    <dgm:cxn modelId="{6B623384-01E7-4BE9-A6BF-9A95E985E3F3}" type="presOf" srcId="{EB1A31D9-B773-4273-9841-35100DFF74B2}" destId="{C069D539-02FA-46D5-AFD2-FCC6700E15A2}" srcOrd="0" destOrd="0" presId="urn:microsoft.com/office/officeart/2005/8/layout/hList7"/>
    <dgm:cxn modelId="{D2EDEB72-7FBE-4A58-AB03-A46982CE177B}" type="presOf" srcId="{BD907F24-0F3D-401F-8B5C-9BD55DDC8603}" destId="{2E0C659E-4C11-45C9-8108-8E30F8EB5FCB}" srcOrd="0" destOrd="0" presId="urn:microsoft.com/office/officeart/2005/8/layout/hList7"/>
    <dgm:cxn modelId="{3F55978D-71A4-4BF6-B344-46B1A0AC641B}" type="presOf" srcId="{15F1A456-7850-45F6-91E6-47A4058E5E9D}" destId="{C0E81423-D8E5-4588-84EE-34BF7EFC8920}" srcOrd="0" destOrd="0" presId="urn:microsoft.com/office/officeart/2005/8/layout/hList7"/>
    <dgm:cxn modelId="{04EBC861-7BAA-4540-9AD0-CA9841D4D87C}" type="presParOf" srcId="{6A356A7D-9A79-4CD1-AB6B-687688C477FA}" destId="{DF14791B-8563-4B00-BAC0-96F71DD39087}" srcOrd="0" destOrd="0" presId="urn:microsoft.com/office/officeart/2005/8/layout/hList7"/>
    <dgm:cxn modelId="{4E3BB58E-54C1-452C-859D-DE681E507522}" type="presParOf" srcId="{6A356A7D-9A79-4CD1-AB6B-687688C477FA}" destId="{98DEFBE4-8231-48AD-BD58-AF968611A5E3}" srcOrd="1" destOrd="0" presId="urn:microsoft.com/office/officeart/2005/8/layout/hList7"/>
    <dgm:cxn modelId="{18E4D9FE-09E0-4107-992B-9E889B75D6C4}" type="presParOf" srcId="{98DEFBE4-8231-48AD-BD58-AF968611A5E3}" destId="{848B333A-39A6-4033-AF21-344E710C1262}" srcOrd="0" destOrd="0" presId="urn:microsoft.com/office/officeart/2005/8/layout/hList7"/>
    <dgm:cxn modelId="{9CC8DF2B-8F45-4A01-A3FE-AD8B8B7399E8}" type="presParOf" srcId="{848B333A-39A6-4033-AF21-344E710C1262}" destId="{7196D540-A733-4999-8ED3-E1CE8903B2CF}" srcOrd="0" destOrd="0" presId="urn:microsoft.com/office/officeart/2005/8/layout/hList7"/>
    <dgm:cxn modelId="{CDE2663F-C743-4B4B-AA09-458D588CACE2}" type="presParOf" srcId="{848B333A-39A6-4033-AF21-344E710C1262}" destId="{990B1787-A264-4AB6-A679-AFE56A072008}" srcOrd="1" destOrd="0" presId="urn:microsoft.com/office/officeart/2005/8/layout/hList7"/>
    <dgm:cxn modelId="{78E5BFF1-BDE0-4C2C-8781-B27F9D9320FD}" type="presParOf" srcId="{848B333A-39A6-4033-AF21-344E710C1262}" destId="{840DE91F-E630-4D5E-B428-7D753E3399D6}" srcOrd="2" destOrd="0" presId="urn:microsoft.com/office/officeart/2005/8/layout/hList7"/>
    <dgm:cxn modelId="{A469CECD-6CB8-48E3-B769-359E3E03B9B5}" type="presParOf" srcId="{848B333A-39A6-4033-AF21-344E710C1262}" destId="{42A1E5AF-8994-45F5-957A-453FF666BBF2}" srcOrd="3" destOrd="0" presId="urn:microsoft.com/office/officeart/2005/8/layout/hList7"/>
    <dgm:cxn modelId="{FAFEE1E9-807A-4435-97BD-D2B6A17E3913}" type="presParOf" srcId="{98DEFBE4-8231-48AD-BD58-AF968611A5E3}" destId="{267284F6-7BD7-498A-B202-92B49C4A3D70}" srcOrd="1" destOrd="0" presId="urn:microsoft.com/office/officeart/2005/8/layout/hList7"/>
    <dgm:cxn modelId="{2E4ACC74-4CED-464B-8CA8-A9E392A46F4D}" type="presParOf" srcId="{98DEFBE4-8231-48AD-BD58-AF968611A5E3}" destId="{150CB0D2-4888-4E4A-805B-6891E570F7E6}" srcOrd="2" destOrd="0" presId="urn:microsoft.com/office/officeart/2005/8/layout/hList7"/>
    <dgm:cxn modelId="{046D8610-6BCD-4F76-8E07-B70AABAEDD5D}" type="presParOf" srcId="{150CB0D2-4888-4E4A-805B-6891E570F7E6}" destId="{C0E81423-D8E5-4588-84EE-34BF7EFC8920}" srcOrd="0" destOrd="0" presId="urn:microsoft.com/office/officeart/2005/8/layout/hList7"/>
    <dgm:cxn modelId="{8D77EA40-DF7C-416F-BD80-5E3C0EC25B02}" type="presParOf" srcId="{150CB0D2-4888-4E4A-805B-6891E570F7E6}" destId="{FD60C49F-3F8C-4359-B824-65302E3EC579}" srcOrd="1" destOrd="0" presId="urn:microsoft.com/office/officeart/2005/8/layout/hList7"/>
    <dgm:cxn modelId="{79183AEC-8E2A-4709-A368-4014F9265495}" type="presParOf" srcId="{150CB0D2-4888-4E4A-805B-6891E570F7E6}" destId="{FAC3A73E-066B-4A28-A00F-03EDEFFB4489}" srcOrd="2" destOrd="0" presId="urn:microsoft.com/office/officeart/2005/8/layout/hList7"/>
    <dgm:cxn modelId="{1D28404E-22C5-4A3D-B561-D0BEF2B916CE}" type="presParOf" srcId="{150CB0D2-4888-4E4A-805B-6891E570F7E6}" destId="{2BA53157-E52B-407B-B0D8-9BE5B4A70559}" srcOrd="3" destOrd="0" presId="urn:microsoft.com/office/officeart/2005/8/layout/hList7"/>
    <dgm:cxn modelId="{8A93E09B-D3DE-43BC-AF4F-D3119E7DDD08}" type="presParOf" srcId="{98DEFBE4-8231-48AD-BD58-AF968611A5E3}" destId="{EE25D1F3-1A3D-463F-A765-A4678E82476B}" srcOrd="3" destOrd="0" presId="urn:microsoft.com/office/officeart/2005/8/layout/hList7"/>
    <dgm:cxn modelId="{52DA3FA7-AB98-4534-89E9-F653BA279CF1}" type="presParOf" srcId="{98DEFBE4-8231-48AD-BD58-AF968611A5E3}" destId="{BFA01C53-4B47-440A-A329-BB029681C7FE}" srcOrd="4" destOrd="0" presId="urn:microsoft.com/office/officeart/2005/8/layout/hList7"/>
    <dgm:cxn modelId="{14CB0B30-FBE9-4074-ABAC-2E3CC88128C1}" type="presParOf" srcId="{BFA01C53-4B47-440A-A329-BB029681C7FE}" destId="{2E0C659E-4C11-45C9-8108-8E30F8EB5FCB}" srcOrd="0" destOrd="0" presId="urn:microsoft.com/office/officeart/2005/8/layout/hList7"/>
    <dgm:cxn modelId="{9C44F3A6-D5D0-4252-91C6-8BAAC9534675}" type="presParOf" srcId="{BFA01C53-4B47-440A-A329-BB029681C7FE}" destId="{3888F9C3-1816-465C-BEC2-AF10100ABB59}" srcOrd="1" destOrd="0" presId="urn:microsoft.com/office/officeart/2005/8/layout/hList7"/>
    <dgm:cxn modelId="{D4941052-8197-4A5A-8142-32183D34BB25}" type="presParOf" srcId="{BFA01C53-4B47-440A-A329-BB029681C7FE}" destId="{807BAF40-45C3-422E-96C6-7606520B7334}" srcOrd="2" destOrd="0" presId="urn:microsoft.com/office/officeart/2005/8/layout/hList7"/>
    <dgm:cxn modelId="{F0D5C765-F371-430F-9E5D-21B0E90E35CE}" type="presParOf" srcId="{BFA01C53-4B47-440A-A329-BB029681C7FE}" destId="{C3AD6D09-0A80-4702-8A9E-602D6716C87B}" srcOrd="3" destOrd="0" presId="urn:microsoft.com/office/officeart/2005/8/layout/hList7"/>
    <dgm:cxn modelId="{450BA0FA-CCD6-4893-B247-C0E57B6A27A0}" type="presParOf" srcId="{98DEFBE4-8231-48AD-BD58-AF968611A5E3}" destId="{09348E60-6247-4616-B193-A7C510F9C914}" srcOrd="5" destOrd="0" presId="urn:microsoft.com/office/officeart/2005/8/layout/hList7"/>
    <dgm:cxn modelId="{BBF56A26-4F1C-4555-8C3B-20C23E5A8B98}" type="presParOf" srcId="{98DEFBE4-8231-48AD-BD58-AF968611A5E3}" destId="{A30B55AE-B812-444D-AF9A-1A3E19D2B369}" srcOrd="6" destOrd="0" presId="urn:microsoft.com/office/officeart/2005/8/layout/hList7"/>
    <dgm:cxn modelId="{2E2B5EB6-F2CF-4C75-BE57-A0323971FBE5}" type="presParOf" srcId="{A30B55AE-B812-444D-AF9A-1A3E19D2B369}" destId="{F5B0A3C1-E096-4E53-8FDC-ED374D2082D9}" srcOrd="0" destOrd="0" presId="urn:microsoft.com/office/officeart/2005/8/layout/hList7"/>
    <dgm:cxn modelId="{930A4275-2ED0-44DE-98DA-0366F4C6014A}" type="presParOf" srcId="{A30B55AE-B812-444D-AF9A-1A3E19D2B369}" destId="{B02E0E8B-8057-4288-B9F8-802726B5C729}" srcOrd="1" destOrd="0" presId="urn:microsoft.com/office/officeart/2005/8/layout/hList7"/>
    <dgm:cxn modelId="{DB569034-4331-4BA3-A8CB-820B597CCCD9}" type="presParOf" srcId="{A30B55AE-B812-444D-AF9A-1A3E19D2B369}" destId="{5FC16CF9-8965-413C-AB0A-5345A64CBD66}" srcOrd="2" destOrd="0" presId="urn:microsoft.com/office/officeart/2005/8/layout/hList7"/>
    <dgm:cxn modelId="{37C87DFC-AAF8-469E-B73A-C3C6F3DD3F31}" type="presParOf" srcId="{A30B55AE-B812-444D-AF9A-1A3E19D2B369}" destId="{8074382B-C58C-4703-8204-6579F9EA7861}" srcOrd="3" destOrd="0" presId="urn:microsoft.com/office/officeart/2005/8/layout/hList7"/>
    <dgm:cxn modelId="{D3666168-08D7-4FAA-9782-B0115C81D178}" type="presParOf" srcId="{98DEFBE4-8231-48AD-BD58-AF968611A5E3}" destId="{1D7AD6BC-7319-4C54-9DFF-948FD6702E43}" srcOrd="7" destOrd="0" presId="urn:microsoft.com/office/officeart/2005/8/layout/hList7"/>
    <dgm:cxn modelId="{CA1DB809-AD1A-475D-9FAE-9D4890F87A4F}" type="presParOf" srcId="{98DEFBE4-8231-48AD-BD58-AF968611A5E3}" destId="{1C87C801-656B-4DFF-A13C-E706988DE6D4}" srcOrd="8" destOrd="0" presId="urn:microsoft.com/office/officeart/2005/8/layout/hList7"/>
    <dgm:cxn modelId="{89443C64-C0AA-4A0D-8015-6D1DB05250A7}" type="presParOf" srcId="{1C87C801-656B-4DFF-A13C-E706988DE6D4}" destId="{8B686839-81A3-43C6-AA30-26B447959915}" srcOrd="0" destOrd="0" presId="urn:microsoft.com/office/officeart/2005/8/layout/hList7"/>
    <dgm:cxn modelId="{BECC43B9-7331-4695-B76F-91CF7D88EAF9}" type="presParOf" srcId="{1C87C801-656B-4DFF-A13C-E706988DE6D4}" destId="{428C0CE5-9568-40D0-867E-015CD380F53B}" srcOrd="1" destOrd="0" presId="urn:microsoft.com/office/officeart/2005/8/layout/hList7"/>
    <dgm:cxn modelId="{0831E78D-C438-45E2-B6B4-586BDC06B302}" type="presParOf" srcId="{1C87C801-656B-4DFF-A13C-E706988DE6D4}" destId="{E7DF96B2-80FD-4FB5-909E-E4E34429B8AA}" srcOrd="2" destOrd="0" presId="urn:microsoft.com/office/officeart/2005/8/layout/hList7"/>
    <dgm:cxn modelId="{E42D51E0-BF47-4D4A-B4BE-EF10445EF560}" type="presParOf" srcId="{1C87C801-656B-4DFF-A13C-E706988DE6D4}" destId="{D5E2DC9F-F8B8-424A-8E74-1FE8C19F8D34}" srcOrd="3" destOrd="0" presId="urn:microsoft.com/office/officeart/2005/8/layout/hList7"/>
    <dgm:cxn modelId="{E014F20C-539A-4EC6-B3C6-2DF48B6CDD6F}" type="presParOf" srcId="{98DEFBE4-8231-48AD-BD58-AF968611A5E3}" destId="{A3C4B4F5-8064-42D2-9DD5-F7BE6380A1BE}" srcOrd="9" destOrd="0" presId="urn:microsoft.com/office/officeart/2005/8/layout/hList7"/>
    <dgm:cxn modelId="{9280EDA5-E8A0-4527-9A54-E44EE13E0000}" type="presParOf" srcId="{98DEFBE4-8231-48AD-BD58-AF968611A5E3}" destId="{5F32768F-8007-468F-B25B-0BA005E710B5}" srcOrd="10" destOrd="0" presId="urn:microsoft.com/office/officeart/2005/8/layout/hList7"/>
    <dgm:cxn modelId="{50219C28-EEF3-4009-8A9A-5BDCE11DE71D}" type="presParOf" srcId="{5F32768F-8007-468F-B25B-0BA005E710B5}" destId="{C069D539-02FA-46D5-AFD2-FCC6700E15A2}" srcOrd="0" destOrd="0" presId="urn:microsoft.com/office/officeart/2005/8/layout/hList7"/>
    <dgm:cxn modelId="{63ED590F-ED1E-47E8-8DE7-D416ACBA9926}" type="presParOf" srcId="{5F32768F-8007-468F-B25B-0BA005E710B5}" destId="{8202B855-5E3B-42E4-AFD2-932B128B02E5}" srcOrd="1" destOrd="0" presId="urn:microsoft.com/office/officeart/2005/8/layout/hList7"/>
    <dgm:cxn modelId="{C1F11DCF-9A7E-48C3-B2CB-E1546737F07D}" type="presParOf" srcId="{5F32768F-8007-468F-B25B-0BA005E710B5}" destId="{F7886292-7E84-4522-BEB7-E20E7E29D39A}" srcOrd="2" destOrd="0" presId="urn:microsoft.com/office/officeart/2005/8/layout/hList7"/>
    <dgm:cxn modelId="{E43ACFF0-C166-4312-8854-FDC9A3B38E34}" type="presParOf" srcId="{5F32768F-8007-468F-B25B-0BA005E710B5}" destId="{E6E99011-BAE4-467B-9080-93D90B2F0EDA}" srcOrd="3" destOrd="0" presId="urn:microsoft.com/office/officeart/2005/8/layout/hList7"/>
    <dgm:cxn modelId="{6EAFB7CD-E224-43F7-9E4E-625FE80B0377}" type="presParOf" srcId="{98DEFBE4-8231-48AD-BD58-AF968611A5E3}" destId="{179FB4EA-A547-4FDA-A7F0-CEAD9C8E5776}" srcOrd="11" destOrd="0" presId="urn:microsoft.com/office/officeart/2005/8/layout/hList7"/>
    <dgm:cxn modelId="{E0E8DA6F-A8AC-4054-A404-7AE713408FC1}" type="presParOf" srcId="{98DEFBE4-8231-48AD-BD58-AF968611A5E3}" destId="{D9EBA822-827A-498B-AAB5-E264D97628D2}" srcOrd="12" destOrd="0" presId="urn:microsoft.com/office/officeart/2005/8/layout/hList7"/>
    <dgm:cxn modelId="{2D9001CD-938B-4FF6-9BAE-B105E158A974}" type="presParOf" srcId="{D9EBA822-827A-498B-AAB5-E264D97628D2}" destId="{9D14A53F-A20B-4448-B3C4-13345419DCA8}" srcOrd="0" destOrd="0" presId="urn:microsoft.com/office/officeart/2005/8/layout/hList7"/>
    <dgm:cxn modelId="{4433083F-DD6D-4D5A-A798-5EA13381B9F5}" type="presParOf" srcId="{D9EBA822-827A-498B-AAB5-E264D97628D2}" destId="{B5C1296D-E964-4389-8E25-7FC321601CA6}" srcOrd="1" destOrd="0" presId="urn:microsoft.com/office/officeart/2005/8/layout/hList7"/>
    <dgm:cxn modelId="{AB82896B-0C94-43B7-894F-D7ECB698663B}" type="presParOf" srcId="{D9EBA822-827A-498B-AAB5-E264D97628D2}" destId="{64005CEC-172C-440C-AF9F-EAF7D07A17EF}" srcOrd="2" destOrd="0" presId="urn:microsoft.com/office/officeart/2005/8/layout/hList7"/>
    <dgm:cxn modelId="{A93864E5-42CB-40E0-862E-566EC3656D84}" type="presParOf" srcId="{D9EBA822-827A-498B-AAB5-E264D97628D2}" destId="{42D20430-15E7-4F7D-B571-E2D768D53641}" srcOrd="3" destOrd="0" presId="urn:microsoft.com/office/officeart/2005/8/layout/hList7"/>
    <dgm:cxn modelId="{2E72EC91-BA39-4A85-B9EB-D93981F0E613}" type="presParOf" srcId="{98DEFBE4-8231-48AD-BD58-AF968611A5E3}" destId="{043D788F-B15E-41B2-9A82-CB7F3366792D}" srcOrd="13" destOrd="0" presId="urn:microsoft.com/office/officeart/2005/8/layout/hList7"/>
    <dgm:cxn modelId="{9504DF41-FD31-44EC-A433-516A47A3F12C}" type="presParOf" srcId="{98DEFBE4-8231-48AD-BD58-AF968611A5E3}" destId="{1CB3A251-C28B-44F3-91C9-02CB92F79C38}" srcOrd="14" destOrd="0" presId="urn:microsoft.com/office/officeart/2005/8/layout/hList7"/>
    <dgm:cxn modelId="{CCB785A1-8FFC-4F43-A622-438B0B109592}" type="presParOf" srcId="{1CB3A251-C28B-44F3-91C9-02CB92F79C38}" destId="{999828AF-C7F1-4B9D-AB79-0CC328148803}" srcOrd="0" destOrd="0" presId="urn:microsoft.com/office/officeart/2005/8/layout/hList7"/>
    <dgm:cxn modelId="{6309CF3C-0191-49BF-8669-02E0F5378BC8}" type="presParOf" srcId="{1CB3A251-C28B-44F3-91C9-02CB92F79C38}" destId="{5F73C26D-12CA-40D9-86CF-7B362C82B382}" srcOrd="1" destOrd="0" presId="urn:microsoft.com/office/officeart/2005/8/layout/hList7"/>
    <dgm:cxn modelId="{8FD45A20-8196-4828-9F4A-9F0DAABE01F3}" type="presParOf" srcId="{1CB3A251-C28B-44F3-91C9-02CB92F79C38}" destId="{2FEB0B74-4E79-45A0-B6C1-1A96F4507390}" srcOrd="2" destOrd="0" presId="urn:microsoft.com/office/officeart/2005/8/layout/hList7"/>
    <dgm:cxn modelId="{EBF140EF-384E-455F-B25E-1E609AC08BA3}" type="presParOf" srcId="{1CB3A251-C28B-44F3-91C9-02CB92F79C38}" destId="{7F41C38F-D34E-47D2-9EFD-A536EEFF71C4}" srcOrd="3" destOrd="0" presId="urn:microsoft.com/office/officeart/2005/8/layout/hList7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AE8DD0-A3EB-4095-89F3-0AAB670C708A}" type="doc">
      <dgm:prSet loTypeId="urn:microsoft.com/office/officeart/2005/8/layout/cycle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696133-001C-4BFB-8438-1FAE81A30998}">
      <dgm:prSet phldrT="[Текст]" custT="1"/>
      <dgm:spPr/>
      <dgm:t>
        <a:bodyPr/>
        <a:lstStyle/>
        <a:p>
          <a:r>
            <a:rPr lang="uk-UA" sz="1200" b="1" dirty="0" smtClean="0"/>
            <a:t>Вибірковий капітальний ремонт – 30,6 млн. грн.</a:t>
          </a:r>
        </a:p>
        <a:p>
          <a:r>
            <a:rPr lang="uk-UA" sz="1200" b="1" dirty="0" smtClean="0"/>
            <a:t>(80,5% плану)</a:t>
          </a:r>
          <a:endParaRPr lang="ru-RU" sz="1200" b="1" dirty="0"/>
        </a:p>
      </dgm:t>
    </dgm:pt>
    <dgm:pt modelId="{E86C4461-98D2-4D25-9C18-BF022305F0D0}" type="parTrans" cxnId="{C82C50E3-3A42-45AE-B83D-F18AF5148ABB}">
      <dgm:prSet/>
      <dgm:spPr/>
      <dgm:t>
        <a:bodyPr/>
        <a:lstStyle/>
        <a:p>
          <a:endParaRPr lang="ru-RU" sz="1200"/>
        </a:p>
      </dgm:t>
    </dgm:pt>
    <dgm:pt modelId="{466DDA4C-E784-4DDF-A2A8-03827D2AF772}" type="sibTrans" cxnId="{C82C50E3-3A42-45AE-B83D-F18AF5148ABB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11E936FE-4D30-451D-A71A-0A48488AAEF0}">
      <dgm:prSet phldrT="[Текст]" custT="1"/>
      <dgm:spPr/>
      <dgm:t>
        <a:bodyPr/>
        <a:lstStyle/>
        <a:p>
          <a:r>
            <a:rPr lang="uk-UA" sz="1200" b="1" dirty="0" smtClean="0"/>
            <a:t>Капітальний ремонт покрівлі – 48,6 млн. грн. (94,5%плану)</a:t>
          </a:r>
          <a:endParaRPr lang="ru-RU" sz="1200" b="1" dirty="0"/>
        </a:p>
      </dgm:t>
    </dgm:pt>
    <dgm:pt modelId="{BFA7E9B5-6FE5-400D-B949-C56C06F266EE}" type="parTrans" cxnId="{9931F383-8AE6-472C-A19F-57F25D54198B}">
      <dgm:prSet/>
      <dgm:spPr/>
      <dgm:t>
        <a:bodyPr/>
        <a:lstStyle/>
        <a:p>
          <a:endParaRPr lang="ru-RU" sz="1200"/>
        </a:p>
      </dgm:t>
    </dgm:pt>
    <dgm:pt modelId="{A04D659B-212C-4AFD-8517-11B9E78819EC}" type="sibTrans" cxnId="{9931F383-8AE6-472C-A19F-57F25D54198B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8594CE7-4E4F-4030-AA5B-4B601011CE07}">
      <dgm:prSet phldrT="[Текст]" custT="1"/>
      <dgm:spPr/>
      <dgm:t>
        <a:bodyPr/>
        <a:lstStyle/>
        <a:p>
          <a:r>
            <a:rPr lang="uk-UA" sz="1200" b="1" dirty="0" smtClean="0"/>
            <a:t>Капітальний ремонт ліфтів – 49,7 млн. грн.</a:t>
          </a:r>
        </a:p>
        <a:p>
          <a:r>
            <a:rPr lang="uk-UA" sz="1200" b="1" dirty="0" smtClean="0"/>
            <a:t>(91,4% плану)</a:t>
          </a:r>
          <a:endParaRPr lang="ru-RU" sz="1200" b="1" dirty="0"/>
        </a:p>
      </dgm:t>
    </dgm:pt>
    <dgm:pt modelId="{98F4113C-9676-475F-9B05-31BCF6E99589}" type="parTrans" cxnId="{349D9CEB-7A71-44B5-B0B7-06DF9EE0D6CF}">
      <dgm:prSet/>
      <dgm:spPr/>
      <dgm:t>
        <a:bodyPr/>
        <a:lstStyle/>
        <a:p>
          <a:endParaRPr lang="ru-RU" sz="1200"/>
        </a:p>
      </dgm:t>
    </dgm:pt>
    <dgm:pt modelId="{5CBB8D90-BEB0-4217-BC33-F035EC84F2C8}" type="sibTrans" cxnId="{349D9CEB-7A71-44B5-B0B7-06DF9EE0D6CF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7D02B438-22D2-42CB-9699-0C93403E7D1A}">
      <dgm:prSet phldrT="[Текст]" custT="1"/>
      <dgm:spPr/>
      <dgm:t>
        <a:bodyPr/>
        <a:lstStyle/>
        <a:p>
          <a:r>
            <a:rPr lang="uk-UA" sz="1200" b="1" dirty="0" smtClean="0"/>
            <a:t>Капітальний ремонт </a:t>
          </a:r>
          <a:r>
            <a:rPr lang="uk-UA" sz="1200" b="1" dirty="0" err="1" smtClean="0"/>
            <a:t>внутрішньобудинкових</a:t>
          </a:r>
          <a:r>
            <a:rPr lang="uk-UA" sz="1200" b="1" dirty="0" smtClean="0"/>
            <a:t> мереж – 43,5 </a:t>
          </a:r>
          <a:r>
            <a:rPr lang="uk-UA" sz="1200" b="1" dirty="0" err="1" smtClean="0"/>
            <a:t>млн.грн</a:t>
          </a:r>
          <a:r>
            <a:rPr lang="uk-UA" sz="1200" b="1" dirty="0" smtClean="0"/>
            <a:t>.</a:t>
          </a:r>
        </a:p>
        <a:p>
          <a:r>
            <a:rPr lang="uk-UA" sz="1200" b="1" dirty="0" smtClean="0"/>
            <a:t>(80,6% плану)</a:t>
          </a:r>
          <a:endParaRPr lang="ru-RU" sz="1200" b="1" dirty="0"/>
        </a:p>
      </dgm:t>
    </dgm:pt>
    <dgm:pt modelId="{2DBEA2F2-667F-4DD9-BB80-7935D6A72620}" type="parTrans" cxnId="{AAAC315E-2AE2-4391-85DC-9AA8018FC2B4}">
      <dgm:prSet/>
      <dgm:spPr/>
      <dgm:t>
        <a:bodyPr/>
        <a:lstStyle/>
        <a:p>
          <a:endParaRPr lang="ru-RU" sz="1200"/>
        </a:p>
      </dgm:t>
    </dgm:pt>
    <dgm:pt modelId="{9D8962D5-D98D-45BD-9D52-3514F25803C1}" type="sibTrans" cxnId="{AAAC315E-2AE2-4391-85DC-9AA8018FC2B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52E0F73-AF06-46DE-9922-137C7D4A365C}">
      <dgm:prSet phldrT="[Текст]" custT="1"/>
      <dgm:spPr/>
      <dgm:t>
        <a:bodyPr/>
        <a:lstStyle/>
        <a:p>
          <a:r>
            <a:rPr lang="uk-UA" sz="1200" b="1" dirty="0" smtClean="0"/>
            <a:t>Капітальний ремонт будинків ОСББ та гуртожитків – 6,9 </a:t>
          </a:r>
          <a:r>
            <a:rPr lang="uk-UA" sz="1200" b="1" dirty="0" err="1" smtClean="0"/>
            <a:t>млн.грн</a:t>
          </a:r>
          <a:r>
            <a:rPr lang="uk-UA" sz="1200" b="1" dirty="0" smtClean="0"/>
            <a:t>. </a:t>
          </a:r>
        </a:p>
        <a:p>
          <a:r>
            <a:rPr lang="uk-UA" sz="1200" b="1" dirty="0" smtClean="0"/>
            <a:t>(88,1% плану) </a:t>
          </a:r>
          <a:endParaRPr lang="ru-RU" sz="1200" b="1" dirty="0"/>
        </a:p>
      </dgm:t>
    </dgm:pt>
    <dgm:pt modelId="{976BDE7D-EAA1-409C-A425-40A90D7A6A8B}" type="parTrans" cxnId="{A2689B47-53C7-4CB1-85A5-89DD600087C4}">
      <dgm:prSet/>
      <dgm:spPr/>
      <dgm:t>
        <a:bodyPr/>
        <a:lstStyle/>
        <a:p>
          <a:endParaRPr lang="ru-RU" sz="1200"/>
        </a:p>
      </dgm:t>
    </dgm:pt>
    <dgm:pt modelId="{35F5C7DD-8D05-4517-AFBE-F0105C4DC895}" type="sibTrans" cxnId="{A2689B47-53C7-4CB1-85A5-89DD600087C4}">
      <dgm:prSet/>
      <dgm:spPr/>
      <dgm:t>
        <a:bodyPr/>
        <a:lstStyle/>
        <a:p>
          <a:endParaRPr lang="ru-RU" sz="1200" b="0">
            <a:solidFill>
              <a:schemeClr val="tx1"/>
            </a:solidFill>
          </a:endParaRPr>
        </a:p>
      </dgm:t>
    </dgm:pt>
    <dgm:pt modelId="{45E876B7-5C0B-450E-9E3B-697B4166A227}">
      <dgm:prSet custT="1"/>
      <dgm:spPr/>
      <dgm:t>
        <a:bodyPr/>
        <a:lstStyle/>
        <a:p>
          <a:r>
            <a:rPr lang="uk-UA" sz="1200" b="1" smtClean="0"/>
            <a:t>Інші роботи – 23,9 млн. грн.</a:t>
          </a:r>
          <a:endParaRPr lang="ru-RU" sz="1200" b="1" dirty="0"/>
        </a:p>
      </dgm:t>
    </dgm:pt>
    <dgm:pt modelId="{EDC12272-A3DB-4A85-94F0-B8EB2B5C1679}" type="parTrans" cxnId="{F721D901-5EBB-4AC1-AD0A-5B858378DE06}">
      <dgm:prSet/>
      <dgm:spPr/>
      <dgm:t>
        <a:bodyPr/>
        <a:lstStyle/>
        <a:p>
          <a:endParaRPr lang="ru-RU" sz="1200"/>
        </a:p>
      </dgm:t>
    </dgm:pt>
    <dgm:pt modelId="{948B8C82-FEC0-4BCA-A625-3882239716BA}" type="sibTrans" cxnId="{F721D901-5EBB-4AC1-AD0A-5B858378DE06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F31FE597-1D5A-4884-9858-E6D6501AEFB0}" type="pres">
      <dgm:prSet presAssocID="{F2AE8DD0-A3EB-4095-89F3-0AAB670C70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483D3-3199-4BA5-B8EA-8449D04284F7}" type="pres">
      <dgm:prSet presAssocID="{FD696133-001C-4BFB-8438-1FAE81A30998}" presName="node" presStyleLbl="node1" presStyleIdx="0" presStyleCnt="6" custScaleX="141134" custScaleY="136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1757E-5096-4CF1-9304-F700E6AEF5F7}" type="pres">
      <dgm:prSet presAssocID="{FD696133-001C-4BFB-8438-1FAE81A30998}" presName="spNode" presStyleCnt="0"/>
      <dgm:spPr/>
      <dgm:t>
        <a:bodyPr/>
        <a:lstStyle/>
        <a:p>
          <a:endParaRPr lang="ru-RU"/>
        </a:p>
      </dgm:t>
    </dgm:pt>
    <dgm:pt modelId="{F5934684-E349-4E35-8270-4EF385A7F79D}" type="pres">
      <dgm:prSet presAssocID="{466DDA4C-E784-4DDF-A2A8-03827D2AF77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C07D9D13-E2D9-4D69-95DC-2413ECF5F1F9}" type="pres">
      <dgm:prSet presAssocID="{11E936FE-4D30-451D-A71A-0A48488AAEF0}" presName="node" presStyleLbl="node1" presStyleIdx="1" presStyleCnt="6" custScaleY="168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FD73A-188B-46D8-A7B1-4FFBA205F52F}" type="pres">
      <dgm:prSet presAssocID="{11E936FE-4D30-451D-A71A-0A48488AAEF0}" presName="spNode" presStyleCnt="0"/>
      <dgm:spPr/>
      <dgm:t>
        <a:bodyPr/>
        <a:lstStyle/>
        <a:p>
          <a:endParaRPr lang="ru-RU"/>
        </a:p>
      </dgm:t>
    </dgm:pt>
    <dgm:pt modelId="{355F4092-C83B-4DDB-AB56-F327F8D5F748}" type="pres">
      <dgm:prSet presAssocID="{A04D659B-212C-4AFD-8517-11B9E78819E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C92103A6-D23B-4ADE-A80B-40FA09B3AAF2}" type="pres">
      <dgm:prSet presAssocID="{A8594CE7-4E4F-4030-AA5B-4B601011CE07}" presName="node" presStyleLbl="node1" presStyleIdx="2" presStyleCnt="6" custScaleY="168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1E010-EDAE-4D4E-8BE2-C59ACA57A69C}" type="pres">
      <dgm:prSet presAssocID="{A8594CE7-4E4F-4030-AA5B-4B601011CE07}" presName="spNode" presStyleCnt="0"/>
      <dgm:spPr/>
      <dgm:t>
        <a:bodyPr/>
        <a:lstStyle/>
        <a:p>
          <a:endParaRPr lang="ru-RU"/>
        </a:p>
      </dgm:t>
    </dgm:pt>
    <dgm:pt modelId="{DE7D79CE-C7E4-4F74-8DAF-4E983FD8FAD8}" type="pres">
      <dgm:prSet presAssocID="{5CBB8D90-BEB0-4217-BC33-F035EC84F2C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756162F-E880-4DCD-8C20-D48B3C19CEE2}" type="pres">
      <dgm:prSet presAssocID="{7D02B438-22D2-42CB-9699-0C93403E7D1A}" presName="node" presStyleLbl="node1" presStyleIdx="3" presStyleCnt="6" custScaleX="141134" custScaleY="140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82945-14A3-4905-B5AD-2746CE8F7410}" type="pres">
      <dgm:prSet presAssocID="{7D02B438-22D2-42CB-9699-0C93403E7D1A}" presName="spNode" presStyleCnt="0"/>
      <dgm:spPr/>
      <dgm:t>
        <a:bodyPr/>
        <a:lstStyle/>
        <a:p>
          <a:endParaRPr lang="ru-RU"/>
        </a:p>
      </dgm:t>
    </dgm:pt>
    <dgm:pt modelId="{6596C1B9-0E1B-4866-A755-9798C3D60607}" type="pres">
      <dgm:prSet presAssocID="{9D8962D5-D98D-45BD-9D52-3514F25803C1}" presName="sibTrans" presStyleLbl="sibTrans1D1" presStyleIdx="3" presStyleCnt="6"/>
      <dgm:spPr/>
      <dgm:t>
        <a:bodyPr/>
        <a:lstStyle/>
        <a:p>
          <a:endParaRPr lang="ru-RU"/>
        </a:p>
      </dgm:t>
    </dgm:pt>
    <dgm:pt modelId="{0A6F2C48-B40D-439C-A678-253A33ECA2BC}" type="pres">
      <dgm:prSet presAssocID="{A52E0F73-AF06-46DE-9922-137C7D4A365C}" presName="node" presStyleLbl="node1" presStyleIdx="4" presStyleCnt="6" custScaleY="168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4E37F-027D-49B3-A483-8AC179015F74}" type="pres">
      <dgm:prSet presAssocID="{A52E0F73-AF06-46DE-9922-137C7D4A365C}" presName="spNode" presStyleCnt="0"/>
      <dgm:spPr/>
      <dgm:t>
        <a:bodyPr/>
        <a:lstStyle/>
        <a:p>
          <a:endParaRPr lang="ru-RU"/>
        </a:p>
      </dgm:t>
    </dgm:pt>
    <dgm:pt modelId="{1D7B2FC8-3178-4B1E-AA4D-A3A6D0E0080E}" type="pres">
      <dgm:prSet presAssocID="{35F5C7DD-8D05-4517-AFBE-F0105C4DC895}" presName="sibTrans" presStyleLbl="sibTrans1D1" presStyleIdx="4" presStyleCnt="6"/>
      <dgm:spPr/>
      <dgm:t>
        <a:bodyPr/>
        <a:lstStyle/>
        <a:p>
          <a:endParaRPr lang="ru-RU"/>
        </a:p>
      </dgm:t>
    </dgm:pt>
    <dgm:pt modelId="{69C57BCB-6621-47C5-A396-B8A74EC9C479}" type="pres">
      <dgm:prSet presAssocID="{45E876B7-5C0B-450E-9E3B-697B4166A227}" presName="node" presStyleLbl="node1" presStyleIdx="5" presStyleCnt="6" custScaleY="165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DA46D-4ABF-4346-A857-D4745E09418E}" type="pres">
      <dgm:prSet presAssocID="{45E876B7-5C0B-450E-9E3B-697B4166A227}" presName="spNode" presStyleCnt="0"/>
      <dgm:spPr/>
      <dgm:t>
        <a:bodyPr/>
        <a:lstStyle/>
        <a:p>
          <a:endParaRPr lang="ru-RU"/>
        </a:p>
      </dgm:t>
    </dgm:pt>
    <dgm:pt modelId="{D5545D3E-0F22-4C33-9D5C-221982CFF541}" type="pres">
      <dgm:prSet presAssocID="{948B8C82-FEC0-4BCA-A625-3882239716BA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49D9CEB-7A71-44B5-B0B7-06DF9EE0D6CF}" srcId="{F2AE8DD0-A3EB-4095-89F3-0AAB670C708A}" destId="{A8594CE7-4E4F-4030-AA5B-4B601011CE07}" srcOrd="2" destOrd="0" parTransId="{98F4113C-9676-475F-9B05-31BCF6E99589}" sibTransId="{5CBB8D90-BEB0-4217-BC33-F035EC84F2C8}"/>
    <dgm:cxn modelId="{4834A6BF-8AAA-4AD9-9485-88F88F5EDF79}" type="presOf" srcId="{11E936FE-4D30-451D-A71A-0A48488AAEF0}" destId="{C07D9D13-E2D9-4D69-95DC-2413ECF5F1F9}" srcOrd="0" destOrd="0" presId="urn:microsoft.com/office/officeart/2005/8/layout/cycle6"/>
    <dgm:cxn modelId="{AAAC315E-2AE2-4391-85DC-9AA8018FC2B4}" srcId="{F2AE8DD0-A3EB-4095-89F3-0AAB670C708A}" destId="{7D02B438-22D2-42CB-9699-0C93403E7D1A}" srcOrd="3" destOrd="0" parTransId="{2DBEA2F2-667F-4DD9-BB80-7935D6A72620}" sibTransId="{9D8962D5-D98D-45BD-9D52-3514F25803C1}"/>
    <dgm:cxn modelId="{0C1CFE0B-8256-4AB1-ADF4-7C0D8327B981}" type="presOf" srcId="{5CBB8D90-BEB0-4217-BC33-F035EC84F2C8}" destId="{DE7D79CE-C7E4-4F74-8DAF-4E983FD8FAD8}" srcOrd="0" destOrd="0" presId="urn:microsoft.com/office/officeart/2005/8/layout/cycle6"/>
    <dgm:cxn modelId="{A54B0B5D-136F-448D-A7DC-3F1C4A7B60F0}" type="presOf" srcId="{A52E0F73-AF06-46DE-9922-137C7D4A365C}" destId="{0A6F2C48-B40D-439C-A678-253A33ECA2BC}" srcOrd="0" destOrd="0" presId="urn:microsoft.com/office/officeart/2005/8/layout/cycle6"/>
    <dgm:cxn modelId="{1F759753-68F7-4DB3-877F-E88DA93AEE28}" type="presOf" srcId="{7D02B438-22D2-42CB-9699-0C93403E7D1A}" destId="{4756162F-E880-4DCD-8C20-D48B3C19CEE2}" srcOrd="0" destOrd="0" presId="urn:microsoft.com/office/officeart/2005/8/layout/cycle6"/>
    <dgm:cxn modelId="{A2689B47-53C7-4CB1-85A5-89DD600087C4}" srcId="{F2AE8DD0-A3EB-4095-89F3-0AAB670C708A}" destId="{A52E0F73-AF06-46DE-9922-137C7D4A365C}" srcOrd="4" destOrd="0" parTransId="{976BDE7D-EAA1-409C-A425-40A90D7A6A8B}" sibTransId="{35F5C7DD-8D05-4517-AFBE-F0105C4DC895}"/>
    <dgm:cxn modelId="{C82C50E3-3A42-45AE-B83D-F18AF5148ABB}" srcId="{F2AE8DD0-A3EB-4095-89F3-0AAB670C708A}" destId="{FD696133-001C-4BFB-8438-1FAE81A30998}" srcOrd="0" destOrd="0" parTransId="{E86C4461-98D2-4D25-9C18-BF022305F0D0}" sibTransId="{466DDA4C-E784-4DDF-A2A8-03827D2AF772}"/>
    <dgm:cxn modelId="{7806B78A-A662-4E9B-8AAD-704220926380}" type="presOf" srcId="{9D8962D5-D98D-45BD-9D52-3514F25803C1}" destId="{6596C1B9-0E1B-4866-A755-9798C3D60607}" srcOrd="0" destOrd="0" presId="urn:microsoft.com/office/officeart/2005/8/layout/cycle6"/>
    <dgm:cxn modelId="{09D1A7BD-3578-4CBA-B138-E94E44B6FB74}" type="presOf" srcId="{948B8C82-FEC0-4BCA-A625-3882239716BA}" destId="{D5545D3E-0F22-4C33-9D5C-221982CFF541}" srcOrd="0" destOrd="0" presId="urn:microsoft.com/office/officeart/2005/8/layout/cycle6"/>
    <dgm:cxn modelId="{19A77FE5-97C4-4392-BCF7-BBF193DF09F3}" type="presOf" srcId="{A04D659B-212C-4AFD-8517-11B9E78819EC}" destId="{355F4092-C83B-4DDB-AB56-F327F8D5F748}" srcOrd="0" destOrd="0" presId="urn:microsoft.com/office/officeart/2005/8/layout/cycle6"/>
    <dgm:cxn modelId="{9931F383-8AE6-472C-A19F-57F25D54198B}" srcId="{F2AE8DD0-A3EB-4095-89F3-0AAB670C708A}" destId="{11E936FE-4D30-451D-A71A-0A48488AAEF0}" srcOrd="1" destOrd="0" parTransId="{BFA7E9B5-6FE5-400D-B949-C56C06F266EE}" sibTransId="{A04D659B-212C-4AFD-8517-11B9E78819EC}"/>
    <dgm:cxn modelId="{55A8D4F9-5B40-471A-BD6A-18EE84BBBDD9}" type="presOf" srcId="{466DDA4C-E784-4DDF-A2A8-03827D2AF772}" destId="{F5934684-E349-4E35-8270-4EF385A7F79D}" srcOrd="0" destOrd="0" presId="urn:microsoft.com/office/officeart/2005/8/layout/cycle6"/>
    <dgm:cxn modelId="{FF23378C-A75F-4F0E-BE54-49DD91135AD0}" type="presOf" srcId="{35F5C7DD-8D05-4517-AFBE-F0105C4DC895}" destId="{1D7B2FC8-3178-4B1E-AA4D-A3A6D0E0080E}" srcOrd="0" destOrd="0" presId="urn:microsoft.com/office/officeart/2005/8/layout/cycle6"/>
    <dgm:cxn modelId="{80A16BA6-BEF8-423C-A504-439E80471820}" type="presOf" srcId="{F2AE8DD0-A3EB-4095-89F3-0AAB670C708A}" destId="{F31FE597-1D5A-4884-9858-E6D6501AEFB0}" srcOrd="0" destOrd="0" presId="urn:microsoft.com/office/officeart/2005/8/layout/cycle6"/>
    <dgm:cxn modelId="{E788FDAF-BFE7-49FB-8867-3CB854EBD2FC}" type="presOf" srcId="{45E876B7-5C0B-450E-9E3B-697B4166A227}" destId="{69C57BCB-6621-47C5-A396-B8A74EC9C479}" srcOrd="0" destOrd="0" presId="urn:microsoft.com/office/officeart/2005/8/layout/cycle6"/>
    <dgm:cxn modelId="{F721D901-5EBB-4AC1-AD0A-5B858378DE06}" srcId="{F2AE8DD0-A3EB-4095-89F3-0AAB670C708A}" destId="{45E876B7-5C0B-450E-9E3B-697B4166A227}" srcOrd="5" destOrd="0" parTransId="{EDC12272-A3DB-4A85-94F0-B8EB2B5C1679}" sibTransId="{948B8C82-FEC0-4BCA-A625-3882239716BA}"/>
    <dgm:cxn modelId="{54147F8C-7840-4830-B35F-F0E636652117}" type="presOf" srcId="{A8594CE7-4E4F-4030-AA5B-4B601011CE07}" destId="{C92103A6-D23B-4ADE-A80B-40FA09B3AAF2}" srcOrd="0" destOrd="0" presId="urn:microsoft.com/office/officeart/2005/8/layout/cycle6"/>
    <dgm:cxn modelId="{EC0A26D5-1E9A-4CF3-95F7-FBF506BAD7A5}" type="presOf" srcId="{FD696133-001C-4BFB-8438-1FAE81A30998}" destId="{682483D3-3199-4BA5-B8EA-8449D04284F7}" srcOrd="0" destOrd="0" presId="urn:microsoft.com/office/officeart/2005/8/layout/cycle6"/>
    <dgm:cxn modelId="{7BB2537A-D7BF-4B85-93B6-937296A4F0B3}" type="presParOf" srcId="{F31FE597-1D5A-4884-9858-E6D6501AEFB0}" destId="{682483D3-3199-4BA5-B8EA-8449D04284F7}" srcOrd="0" destOrd="0" presId="urn:microsoft.com/office/officeart/2005/8/layout/cycle6"/>
    <dgm:cxn modelId="{C497625F-ED1E-4C17-9526-96EFF1E26769}" type="presParOf" srcId="{F31FE597-1D5A-4884-9858-E6D6501AEFB0}" destId="{EBC1757E-5096-4CF1-9304-F700E6AEF5F7}" srcOrd="1" destOrd="0" presId="urn:microsoft.com/office/officeart/2005/8/layout/cycle6"/>
    <dgm:cxn modelId="{11A3024F-082D-4D5D-A82C-C38FD6C2B5EE}" type="presParOf" srcId="{F31FE597-1D5A-4884-9858-E6D6501AEFB0}" destId="{F5934684-E349-4E35-8270-4EF385A7F79D}" srcOrd="2" destOrd="0" presId="urn:microsoft.com/office/officeart/2005/8/layout/cycle6"/>
    <dgm:cxn modelId="{A3DEF43D-33B6-4FD8-8DBB-4B785E1F7CA8}" type="presParOf" srcId="{F31FE597-1D5A-4884-9858-E6D6501AEFB0}" destId="{C07D9D13-E2D9-4D69-95DC-2413ECF5F1F9}" srcOrd="3" destOrd="0" presId="urn:microsoft.com/office/officeart/2005/8/layout/cycle6"/>
    <dgm:cxn modelId="{402B1941-5CD1-403F-A9F0-724D175BD39E}" type="presParOf" srcId="{F31FE597-1D5A-4884-9858-E6D6501AEFB0}" destId="{D25FD73A-188B-46D8-A7B1-4FFBA205F52F}" srcOrd="4" destOrd="0" presId="urn:microsoft.com/office/officeart/2005/8/layout/cycle6"/>
    <dgm:cxn modelId="{3A4FB082-20A7-4C28-A411-BF21E0F09ED3}" type="presParOf" srcId="{F31FE597-1D5A-4884-9858-E6D6501AEFB0}" destId="{355F4092-C83B-4DDB-AB56-F327F8D5F748}" srcOrd="5" destOrd="0" presId="urn:microsoft.com/office/officeart/2005/8/layout/cycle6"/>
    <dgm:cxn modelId="{B82A4577-783E-43F2-8735-69572B259850}" type="presParOf" srcId="{F31FE597-1D5A-4884-9858-E6D6501AEFB0}" destId="{C92103A6-D23B-4ADE-A80B-40FA09B3AAF2}" srcOrd="6" destOrd="0" presId="urn:microsoft.com/office/officeart/2005/8/layout/cycle6"/>
    <dgm:cxn modelId="{2F5E48A7-1656-4D17-8BF6-52EFEDD1ED5A}" type="presParOf" srcId="{F31FE597-1D5A-4884-9858-E6D6501AEFB0}" destId="{A401E010-EDAE-4D4E-8BE2-C59ACA57A69C}" srcOrd="7" destOrd="0" presId="urn:microsoft.com/office/officeart/2005/8/layout/cycle6"/>
    <dgm:cxn modelId="{727E6558-DACA-4BF2-835C-E561767F9442}" type="presParOf" srcId="{F31FE597-1D5A-4884-9858-E6D6501AEFB0}" destId="{DE7D79CE-C7E4-4F74-8DAF-4E983FD8FAD8}" srcOrd="8" destOrd="0" presId="urn:microsoft.com/office/officeart/2005/8/layout/cycle6"/>
    <dgm:cxn modelId="{467276E6-6680-42BC-B2AB-862443AE5397}" type="presParOf" srcId="{F31FE597-1D5A-4884-9858-E6D6501AEFB0}" destId="{4756162F-E880-4DCD-8C20-D48B3C19CEE2}" srcOrd="9" destOrd="0" presId="urn:microsoft.com/office/officeart/2005/8/layout/cycle6"/>
    <dgm:cxn modelId="{B104BAA6-C065-4BAD-90C1-EFDA62E053EB}" type="presParOf" srcId="{F31FE597-1D5A-4884-9858-E6D6501AEFB0}" destId="{AE882945-14A3-4905-B5AD-2746CE8F7410}" srcOrd="10" destOrd="0" presId="urn:microsoft.com/office/officeart/2005/8/layout/cycle6"/>
    <dgm:cxn modelId="{0609CC38-6BED-48E5-A48B-FAC2FAB408A3}" type="presParOf" srcId="{F31FE597-1D5A-4884-9858-E6D6501AEFB0}" destId="{6596C1B9-0E1B-4866-A755-9798C3D60607}" srcOrd="11" destOrd="0" presId="urn:microsoft.com/office/officeart/2005/8/layout/cycle6"/>
    <dgm:cxn modelId="{2F8ED6A6-6734-45A1-9B58-115E065FD98B}" type="presParOf" srcId="{F31FE597-1D5A-4884-9858-E6D6501AEFB0}" destId="{0A6F2C48-B40D-439C-A678-253A33ECA2BC}" srcOrd="12" destOrd="0" presId="urn:microsoft.com/office/officeart/2005/8/layout/cycle6"/>
    <dgm:cxn modelId="{1D2208AD-4368-4992-BE10-41519596573C}" type="presParOf" srcId="{F31FE597-1D5A-4884-9858-E6D6501AEFB0}" destId="{2FF4E37F-027D-49B3-A483-8AC179015F74}" srcOrd="13" destOrd="0" presId="urn:microsoft.com/office/officeart/2005/8/layout/cycle6"/>
    <dgm:cxn modelId="{B45A4A7C-0CF8-4AA0-AAA4-8EDF72E2724D}" type="presParOf" srcId="{F31FE597-1D5A-4884-9858-E6D6501AEFB0}" destId="{1D7B2FC8-3178-4B1E-AA4D-A3A6D0E0080E}" srcOrd="14" destOrd="0" presId="urn:microsoft.com/office/officeart/2005/8/layout/cycle6"/>
    <dgm:cxn modelId="{FEA09C13-8B59-4C7A-89D3-67C6EA50FCF4}" type="presParOf" srcId="{F31FE597-1D5A-4884-9858-E6D6501AEFB0}" destId="{69C57BCB-6621-47C5-A396-B8A74EC9C479}" srcOrd="15" destOrd="0" presId="urn:microsoft.com/office/officeart/2005/8/layout/cycle6"/>
    <dgm:cxn modelId="{FF6B8148-C7E5-458A-AEBC-18FCBF203756}" type="presParOf" srcId="{F31FE597-1D5A-4884-9858-E6D6501AEFB0}" destId="{59CDA46D-4ABF-4346-A857-D4745E09418E}" srcOrd="16" destOrd="0" presId="urn:microsoft.com/office/officeart/2005/8/layout/cycle6"/>
    <dgm:cxn modelId="{751E2930-60D0-4DCB-BDA7-A3786038572C}" type="presParOf" srcId="{F31FE597-1D5A-4884-9858-E6D6501AEFB0}" destId="{D5545D3E-0F22-4C33-9D5C-221982CFF541}" srcOrd="17" destOrd="0" presId="urn:microsoft.com/office/officeart/2005/8/layout/cycle6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A98B33C-E07F-4FE1-A4D9-E3B82F924C35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5E74A4F-5E6E-42BF-BE0D-9A398C9D437A}">
      <dgm:prSet phldrT="[Текст]" custT="1"/>
      <dgm:spPr/>
      <dgm:t>
        <a:bodyPr/>
        <a:lstStyle/>
        <a:p>
          <a:r>
            <a:rPr lang="uk-UA" sz="1700" b="1" dirty="0" smtClean="0"/>
            <a:t>Експлуатація та утримання доріг – 38,6 млн. грн.</a:t>
          </a:r>
          <a:endParaRPr lang="ru-RU" sz="1700" b="1" dirty="0"/>
        </a:p>
      </dgm:t>
    </dgm:pt>
    <dgm:pt modelId="{456A0A36-D163-4643-A383-0DB433AB3056}" type="parTrans" cxnId="{8BE9335C-17CE-4CD9-90DB-1EC666B120D2}">
      <dgm:prSet/>
      <dgm:spPr/>
      <dgm:t>
        <a:bodyPr/>
        <a:lstStyle/>
        <a:p>
          <a:endParaRPr lang="ru-RU" b="1"/>
        </a:p>
      </dgm:t>
    </dgm:pt>
    <dgm:pt modelId="{075C749E-90BC-48F1-ABC1-A796434BA144}" type="sibTrans" cxnId="{8BE9335C-17CE-4CD9-90DB-1EC666B120D2}">
      <dgm:prSet/>
      <dgm:spPr/>
      <dgm:t>
        <a:bodyPr/>
        <a:lstStyle/>
        <a:p>
          <a:endParaRPr lang="ru-RU" b="1"/>
        </a:p>
      </dgm:t>
    </dgm:pt>
    <dgm:pt modelId="{493863E5-3EA6-499E-8795-ED55126E2FCF}">
      <dgm:prSet phldrT="[Текст]"/>
      <dgm:spPr/>
      <dgm:t>
        <a:bodyPr/>
        <a:lstStyle/>
        <a:p>
          <a:r>
            <a:rPr lang="uk-UA" b="1" dirty="0" smtClean="0"/>
            <a:t>Поточний ремонт доріг – 40,4 млн. грн.</a:t>
          </a:r>
          <a:endParaRPr lang="ru-RU" b="1" dirty="0"/>
        </a:p>
      </dgm:t>
    </dgm:pt>
    <dgm:pt modelId="{ABEB42A5-1F7E-49CA-864E-7D2E9E1D2691}" type="parTrans" cxnId="{D29015B1-8363-4351-984D-4180848AE057}">
      <dgm:prSet/>
      <dgm:spPr/>
      <dgm:t>
        <a:bodyPr/>
        <a:lstStyle/>
        <a:p>
          <a:endParaRPr lang="ru-RU" b="1"/>
        </a:p>
      </dgm:t>
    </dgm:pt>
    <dgm:pt modelId="{80C497F8-A2AF-4FEE-9098-317DAEA908D4}" type="sibTrans" cxnId="{D29015B1-8363-4351-984D-4180848AE057}">
      <dgm:prSet/>
      <dgm:spPr/>
      <dgm:t>
        <a:bodyPr/>
        <a:lstStyle/>
        <a:p>
          <a:endParaRPr lang="ru-RU" b="1"/>
        </a:p>
      </dgm:t>
    </dgm:pt>
    <dgm:pt modelId="{5EA350B5-5481-410A-A55D-4FF5121D8CA2}">
      <dgm:prSet phldrT="[Текст]"/>
      <dgm:spPr/>
      <dgm:t>
        <a:bodyPr/>
        <a:lstStyle/>
        <a:p>
          <a:r>
            <a:rPr lang="uk-UA" b="1" dirty="0" smtClean="0"/>
            <a:t>Будівництво, реконструкція доріг – 3,2 млн. грн.</a:t>
          </a:r>
          <a:endParaRPr lang="ru-RU" b="1" dirty="0"/>
        </a:p>
      </dgm:t>
    </dgm:pt>
    <dgm:pt modelId="{A9FEB357-320E-47C2-9237-1015D1A64DD9}" type="parTrans" cxnId="{8281CEDB-B51E-4A0F-9323-3418414E6D7B}">
      <dgm:prSet/>
      <dgm:spPr/>
      <dgm:t>
        <a:bodyPr/>
        <a:lstStyle/>
        <a:p>
          <a:endParaRPr lang="ru-RU" b="1"/>
        </a:p>
      </dgm:t>
    </dgm:pt>
    <dgm:pt modelId="{CDB5729D-19CD-4B85-AB0B-054EC9DD5211}" type="sibTrans" cxnId="{8281CEDB-B51E-4A0F-9323-3418414E6D7B}">
      <dgm:prSet/>
      <dgm:spPr/>
      <dgm:t>
        <a:bodyPr/>
        <a:lstStyle/>
        <a:p>
          <a:endParaRPr lang="ru-RU" b="1"/>
        </a:p>
      </dgm:t>
    </dgm:pt>
    <dgm:pt modelId="{4CD42DE2-8FB0-45A2-85A7-E38A57143282}">
      <dgm:prSet/>
      <dgm:spPr/>
      <dgm:t>
        <a:bodyPr/>
        <a:lstStyle/>
        <a:p>
          <a:r>
            <a:rPr lang="uk-UA" b="1" dirty="0" smtClean="0"/>
            <a:t>Капітальний ремонт доріг – 22,2 млн. грн.</a:t>
          </a:r>
          <a:endParaRPr lang="ru-RU" b="1" dirty="0"/>
        </a:p>
      </dgm:t>
    </dgm:pt>
    <dgm:pt modelId="{0794C490-451D-450F-8536-C1DFAE89BDD1}" type="parTrans" cxnId="{FBB1826A-D1A2-4A3B-9D6F-8C9E0C22EDFE}">
      <dgm:prSet/>
      <dgm:spPr/>
      <dgm:t>
        <a:bodyPr/>
        <a:lstStyle/>
        <a:p>
          <a:endParaRPr lang="ru-RU" b="1"/>
        </a:p>
      </dgm:t>
    </dgm:pt>
    <dgm:pt modelId="{3025C205-015C-4BBC-8006-C6085B90FFE8}" type="sibTrans" cxnId="{FBB1826A-D1A2-4A3B-9D6F-8C9E0C22EDFE}">
      <dgm:prSet/>
      <dgm:spPr/>
      <dgm:t>
        <a:bodyPr/>
        <a:lstStyle/>
        <a:p>
          <a:endParaRPr lang="ru-RU" b="1"/>
        </a:p>
      </dgm:t>
    </dgm:pt>
    <dgm:pt modelId="{CF9D5CA4-82B1-4437-A504-BB457A89513A}">
      <dgm:prSet/>
      <dgm:spPr/>
      <dgm:t>
        <a:bodyPr/>
        <a:lstStyle/>
        <a:p>
          <a:r>
            <a:rPr lang="uk-UA" b="1" dirty="0" smtClean="0"/>
            <a:t>Обстеження та паспортизація мостів – 0,4 млн. грн.</a:t>
          </a:r>
          <a:endParaRPr lang="ru-RU" b="1" dirty="0"/>
        </a:p>
      </dgm:t>
    </dgm:pt>
    <dgm:pt modelId="{B44FBA68-94B3-4A54-B92C-A56B7E8B2EE4}" type="parTrans" cxnId="{8BDAA1CF-F0E1-4A3F-83D3-FBFDD6ACD9C4}">
      <dgm:prSet/>
      <dgm:spPr/>
      <dgm:t>
        <a:bodyPr/>
        <a:lstStyle/>
        <a:p>
          <a:endParaRPr lang="ru-RU" b="1"/>
        </a:p>
      </dgm:t>
    </dgm:pt>
    <dgm:pt modelId="{A9DDE6AF-E532-486E-A7B6-C9E4F608FC1D}" type="sibTrans" cxnId="{8BDAA1CF-F0E1-4A3F-83D3-FBFDD6ACD9C4}">
      <dgm:prSet/>
      <dgm:spPr/>
      <dgm:t>
        <a:bodyPr/>
        <a:lstStyle/>
        <a:p>
          <a:endParaRPr lang="ru-RU" b="1"/>
        </a:p>
      </dgm:t>
    </dgm:pt>
    <dgm:pt modelId="{3FAD9E9F-4690-4C29-93D0-A917D98A338A}">
      <dgm:prSet/>
      <dgm:spPr/>
      <dgm:t>
        <a:bodyPr/>
        <a:lstStyle/>
        <a:p>
          <a:r>
            <a:rPr lang="uk-UA" b="1" dirty="0" smtClean="0"/>
            <a:t>87,1% планових показників</a:t>
          </a:r>
          <a:endParaRPr lang="ru-RU" b="1" dirty="0"/>
        </a:p>
      </dgm:t>
    </dgm:pt>
    <dgm:pt modelId="{2FAAD810-0368-4079-B747-3BA20425DBB8}" type="parTrans" cxnId="{3EDF1F1F-9A37-41E7-8628-E673B42FF06E}">
      <dgm:prSet/>
      <dgm:spPr/>
      <dgm:t>
        <a:bodyPr/>
        <a:lstStyle/>
        <a:p>
          <a:endParaRPr lang="ru-RU" b="1"/>
        </a:p>
      </dgm:t>
    </dgm:pt>
    <dgm:pt modelId="{2803BD12-97FD-4CEF-A21F-21E75DD4CB7A}" type="sibTrans" cxnId="{3EDF1F1F-9A37-41E7-8628-E673B42FF06E}">
      <dgm:prSet/>
      <dgm:spPr/>
      <dgm:t>
        <a:bodyPr/>
        <a:lstStyle/>
        <a:p>
          <a:endParaRPr lang="ru-RU" b="1"/>
        </a:p>
      </dgm:t>
    </dgm:pt>
    <dgm:pt modelId="{165A8028-3C84-4FF8-BFF4-448846E62763}">
      <dgm:prSet/>
      <dgm:spPr/>
      <dgm:t>
        <a:bodyPr/>
        <a:lstStyle/>
        <a:p>
          <a:r>
            <a:rPr lang="uk-UA" b="1" dirty="0" smtClean="0"/>
            <a:t>80,4 % планових показників</a:t>
          </a:r>
          <a:endParaRPr lang="ru-RU" b="1" dirty="0"/>
        </a:p>
      </dgm:t>
    </dgm:pt>
    <dgm:pt modelId="{6A789513-BE5B-48F6-B6AF-C65B4BD4766B}" type="parTrans" cxnId="{6A49EF8F-0DA7-465C-93F9-3B5C4672CD87}">
      <dgm:prSet/>
      <dgm:spPr/>
      <dgm:t>
        <a:bodyPr/>
        <a:lstStyle/>
        <a:p>
          <a:endParaRPr lang="ru-RU" b="1"/>
        </a:p>
      </dgm:t>
    </dgm:pt>
    <dgm:pt modelId="{A0291E9E-30E1-4878-9321-32246221A02C}" type="sibTrans" cxnId="{6A49EF8F-0DA7-465C-93F9-3B5C4672CD87}">
      <dgm:prSet/>
      <dgm:spPr/>
      <dgm:t>
        <a:bodyPr/>
        <a:lstStyle/>
        <a:p>
          <a:endParaRPr lang="ru-RU" b="1"/>
        </a:p>
      </dgm:t>
    </dgm:pt>
    <dgm:pt modelId="{C375BA11-1594-46CF-BC6F-9296010A345E}">
      <dgm:prSet/>
      <dgm:spPr/>
      <dgm:t>
        <a:bodyPr/>
        <a:lstStyle/>
        <a:p>
          <a:r>
            <a:rPr lang="uk-UA" b="1" dirty="0" smtClean="0"/>
            <a:t>36,4 % планових показників</a:t>
          </a:r>
          <a:endParaRPr lang="ru-RU" b="1" dirty="0"/>
        </a:p>
      </dgm:t>
    </dgm:pt>
    <dgm:pt modelId="{84925AB5-D24C-4837-B778-60137FE565E3}" type="parTrans" cxnId="{4EFCE17A-C537-4115-A462-458444BF9954}">
      <dgm:prSet/>
      <dgm:spPr/>
      <dgm:t>
        <a:bodyPr/>
        <a:lstStyle/>
        <a:p>
          <a:endParaRPr lang="ru-RU" b="1"/>
        </a:p>
      </dgm:t>
    </dgm:pt>
    <dgm:pt modelId="{39436BA3-1A61-47D5-A176-8D70EBFD078F}" type="sibTrans" cxnId="{4EFCE17A-C537-4115-A462-458444BF9954}">
      <dgm:prSet/>
      <dgm:spPr/>
      <dgm:t>
        <a:bodyPr/>
        <a:lstStyle/>
        <a:p>
          <a:endParaRPr lang="ru-RU" b="1"/>
        </a:p>
      </dgm:t>
    </dgm:pt>
    <dgm:pt modelId="{7FBDE75D-0A7A-49A5-9F21-FB38FFF3CE35}">
      <dgm:prSet/>
      <dgm:spPr/>
      <dgm:t>
        <a:bodyPr/>
        <a:lstStyle/>
        <a:p>
          <a:r>
            <a:rPr lang="uk-UA" b="1" dirty="0" smtClean="0"/>
            <a:t>78,2 % планових показників</a:t>
          </a:r>
          <a:endParaRPr lang="ru-RU" b="1" dirty="0"/>
        </a:p>
      </dgm:t>
    </dgm:pt>
    <dgm:pt modelId="{1C2DF368-2BBF-45F0-9767-27019C4D0AF5}" type="parTrans" cxnId="{B7C183A9-62CF-4B91-BBCC-A40ED8FDDA8B}">
      <dgm:prSet/>
      <dgm:spPr/>
      <dgm:t>
        <a:bodyPr/>
        <a:lstStyle/>
        <a:p>
          <a:endParaRPr lang="ru-RU" b="1"/>
        </a:p>
      </dgm:t>
    </dgm:pt>
    <dgm:pt modelId="{1A20DA6A-3B9D-4AFC-A9E7-D1707B356C19}" type="sibTrans" cxnId="{B7C183A9-62CF-4B91-BBCC-A40ED8FDDA8B}">
      <dgm:prSet/>
      <dgm:spPr/>
      <dgm:t>
        <a:bodyPr/>
        <a:lstStyle/>
        <a:p>
          <a:endParaRPr lang="ru-RU" b="1"/>
        </a:p>
      </dgm:t>
    </dgm:pt>
    <dgm:pt modelId="{981288B7-ACE7-4EA7-99F4-3284668EE73F}">
      <dgm:prSet/>
      <dgm:spPr/>
      <dgm:t>
        <a:bodyPr/>
        <a:lstStyle/>
        <a:p>
          <a:r>
            <a:rPr lang="uk-UA" b="1" dirty="0" smtClean="0"/>
            <a:t>42,7 % планових показників</a:t>
          </a:r>
          <a:endParaRPr lang="ru-RU" b="1" dirty="0"/>
        </a:p>
      </dgm:t>
    </dgm:pt>
    <dgm:pt modelId="{AF26668E-4FB2-44EF-B335-706D8CF3BB0B}" type="parTrans" cxnId="{1FF85405-3870-4FF6-BA91-56793D6D94FC}">
      <dgm:prSet/>
      <dgm:spPr/>
      <dgm:t>
        <a:bodyPr/>
        <a:lstStyle/>
        <a:p>
          <a:endParaRPr lang="ru-RU" b="1"/>
        </a:p>
      </dgm:t>
    </dgm:pt>
    <dgm:pt modelId="{C1B1E14D-C5A0-4ADA-9D95-5CC92ECF42C6}" type="sibTrans" cxnId="{1FF85405-3870-4FF6-BA91-56793D6D94FC}">
      <dgm:prSet/>
      <dgm:spPr/>
      <dgm:t>
        <a:bodyPr/>
        <a:lstStyle/>
        <a:p>
          <a:endParaRPr lang="ru-RU" b="1"/>
        </a:p>
      </dgm:t>
    </dgm:pt>
    <dgm:pt modelId="{71A00002-BCAE-452B-9AA7-0C75C0923F75}" type="pres">
      <dgm:prSet presAssocID="{9A98B33C-E07F-4FE1-A4D9-E3B82F924C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2CA9F-2A69-4783-8ACD-706F3328B1EA}" type="pres">
      <dgm:prSet presAssocID="{15E74A4F-5E6E-42BF-BE0D-9A398C9D437A}" presName="parentLin" presStyleCnt="0"/>
      <dgm:spPr/>
    </dgm:pt>
    <dgm:pt modelId="{37C15B50-2F7B-48AC-8E95-1448AA8EC015}" type="pres">
      <dgm:prSet presAssocID="{15E74A4F-5E6E-42BF-BE0D-9A398C9D437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460045A-2870-4FCE-89CE-17F9F3CC10F4}" type="pres">
      <dgm:prSet presAssocID="{15E74A4F-5E6E-42BF-BE0D-9A398C9D437A}" presName="parentText" presStyleLbl="node1" presStyleIdx="0" presStyleCnt="5" custScaleX="142136" custScaleY="77847" custLinFactNeighborX="9369" custLinFactNeighborY="-11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D23BA-232F-43A7-BDD9-A9610E5930FE}" type="pres">
      <dgm:prSet presAssocID="{15E74A4F-5E6E-42BF-BE0D-9A398C9D437A}" presName="negativeSpace" presStyleCnt="0"/>
      <dgm:spPr/>
    </dgm:pt>
    <dgm:pt modelId="{FCAB6C1E-37BE-4E9E-A808-76DDBD8B5D5A}" type="pres">
      <dgm:prSet presAssocID="{15E74A4F-5E6E-42BF-BE0D-9A398C9D437A}" presName="childText" presStyleLbl="conFgAcc1" presStyleIdx="0" presStyleCnt="5" custScaleY="98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F9169-9A9B-4490-8B2C-4A56F78A53FD}" type="pres">
      <dgm:prSet presAssocID="{075C749E-90BC-48F1-ABC1-A796434BA144}" presName="spaceBetweenRectangles" presStyleCnt="0"/>
      <dgm:spPr/>
    </dgm:pt>
    <dgm:pt modelId="{CE1518A9-C55C-4D90-BA30-312A6B291F57}" type="pres">
      <dgm:prSet presAssocID="{493863E5-3EA6-499E-8795-ED55126E2FCF}" presName="parentLin" presStyleCnt="0"/>
      <dgm:spPr/>
    </dgm:pt>
    <dgm:pt modelId="{990D27C5-3F26-41A6-A6C4-CDD3875DDC2F}" type="pres">
      <dgm:prSet presAssocID="{493863E5-3EA6-499E-8795-ED55126E2FC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0AFE381-623C-4450-AC5D-ED4A45B2105D}" type="pres">
      <dgm:prSet presAssocID="{493863E5-3EA6-499E-8795-ED55126E2FCF}" presName="parentText" presStyleLbl="node1" presStyleIdx="1" presStyleCnt="5" custScaleX="142857" custScaleY="66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A7924-E4C9-4BC3-9AC9-2DFA7CB2C4CD}" type="pres">
      <dgm:prSet presAssocID="{493863E5-3EA6-499E-8795-ED55126E2FCF}" presName="negativeSpace" presStyleCnt="0"/>
      <dgm:spPr/>
    </dgm:pt>
    <dgm:pt modelId="{348E48B2-E5C3-49A1-A823-0B2DBD295363}" type="pres">
      <dgm:prSet presAssocID="{493863E5-3EA6-499E-8795-ED55126E2FC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4BA23-88EC-49F2-A5D2-C631177B11B9}" type="pres">
      <dgm:prSet presAssocID="{80C497F8-A2AF-4FEE-9098-317DAEA908D4}" presName="spaceBetweenRectangles" presStyleCnt="0"/>
      <dgm:spPr/>
    </dgm:pt>
    <dgm:pt modelId="{BE54B69C-CAD4-4A4A-A79B-47ACEEAA9CEC}" type="pres">
      <dgm:prSet presAssocID="{CF9D5CA4-82B1-4437-A504-BB457A89513A}" presName="parentLin" presStyleCnt="0"/>
      <dgm:spPr/>
    </dgm:pt>
    <dgm:pt modelId="{5360B5D8-FB4C-4EF8-846E-398469A5A307}" type="pres">
      <dgm:prSet presAssocID="{CF9D5CA4-82B1-4437-A504-BB457A89513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467078B-0C14-4C38-A17D-4A99D99EDC8E}" type="pres">
      <dgm:prSet presAssocID="{CF9D5CA4-82B1-4437-A504-BB457A89513A}" presName="parentText" presStyleLbl="node1" presStyleIdx="2" presStyleCnt="5" custScaleX="142857" custScaleY="89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A93A3-2F91-4673-B5C6-DA4B8DD7FE6B}" type="pres">
      <dgm:prSet presAssocID="{CF9D5CA4-82B1-4437-A504-BB457A89513A}" presName="negativeSpace" presStyleCnt="0"/>
      <dgm:spPr/>
    </dgm:pt>
    <dgm:pt modelId="{0ECE28B5-7734-47F5-978D-48032AA42DA9}" type="pres">
      <dgm:prSet presAssocID="{CF9D5CA4-82B1-4437-A504-BB457A89513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73B84-278E-4DFF-8B80-5549C96DF0EF}" type="pres">
      <dgm:prSet presAssocID="{A9DDE6AF-E532-486E-A7B6-C9E4F608FC1D}" presName="spaceBetweenRectangles" presStyleCnt="0"/>
      <dgm:spPr/>
    </dgm:pt>
    <dgm:pt modelId="{43094415-6D1A-46B7-8B49-26FF6ADBE5F6}" type="pres">
      <dgm:prSet presAssocID="{4CD42DE2-8FB0-45A2-85A7-E38A57143282}" presName="parentLin" presStyleCnt="0"/>
      <dgm:spPr/>
    </dgm:pt>
    <dgm:pt modelId="{0311B28F-1106-45CB-81EC-EBD03D2296A5}" type="pres">
      <dgm:prSet presAssocID="{4CD42DE2-8FB0-45A2-85A7-E38A5714328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0275561-A2A8-44A2-A93F-1C4448E7D2E4}" type="pres">
      <dgm:prSet presAssocID="{4CD42DE2-8FB0-45A2-85A7-E38A57143282}" presName="parentText" presStyleLbl="node1" presStyleIdx="3" presStyleCnt="5" custScaleX="142857" custScaleY="65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18768-3EBA-4D1B-BFB6-CF78CADFC7D7}" type="pres">
      <dgm:prSet presAssocID="{4CD42DE2-8FB0-45A2-85A7-E38A57143282}" presName="negativeSpace" presStyleCnt="0"/>
      <dgm:spPr/>
    </dgm:pt>
    <dgm:pt modelId="{40629E46-79E1-44BC-8C91-6AB68D6DE485}" type="pres">
      <dgm:prSet presAssocID="{4CD42DE2-8FB0-45A2-85A7-E38A5714328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D6FF4-4C52-411E-9EBE-0B29CDFB09F5}" type="pres">
      <dgm:prSet presAssocID="{3025C205-015C-4BBC-8006-C6085B90FFE8}" presName="spaceBetweenRectangles" presStyleCnt="0"/>
      <dgm:spPr/>
    </dgm:pt>
    <dgm:pt modelId="{7F1FAD3D-3754-43DE-8ABF-5441EE150A35}" type="pres">
      <dgm:prSet presAssocID="{5EA350B5-5481-410A-A55D-4FF5121D8CA2}" presName="parentLin" presStyleCnt="0"/>
      <dgm:spPr/>
    </dgm:pt>
    <dgm:pt modelId="{6F895463-CA0D-42AD-87A7-AD7A173F944D}" type="pres">
      <dgm:prSet presAssocID="{5EA350B5-5481-410A-A55D-4FF5121D8CA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79CD3ED-6D97-4AE1-9D31-340E997F8196}" type="pres">
      <dgm:prSet presAssocID="{5EA350B5-5481-410A-A55D-4FF5121D8CA2}" presName="parentText" presStyleLbl="node1" presStyleIdx="4" presStyleCnt="5" custScaleX="142857" custScaleY="77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60EC8-EF33-44B4-8D36-5FF1049C1500}" type="pres">
      <dgm:prSet presAssocID="{5EA350B5-5481-410A-A55D-4FF5121D8CA2}" presName="negativeSpace" presStyleCnt="0"/>
      <dgm:spPr/>
    </dgm:pt>
    <dgm:pt modelId="{5E0D9E64-7C66-4F17-B4EA-60EF7E881830}" type="pres">
      <dgm:prSet presAssocID="{5EA350B5-5481-410A-A55D-4FF5121D8CA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6ED45B-0AB7-475C-BEB2-FFB6B6F930AA}" type="presOf" srcId="{3FAD9E9F-4690-4C29-93D0-A917D98A338A}" destId="{FCAB6C1E-37BE-4E9E-A808-76DDBD8B5D5A}" srcOrd="0" destOrd="0" presId="urn:microsoft.com/office/officeart/2005/8/layout/list1"/>
    <dgm:cxn modelId="{4EFCE17A-C537-4115-A462-458444BF9954}" srcId="{CF9D5CA4-82B1-4437-A504-BB457A89513A}" destId="{C375BA11-1594-46CF-BC6F-9296010A345E}" srcOrd="0" destOrd="0" parTransId="{84925AB5-D24C-4837-B778-60137FE565E3}" sibTransId="{39436BA3-1A61-47D5-A176-8D70EBFD078F}"/>
    <dgm:cxn modelId="{6AC5C6CF-B08B-4DBC-AC69-2E8980FE2F51}" type="presOf" srcId="{C375BA11-1594-46CF-BC6F-9296010A345E}" destId="{0ECE28B5-7734-47F5-978D-48032AA42DA9}" srcOrd="0" destOrd="0" presId="urn:microsoft.com/office/officeart/2005/8/layout/list1"/>
    <dgm:cxn modelId="{BF377FE4-5D2F-48FC-BE8C-0B226E9BAE74}" type="presOf" srcId="{7FBDE75D-0A7A-49A5-9F21-FB38FFF3CE35}" destId="{40629E46-79E1-44BC-8C91-6AB68D6DE485}" srcOrd="0" destOrd="0" presId="urn:microsoft.com/office/officeart/2005/8/layout/list1"/>
    <dgm:cxn modelId="{DAB5BF01-2207-418C-A733-36522708D276}" type="presOf" srcId="{15E74A4F-5E6E-42BF-BE0D-9A398C9D437A}" destId="{37C15B50-2F7B-48AC-8E95-1448AA8EC015}" srcOrd="0" destOrd="0" presId="urn:microsoft.com/office/officeart/2005/8/layout/list1"/>
    <dgm:cxn modelId="{7483085D-A10A-4652-B1F0-1E1C4745B625}" type="presOf" srcId="{4CD42DE2-8FB0-45A2-85A7-E38A57143282}" destId="{20275561-A2A8-44A2-A93F-1C4448E7D2E4}" srcOrd="1" destOrd="0" presId="urn:microsoft.com/office/officeart/2005/8/layout/list1"/>
    <dgm:cxn modelId="{8281CEDB-B51E-4A0F-9323-3418414E6D7B}" srcId="{9A98B33C-E07F-4FE1-A4D9-E3B82F924C35}" destId="{5EA350B5-5481-410A-A55D-4FF5121D8CA2}" srcOrd="4" destOrd="0" parTransId="{A9FEB357-320E-47C2-9237-1015D1A64DD9}" sibTransId="{CDB5729D-19CD-4B85-AB0B-054EC9DD5211}"/>
    <dgm:cxn modelId="{6A49EF8F-0DA7-465C-93F9-3B5C4672CD87}" srcId="{493863E5-3EA6-499E-8795-ED55126E2FCF}" destId="{165A8028-3C84-4FF8-BFF4-448846E62763}" srcOrd="0" destOrd="0" parTransId="{6A789513-BE5B-48F6-B6AF-C65B4BD4766B}" sibTransId="{A0291E9E-30E1-4878-9321-32246221A02C}"/>
    <dgm:cxn modelId="{7002E3C4-AD52-4858-AB2D-562516446317}" type="presOf" srcId="{5EA350B5-5481-410A-A55D-4FF5121D8CA2}" destId="{6F895463-CA0D-42AD-87A7-AD7A173F944D}" srcOrd="0" destOrd="0" presId="urn:microsoft.com/office/officeart/2005/8/layout/list1"/>
    <dgm:cxn modelId="{B7C183A9-62CF-4B91-BBCC-A40ED8FDDA8B}" srcId="{4CD42DE2-8FB0-45A2-85A7-E38A57143282}" destId="{7FBDE75D-0A7A-49A5-9F21-FB38FFF3CE35}" srcOrd="0" destOrd="0" parTransId="{1C2DF368-2BBF-45F0-9767-27019C4D0AF5}" sibTransId="{1A20DA6A-3B9D-4AFC-A9E7-D1707B356C19}"/>
    <dgm:cxn modelId="{1FF85405-3870-4FF6-BA91-56793D6D94FC}" srcId="{5EA350B5-5481-410A-A55D-4FF5121D8CA2}" destId="{981288B7-ACE7-4EA7-99F4-3284668EE73F}" srcOrd="0" destOrd="0" parTransId="{AF26668E-4FB2-44EF-B335-706D8CF3BB0B}" sibTransId="{C1B1E14D-C5A0-4ADA-9D95-5CC92ECF42C6}"/>
    <dgm:cxn modelId="{2BCA3DDC-B22C-4CAD-B152-E5C3A0B8B4B8}" type="presOf" srcId="{CF9D5CA4-82B1-4437-A504-BB457A89513A}" destId="{7467078B-0C14-4C38-A17D-4A99D99EDC8E}" srcOrd="1" destOrd="0" presId="urn:microsoft.com/office/officeart/2005/8/layout/list1"/>
    <dgm:cxn modelId="{8BDAA1CF-F0E1-4A3F-83D3-FBFDD6ACD9C4}" srcId="{9A98B33C-E07F-4FE1-A4D9-E3B82F924C35}" destId="{CF9D5CA4-82B1-4437-A504-BB457A89513A}" srcOrd="2" destOrd="0" parTransId="{B44FBA68-94B3-4A54-B92C-A56B7E8B2EE4}" sibTransId="{A9DDE6AF-E532-486E-A7B6-C9E4F608FC1D}"/>
    <dgm:cxn modelId="{AAA74FDB-9515-4DF2-8A34-A1394C3FADFB}" type="presOf" srcId="{493863E5-3EA6-499E-8795-ED55126E2FCF}" destId="{990D27C5-3F26-41A6-A6C4-CDD3875DDC2F}" srcOrd="0" destOrd="0" presId="urn:microsoft.com/office/officeart/2005/8/layout/list1"/>
    <dgm:cxn modelId="{7E8B3ECA-5C50-4074-8604-92BC53A4F2F3}" type="presOf" srcId="{9A98B33C-E07F-4FE1-A4D9-E3B82F924C35}" destId="{71A00002-BCAE-452B-9AA7-0C75C0923F75}" srcOrd="0" destOrd="0" presId="urn:microsoft.com/office/officeart/2005/8/layout/list1"/>
    <dgm:cxn modelId="{771C2BD2-4544-4839-9EAA-B033706E0279}" type="presOf" srcId="{15E74A4F-5E6E-42BF-BE0D-9A398C9D437A}" destId="{A460045A-2870-4FCE-89CE-17F9F3CC10F4}" srcOrd="1" destOrd="0" presId="urn:microsoft.com/office/officeart/2005/8/layout/list1"/>
    <dgm:cxn modelId="{B2AC8058-964D-48D6-9BC3-BA281AB63A80}" type="presOf" srcId="{4CD42DE2-8FB0-45A2-85A7-E38A57143282}" destId="{0311B28F-1106-45CB-81EC-EBD03D2296A5}" srcOrd="0" destOrd="0" presId="urn:microsoft.com/office/officeart/2005/8/layout/list1"/>
    <dgm:cxn modelId="{886864E7-BC65-443E-A0F4-D6BE3B136E5E}" type="presOf" srcId="{CF9D5CA4-82B1-4437-A504-BB457A89513A}" destId="{5360B5D8-FB4C-4EF8-846E-398469A5A307}" srcOrd="0" destOrd="0" presId="urn:microsoft.com/office/officeart/2005/8/layout/list1"/>
    <dgm:cxn modelId="{48A41534-5064-4525-980F-3EAD508458DE}" type="presOf" srcId="{981288B7-ACE7-4EA7-99F4-3284668EE73F}" destId="{5E0D9E64-7C66-4F17-B4EA-60EF7E881830}" srcOrd="0" destOrd="0" presId="urn:microsoft.com/office/officeart/2005/8/layout/list1"/>
    <dgm:cxn modelId="{3EDF1F1F-9A37-41E7-8628-E673B42FF06E}" srcId="{15E74A4F-5E6E-42BF-BE0D-9A398C9D437A}" destId="{3FAD9E9F-4690-4C29-93D0-A917D98A338A}" srcOrd="0" destOrd="0" parTransId="{2FAAD810-0368-4079-B747-3BA20425DBB8}" sibTransId="{2803BD12-97FD-4CEF-A21F-21E75DD4CB7A}"/>
    <dgm:cxn modelId="{E61871BF-6EC9-47CB-B758-CA20CF11B76C}" type="presOf" srcId="{165A8028-3C84-4FF8-BFF4-448846E62763}" destId="{348E48B2-E5C3-49A1-A823-0B2DBD295363}" srcOrd="0" destOrd="0" presId="urn:microsoft.com/office/officeart/2005/8/layout/list1"/>
    <dgm:cxn modelId="{5D4A1E2B-56C6-4763-9A88-66679A29F36F}" type="presOf" srcId="{5EA350B5-5481-410A-A55D-4FF5121D8CA2}" destId="{A79CD3ED-6D97-4AE1-9D31-340E997F8196}" srcOrd="1" destOrd="0" presId="urn:microsoft.com/office/officeart/2005/8/layout/list1"/>
    <dgm:cxn modelId="{FBB1826A-D1A2-4A3B-9D6F-8C9E0C22EDFE}" srcId="{9A98B33C-E07F-4FE1-A4D9-E3B82F924C35}" destId="{4CD42DE2-8FB0-45A2-85A7-E38A57143282}" srcOrd="3" destOrd="0" parTransId="{0794C490-451D-450F-8536-C1DFAE89BDD1}" sibTransId="{3025C205-015C-4BBC-8006-C6085B90FFE8}"/>
    <dgm:cxn modelId="{8BE9335C-17CE-4CD9-90DB-1EC666B120D2}" srcId="{9A98B33C-E07F-4FE1-A4D9-E3B82F924C35}" destId="{15E74A4F-5E6E-42BF-BE0D-9A398C9D437A}" srcOrd="0" destOrd="0" parTransId="{456A0A36-D163-4643-A383-0DB433AB3056}" sibTransId="{075C749E-90BC-48F1-ABC1-A796434BA144}"/>
    <dgm:cxn modelId="{D29015B1-8363-4351-984D-4180848AE057}" srcId="{9A98B33C-E07F-4FE1-A4D9-E3B82F924C35}" destId="{493863E5-3EA6-499E-8795-ED55126E2FCF}" srcOrd="1" destOrd="0" parTransId="{ABEB42A5-1F7E-49CA-864E-7D2E9E1D2691}" sibTransId="{80C497F8-A2AF-4FEE-9098-317DAEA908D4}"/>
    <dgm:cxn modelId="{E3BE18EF-18CA-4E75-9185-51FD1FC45985}" type="presOf" srcId="{493863E5-3EA6-499E-8795-ED55126E2FCF}" destId="{70AFE381-623C-4450-AC5D-ED4A45B2105D}" srcOrd="1" destOrd="0" presId="urn:microsoft.com/office/officeart/2005/8/layout/list1"/>
    <dgm:cxn modelId="{C87FD04D-3CAF-439D-951C-63627949FCD6}" type="presParOf" srcId="{71A00002-BCAE-452B-9AA7-0C75C0923F75}" destId="{A672CA9F-2A69-4783-8ACD-706F3328B1EA}" srcOrd="0" destOrd="0" presId="urn:microsoft.com/office/officeart/2005/8/layout/list1"/>
    <dgm:cxn modelId="{53B1B646-4B81-4837-9818-F1F7552DA8FE}" type="presParOf" srcId="{A672CA9F-2A69-4783-8ACD-706F3328B1EA}" destId="{37C15B50-2F7B-48AC-8E95-1448AA8EC015}" srcOrd="0" destOrd="0" presId="urn:microsoft.com/office/officeart/2005/8/layout/list1"/>
    <dgm:cxn modelId="{6864965F-5053-401E-9B67-42057059A0C1}" type="presParOf" srcId="{A672CA9F-2A69-4783-8ACD-706F3328B1EA}" destId="{A460045A-2870-4FCE-89CE-17F9F3CC10F4}" srcOrd="1" destOrd="0" presId="urn:microsoft.com/office/officeart/2005/8/layout/list1"/>
    <dgm:cxn modelId="{04944199-E2CB-483A-B639-A2C7E3944DFF}" type="presParOf" srcId="{71A00002-BCAE-452B-9AA7-0C75C0923F75}" destId="{D84D23BA-232F-43A7-BDD9-A9610E5930FE}" srcOrd="1" destOrd="0" presId="urn:microsoft.com/office/officeart/2005/8/layout/list1"/>
    <dgm:cxn modelId="{21521296-6EA5-4020-A027-517BC202C186}" type="presParOf" srcId="{71A00002-BCAE-452B-9AA7-0C75C0923F75}" destId="{FCAB6C1E-37BE-4E9E-A808-76DDBD8B5D5A}" srcOrd="2" destOrd="0" presId="urn:microsoft.com/office/officeart/2005/8/layout/list1"/>
    <dgm:cxn modelId="{7E93ECF4-026A-4312-84BE-5FE40756AFA1}" type="presParOf" srcId="{71A00002-BCAE-452B-9AA7-0C75C0923F75}" destId="{864F9169-9A9B-4490-8B2C-4A56F78A53FD}" srcOrd="3" destOrd="0" presId="urn:microsoft.com/office/officeart/2005/8/layout/list1"/>
    <dgm:cxn modelId="{28E8EB3F-DA16-4873-9839-42384D94CA96}" type="presParOf" srcId="{71A00002-BCAE-452B-9AA7-0C75C0923F75}" destId="{CE1518A9-C55C-4D90-BA30-312A6B291F57}" srcOrd="4" destOrd="0" presId="urn:microsoft.com/office/officeart/2005/8/layout/list1"/>
    <dgm:cxn modelId="{12C46AA0-40D8-4EE1-9933-969B4590A6B4}" type="presParOf" srcId="{CE1518A9-C55C-4D90-BA30-312A6B291F57}" destId="{990D27C5-3F26-41A6-A6C4-CDD3875DDC2F}" srcOrd="0" destOrd="0" presId="urn:microsoft.com/office/officeart/2005/8/layout/list1"/>
    <dgm:cxn modelId="{B279E586-0647-4D78-A0D0-EFD460D4966F}" type="presParOf" srcId="{CE1518A9-C55C-4D90-BA30-312A6B291F57}" destId="{70AFE381-623C-4450-AC5D-ED4A45B2105D}" srcOrd="1" destOrd="0" presId="urn:microsoft.com/office/officeart/2005/8/layout/list1"/>
    <dgm:cxn modelId="{2ED90484-14F0-4789-8691-8AED2F99C07C}" type="presParOf" srcId="{71A00002-BCAE-452B-9AA7-0C75C0923F75}" destId="{B60A7924-E4C9-4BC3-9AC9-2DFA7CB2C4CD}" srcOrd="5" destOrd="0" presId="urn:microsoft.com/office/officeart/2005/8/layout/list1"/>
    <dgm:cxn modelId="{EA193C4F-0C63-4ED4-BD09-36335F8115BD}" type="presParOf" srcId="{71A00002-BCAE-452B-9AA7-0C75C0923F75}" destId="{348E48B2-E5C3-49A1-A823-0B2DBD295363}" srcOrd="6" destOrd="0" presId="urn:microsoft.com/office/officeart/2005/8/layout/list1"/>
    <dgm:cxn modelId="{21CCC9E1-7865-483C-9303-3BDD928D9761}" type="presParOf" srcId="{71A00002-BCAE-452B-9AA7-0C75C0923F75}" destId="{4C64BA23-88EC-49F2-A5D2-C631177B11B9}" srcOrd="7" destOrd="0" presId="urn:microsoft.com/office/officeart/2005/8/layout/list1"/>
    <dgm:cxn modelId="{AD8AC4EE-0336-4C93-855A-6769B42CDFA8}" type="presParOf" srcId="{71A00002-BCAE-452B-9AA7-0C75C0923F75}" destId="{BE54B69C-CAD4-4A4A-A79B-47ACEEAA9CEC}" srcOrd="8" destOrd="0" presId="urn:microsoft.com/office/officeart/2005/8/layout/list1"/>
    <dgm:cxn modelId="{805C3D0A-4885-436C-9105-A4CD0DDE828A}" type="presParOf" srcId="{BE54B69C-CAD4-4A4A-A79B-47ACEEAA9CEC}" destId="{5360B5D8-FB4C-4EF8-846E-398469A5A307}" srcOrd="0" destOrd="0" presId="urn:microsoft.com/office/officeart/2005/8/layout/list1"/>
    <dgm:cxn modelId="{F9ADE096-F82C-4614-9490-0D94EB77A3EC}" type="presParOf" srcId="{BE54B69C-CAD4-4A4A-A79B-47ACEEAA9CEC}" destId="{7467078B-0C14-4C38-A17D-4A99D99EDC8E}" srcOrd="1" destOrd="0" presId="urn:microsoft.com/office/officeart/2005/8/layout/list1"/>
    <dgm:cxn modelId="{FEDB269D-74CD-4318-AAE7-941212036A86}" type="presParOf" srcId="{71A00002-BCAE-452B-9AA7-0C75C0923F75}" destId="{5A6A93A3-2F91-4673-B5C6-DA4B8DD7FE6B}" srcOrd="9" destOrd="0" presId="urn:microsoft.com/office/officeart/2005/8/layout/list1"/>
    <dgm:cxn modelId="{CFBE45AA-DD95-49FF-A322-5F52CC927E05}" type="presParOf" srcId="{71A00002-BCAE-452B-9AA7-0C75C0923F75}" destId="{0ECE28B5-7734-47F5-978D-48032AA42DA9}" srcOrd="10" destOrd="0" presId="urn:microsoft.com/office/officeart/2005/8/layout/list1"/>
    <dgm:cxn modelId="{38CED6E5-EC49-4B6B-992F-17D62DBD6F52}" type="presParOf" srcId="{71A00002-BCAE-452B-9AA7-0C75C0923F75}" destId="{A8373B84-278E-4DFF-8B80-5549C96DF0EF}" srcOrd="11" destOrd="0" presId="urn:microsoft.com/office/officeart/2005/8/layout/list1"/>
    <dgm:cxn modelId="{C8EABBF9-0F8C-49D9-B116-56EAD10DED73}" type="presParOf" srcId="{71A00002-BCAE-452B-9AA7-0C75C0923F75}" destId="{43094415-6D1A-46B7-8B49-26FF6ADBE5F6}" srcOrd="12" destOrd="0" presId="urn:microsoft.com/office/officeart/2005/8/layout/list1"/>
    <dgm:cxn modelId="{2B08C6B0-147C-44F7-838A-399D819674A5}" type="presParOf" srcId="{43094415-6D1A-46B7-8B49-26FF6ADBE5F6}" destId="{0311B28F-1106-45CB-81EC-EBD03D2296A5}" srcOrd="0" destOrd="0" presId="urn:microsoft.com/office/officeart/2005/8/layout/list1"/>
    <dgm:cxn modelId="{7D397931-80C1-4CED-9405-A4ECC5684960}" type="presParOf" srcId="{43094415-6D1A-46B7-8B49-26FF6ADBE5F6}" destId="{20275561-A2A8-44A2-A93F-1C4448E7D2E4}" srcOrd="1" destOrd="0" presId="urn:microsoft.com/office/officeart/2005/8/layout/list1"/>
    <dgm:cxn modelId="{CBAA4120-4228-4E1A-86D2-11A636D0593C}" type="presParOf" srcId="{71A00002-BCAE-452B-9AA7-0C75C0923F75}" destId="{EB518768-3EBA-4D1B-BFB6-CF78CADFC7D7}" srcOrd="13" destOrd="0" presId="urn:microsoft.com/office/officeart/2005/8/layout/list1"/>
    <dgm:cxn modelId="{864219D9-D23D-4DAC-8BB3-621D06E44B68}" type="presParOf" srcId="{71A00002-BCAE-452B-9AA7-0C75C0923F75}" destId="{40629E46-79E1-44BC-8C91-6AB68D6DE485}" srcOrd="14" destOrd="0" presId="urn:microsoft.com/office/officeart/2005/8/layout/list1"/>
    <dgm:cxn modelId="{4AF7146F-6E45-4954-8F32-F343DC2877D4}" type="presParOf" srcId="{71A00002-BCAE-452B-9AA7-0C75C0923F75}" destId="{F27D6FF4-4C52-411E-9EBE-0B29CDFB09F5}" srcOrd="15" destOrd="0" presId="urn:microsoft.com/office/officeart/2005/8/layout/list1"/>
    <dgm:cxn modelId="{C62D89E5-6FFB-40F6-9BD9-65343AD638CB}" type="presParOf" srcId="{71A00002-BCAE-452B-9AA7-0C75C0923F75}" destId="{7F1FAD3D-3754-43DE-8ABF-5441EE150A35}" srcOrd="16" destOrd="0" presId="urn:microsoft.com/office/officeart/2005/8/layout/list1"/>
    <dgm:cxn modelId="{F77E5635-FDD6-4316-B04C-8A85F77968AA}" type="presParOf" srcId="{7F1FAD3D-3754-43DE-8ABF-5441EE150A35}" destId="{6F895463-CA0D-42AD-87A7-AD7A173F944D}" srcOrd="0" destOrd="0" presId="urn:microsoft.com/office/officeart/2005/8/layout/list1"/>
    <dgm:cxn modelId="{F7018680-6494-459F-A3CE-AE9166013D31}" type="presParOf" srcId="{7F1FAD3D-3754-43DE-8ABF-5441EE150A35}" destId="{A79CD3ED-6D97-4AE1-9D31-340E997F8196}" srcOrd="1" destOrd="0" presId="urn:microsoft.com/office/officeart/2005/8/layout/list1"/>
    <dgm:cxn modelId="{40775403-DE2C-407C-976D-8ECCC3FA9BE6}" type="presParOf" srcId="{71A00002-BCAE-452B-9AA7-0C75C0923F75}" destId="{93D60EC8-EF33-44B4-8D36-5FF1049C1500}" srcOrd="17" destOrd="0" presId="urn:microsoft.com/office/officeart/2005/8/layout/list1"/>
    <dgm:cxn modelId="{75BEA448-886C-4B77-8D3C-D4B07FA33E7E}" type="presParOf" srcId="{71A00002-BCAE-452B-9AA7-0C75C0923F75}" destId="{5E0D9E64-7C66-4F17-B4EA-60EF7E881830}" srcOrd="18" destOrd="0" presId="urn:microsoft.com/office/officeart/2005/8/layout/list1"/>
  </dgm:cxnLst>
  <dgm:bg>
    <a:noFill/>
    <a:effectLst>
      <a:outerShdw blurRad="50800" dist="50800" dir="5400000" algn="ctr" rotWithShape="0">
        <a:schemeClr val="bg1"/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07945-E11C-4C89-858F-29C1DE1FE99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426A86-ABCF-432B-8490-05FA31707BC7}">
      <dgm:prSet phldrT="[Текст]" custT="1"/>
      <dgm:spPr/>
      <dgm:t>
        <a:bodyPr/>
        <a:lstStyle/>
        <a:p>
          <a:r>
            <a:rPr lang="uk-UA" sz="4400" dirty="0" smtClean="0">
              <a:solidFill>
                <a:srgbClr val="7030A0"/>
              </a:solidFill>
            </a:rPr>
            <a:t>Доходи</a:t>
          </a:r>
          <a:endParaRPr lang="ru-RU" sz="4400" dirty="0">
            <a:solidFill>
              <a:srgbClr val="7030A0"/>
            </a:solidFill>
          </a:endParaRPr>
        </a:p>
      </dgm:t>
    </dgm:pt>
    <dgm:pt modelId="{9BDEF3E6-9283-43FD-B06B-07DF80E1B44C}" type="parTrans" cxnId="{DED132F6-7D59-4AF8-B129-7A9BDC1373CB}">
      <dgm:prSet/>
      <dgm:spPr/>
      <dgm:t>
        <a:bodyPr/>
        <a:lstStyle/>
        <a:p>
          <a:endParaRPr lang="ru-RU"/>
        </a:p>
      </dgm:t>
    </dgm:pt>
    <dgm:pt modelId="{0E017015-DB4C-4D59-8C2E-C79D1E4BB64E}" type="sibTrans" cxnId="{DED132F6-7D59-4AF8-B129-7A9BDC1373CB}">
      <dgm:prSet/>
      <dgm:spPr/>
      <dgm:t>
        <a:bodyPr/>
        <a:lstStyle/>
        <a:p>
          <a:endParaRPr lang="ru-RU"/>
        </a:p>
      </dgm:t>
    </dgm:pt>
    <dgm:pt modelId="{C8018324-B6C5-4CE8-8490-E5FE90CF9CD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4 379,1 </a:t>
          </a:r>
          <a:r>
            <a:rPr lang="uk-UA" sz="2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uk-UA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DC02C8-8628-4C53-95A6-AF6A8675B67F}" type="parTrans" cxnId="{DAE73F84-9748-4B3F-A59C-3C77F1722ACF}">
      <dgm:prSet/>
      <dgm:spPr/>
      <dgm:t>
        <a:bodyPr/>
        <a:lstStyle/>
        <a:p>
          <a:endParaRPr lang="ru-RU"/>
        </a:p>
      </dgm:t>
    </dgm:pt>
    <dgm:pt modelId="{EA2EE5E8-6A4F-403F-B461-033AA87FC575}" type="sibTrans" cxnId="{DAE73F84-9748-4B3F-A59C-3C77F1722ACF}">
      <dgm:prSet/>
      <dgm:spPr/>
      <dgm:t>
        <a:bodyPr/>
        <a:lstStyle/>
        <a:p>
          <a:endParaRPr lang="ru-RU"/>
        </a:p>
      </dgm:t>
    </dgm:pt>
    <dgm:pt modelId="{F6533F06-8E90-4D58-A8B1-B4459726CB64}">
      <dgm:prSet phldrT="[Текст]" custT="1"/>
      <dgm:spPr/>
      <dgm:t>
        <a:bodyPr/>
        <a:lstStyle/>
        <a:p>
          <a:endParaRPr lang="uk-UA" sz="2000" b="1" dirty="0" smtClean="0"/>
        </a:p>
        <a:p>
          <a:r>
            <a:rPr lang="uk-UA" sz="2000" b="1" dirty="0" smtClean="0">
              <a:solidFill>
                <a:srgbClr val="0070C0"/>
              </a:solidFill>
            </a:rPr>
            <a:t>податки, збори та обов’язкові платежі, що формують загальний фонд бюджету</a:t>
          </a:r>
          <a:endParaRPr lang="ru-RU" sz="2000" b="1" dirty="0">
            <a:solidFill>
              <a:srgbClr val="0070C0"/>
            </a:solidFill>
          </a:endParaRPr>
        </a:p>
      </dgm:t>
    </dgm:pt>
    <dgm:pt modelId="{B958AF77-31CB-4FFD-8C8C-E2689F51E261}" type="parTrans" cxnId="{4A160AA1-DDD5-423A-B1AB-661B8723B9AE}">
      <dgm:prSet/>
      <dgm:spPr/>
      <dgm:t>
        <a:bodyPr/>
        <a:lstStyle/>
        <a:p>
          <a:endParaRPr lang="ru-RU"/>
        </a:p>
      </dgm:t>
    </dgm:pt>
    <dgm:pt modelId="{F0F0620C-9E8D-492D-AFD9-D23D80323C07}" type="sibTrans" cxnId="{4A160AA1-DDD5-423A-B1AB-661B8723B9AE}">
      <dgm:prSet/>
      <dgm:spPr/>
      <dgm:t>
        <a:bodyPr/>
        <a:lstStyle/>
        <a:p>
          <a:endParaRPr lang="ru-RU"/>
        </a:p>
      </dgm:t>
    </dgm:pt>
    <dgm:pt modelId="{1F96F92B-C16B-4D81-9CA0-D04F84783495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2 208,1 </a:t>
          </a:r>
          <a:r>
            <a:rPr lang="uk-UA" sz="24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uk-U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538C9D-02E4-46BD-87DA-D4EC42EFCB48}" type="parTrans" cxnId="{E32E0E89-C4BC-4A97-8042-A36ED057ABB9}">
      <dgm:prSet/>
      <dgm:spPr/>
      <dgm:t>
        <a:bodyPr/>
        <a:lstStyle/>
        <a:p>
          <a:endParaRPr lang="ru-RU"/>
        </a:p>
      </dgm:t>
    </dgm:pt>
    <dgm:pt modelId="{604B7014-6C8E-4B19-9BE0-A156BBD6E6D4}" type="sibTrans" cxnId="{E32E0E89-C4BC-4A97-8042-A36ED057ABB9}">
      <dgm:prSet/>
      <dgm:spPr/>
      <dgm:t>
        <a:bodyPr/>
        <a:lstStyle/>
        <a:p>
          <a:endParaRPr lang="ru-RU"/>
        </a:p>
      </dgm:t>
    </dgm:pt>
    <dgm:pt modelId="{05740445-980C-41CC-9053-E3FD0CF4800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B050"/>
              </a:solidFill>
            </a:rPr>
            <a:t>спеціальний фонд</a:t>
          </a:r>
          <a:endParaRPr lang="ru-RU" sz="2400" b="1" dirty="0">
            <a:solidFill>
              <a:srgbClr val="00B050"/>
            </a:solidFill>
          </a:endParaRPr>
        </a:p>
      </dgm:t>
    </dgm:pt>
    <dgm:pt modelId="{EA901AD8-B1AE-41AE-AFD0-1CCA41B1EEC7}" type="parTrans" cxnId="{4CF50B1F-7464-4FF6-B0F7-4E4A390CFAE3}">
      <dgm:prSet/>
      <dgm:spPr/>
      <dgm:t>
        <a:bodyPr/>
        <a:lstStyle/>
        <a:p>
          <a:endParaRPr lang="ru-RU"/>
        </a:p>
      </dgm:t>
    </dgm:pt>
    <dgm:pt modelId="{B8C57403-789E-4581-B231-7C594583E1F7}" type="sibTrans" cxnId="{4CF50B1F-7464-4FF6-B0F7-4E4A390CFAE3}">
      <dgm:prSet/>
      <dgm:spPr/>
      <dgm:t>
        <a:bodyPr/>
        <a:lstStyle/>
        <a:p>
          <a:endParaRPr lang="ru-RU"/>
        </a:p>
      </dgm:t>
    </dgm:pt>
    <dgm:pt modelId="{60738588-8EDF-4224-AD13-2FC69E1580CC}">
      <dgm:prSet phldrT="[Текст]" custScaleX="118062" custScaleY="101809"/>
      <dgm:spPr/>
      <dgm:t>
        <a:bodyPr/>
        <a:lstStyle/>
        <a:p>
          <a:r>
            <a:rPr lang="uk-UA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198,2 </a:t>
          </a:r>
          <a:r>
            <a:rPr lang="uk-UA" b="1" dirty="0" err="1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uk-UA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E3821C-01E5-42AC-A00A-51552F27EE68}" type="parTrans" cxnId="{EC941B15-0A46-4A8F-A677-52CA9D8FBB84}">
      <dgm:prSet/>
      <dgm:spPr/>
      <dgm:t>
        <a:bodyPr/>
        <a:lstStyle/>
        <a:p>
          <a:endParaRPr lang="ru-RU"/>
        </a:p>
      </dgm:t>
    </dgm:pt>
    <dgm:pt modelId="{3AD4B1E6-996F-416F-88BD-9424F2BF0889}" type="sibTrans" cxnId="{EC941B15-0A46-4A8F-A677-52CA9D8FBB84}">
      <dgm:prSet/>
      <dgm:spPr/>
      <dgm:t>
        <a:bodyPr/>
        <a:lstStyle/>
        <a:p>
          <a:endParaRPr lang="ru-RU"/>
        </a:p>
      </dgm:t>
    </dgm:pt>
    <dgm:pt modelId="{12DD8EAE-1C11-4CC2-9410-5844782C9BD5}">
      <dgm:prSet phldrT="[Текст]"/>
      <dgm:spPr/>
      <dgm:t>
        <a:bodyPr/>
        <a:lstStyle/>
        <a:p>
          <a:r>
            <a:rPr lang="uk-UA" b="1" dirty="0" smtClean="0">
              <a:solidFill>
                <a:schemeClr val="accent4">
                  <a:lumMod val="75000"/>
                </a:schemeClr>
              </a:solidFill>
            </a:rPr>
            <a:t>офіційні трансферти</a:t>
          </a:r>
          <a:endParaRPr lang="ru-RU" b="1" dirty="0">
            <a:solidFill>
              <a:schemeClr val="accent4">
                <a:lumMod val="75000"/>
              </a:schemeClr>
            </a:solidFill>
          </a:endParaRPr>
        </a:p>
      </dgm:t>
    </dgm:pt>
    <dgm:pt modelId="{DE3BD093-7179-4419-994E-815B54766B49}" type="parTrans" cxnId="{26EF11DF-9CF7-430E-A58C-2F340283C44A}">
      <dgm:prSet/>
      <dgm:spPr/>
      <dgm:t>
        <a:bodyPr/>
        <a:lstStyle/>
        <a:p>
          <a:endParaRPr lang="ru-RU"/>
        </a:p>
      </dgm:t>
    </dgm:pt>
    <dgm:pt modelId="{A2CBD6BC-B395-4E37-AAED-99936C3CD217}" type="sibTrans" cxnId="{26EF11DF-9CF7-430E-A58C-2F340283C44A}">
      <dgm:prSet/>
      <dgm:spPr/>
      <dgm:t>
        <a:bodyPr/>
        <a:lstStyle/>
        <a:p>
          <a:endParaRPr lang="ru-RU"/>
        </a:p>
      </dgm:t>
    </dgm:pt>
    <dgm:pt modelId="{032BCB12-2838-448A-B392-B5183A56FD38}">
      <dgm:prSet phldrT="[Текст]"/>
      <dgm:spPr/>
      <dgm:t>
        <a:bodyPr/>
        <a:lstStyle/>
        <a:p>
          <a:r>
            <a:rPr lang="uk-UA" sz="2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1 972,7 </a:t>
          </a:r>
          <a:r>
            <a:rPr lang="uk-UA" sz="2200" b="1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uk-UA" sz="22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200" b="1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0E01B-750E-45BF-861F-18141A9654E2}" type="parTrans" cxnId="{5FD4F283-A2E6-4E82-B359-EEB6E65F39B3}">
      <dgm:prSet/>
      <dgm:spPr/>
      <dgm:t>
        <a:bodyPr/>
        <a:lstStyle/>
        <a:p>
          <a:endParaRPr lang="ru-RU"/>
        </a:p>
      </dgm:t>
    </dgm:pt>
    <dgm:pt modelId="{3ED7AE63-3F40-4280-A16D-36440A5959C5}" type="sibTrans" cxnId="{5FD4F283-A2E6-4E82-B359-EEB6E65F39B3}">
      <dgm:prSet/>
      <dgm:spPr/>
      <dgm:t>
        <a:bodyPr/>
        <a:lstStyle/>
        <a:p>
          <a:endParaRPr lang="ru-RU"/>
        </a:p>
      </dgm:t>
    </dgm:pt>
    <dgm:pt modelId="{E63E5C8E-420E-4CFD-A6BC-798035B257C3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	107,5 % плану</a:t>
          </a:r>
          <a:endParaRPr lang="ru-RU" sz="1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C82E6-262F-4BB2-AA42-35CC166EDA71}" type="parTrans" cxnId="{302937CB-785A-4DF5-AC30-DA1FAB6176F2}">
      <dgm:prSet/>
      <dgm:spPr/>
      <dgm:t>
        <a:bodyPr/>
        <a:lstStyle/>
        <a:p>
          <a:endParaRPr lang="ru-RU"/>
        </a:p>
      </dgm:t>
    </dgm:pt>
    <dgm:pt modelId="{63AF4992-559A-49C4-89B5-B82044DCFE0F}" type="sibTrans" cxnId="{302937CB-785A-4DF5-AC30-DA1FAB6176F2}">
      <dgm:prSet/>
      <dgm:spPr/>
      <dgm:t>
        <a:bodyPr/>
        <a:lstStyle/>
        <a:p>
          <a:endParaRPr lang="ru-RU"/>
        </a:p>
      </dgm:t>
    </dgm:pt>
    <dgm:pt modelId="{2C81A40D-B916-40CD-A9EF-887E355DB16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	99,4 % плану</a:t>
          </a:r>
          <a:endParaRPr lang="ru-RU" sz="1400" b="1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209C0-26E9-4E7F-B539-ECB9235B87BE}" type="parTrans" cxnId="{37B1AEE1-1E44-4BC0-B9B9-A2E4F1F41FD8}">
      <dgm:prSet/>
      <dgm:spPr/>
      <dgm:t>
        <a:bodyPr/>
        <a:lstStyle/>
        <a:p>
          <a:endParaRPr lang="ru-RU"/>
        </a:p>
      </dgm:t>
    </dgm:pt>
    <dgm:pt modelId="{72FE57B9-24FB-419B-AB84-E933B5E5776D}" type="sibTrans" cxnId="{37B1AEE1-1E44-4BC0-B9B9-A2E4F1F41FD8}">
      <dgm:prSet/>
      <dgm:spPr/>
      <dgm:t>
        <a:bodyPr/>
        <a:lstStyle/>
        <a:p>
          <a:endParaRPr lang="ru-RU"/>
        </a:p>
      </dgm:t>
    </dgm:pt>
    <dgm:pt modelId="{3785C7FA-F1E3-4DD5-B511-4B2AC4D20FDC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	110,5 % плану</a:t>
          </a:r>
          <a:endParaRPr lang="ru-RU" sz="2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ABE221-1519-472E-97C2-D174D37EE31A}" type="parTrans" cxnId="{009C1D87-189C-4648-B746-05FCFCC19385}">
      <dgm:prSet/>
      <dgm:spPr/>
      <dgm:t>
        <a:bodyPr/>
        <a:lstStyle/>
        <a:p>
          <a:endParaRPr lang="ru-RU"/>
        </a:p>
      </dgm:t>
    </dgm:pt>
    <dgm:pt modelId="{6C789191-049B-4DC4-A318-73B5B0DE8629}" type="sibTrans" cxnId="{009C1D87-189C-4648-B746-05FCFCC19385}">
      <dgm:prSet/>
      <dgm:spPr/>
      <dgm:t>
        <a:bodyPr/>
        <a:lstStyle/>
        <a:p>
          <a:endParaRPr lang="ru-RU"/>
        </a:p>
      </dgm:t>
    </dgm:pt>
    <dgm:pt modelId="{4CDC7BA8-F3A9-48F8-BF31-D11586B1144B}" type="pres">
      <dgm:prSet presAssocID="{18607945-E11C-4C89-858F-29C1DE1FE9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DB217-912F-433A-BCE2-F2A4561C1BFA}" type="pres">
      <dgm:prSet presAssocID="{72426A86-ABCF-432B-8490-05FA31707BC7}" presName="circle1" presStyleLbl="node1" presStyleIdx="0" presStyleCnt="4" custScaleX="67828" custScaleY="109765" custLinFactNeighborX="-683" custLinFactNeighborY="12470"/>
      <dgm:spPr/>
    </dgm:pt>
    <dgm:pt modelId="{FA91BFB1-59DC-42B8-89C4-EA1BBC997448}" type="pres">
      <dgm:prSet presAssocID="{72426A86-ABCF-432B-8490-05FA31707BC7}" presName="space" presStyleCnt="0"/>
      <dgm:spPr/>
    </dgm:pt>
    <dgm:pt modelId="{635E1EFF-3BA2-4EB9-B8CD-2B05321B2E3E}" type="pres">
      <dgm:prSet presAssocID="{72426A86-ABCF-432B-8490-05FA31707BC7}" presName="rect1" presStyleLbl="alignAcc1" presStyleIdx="0" presStyleCnt="4" custScaleX="129403" custScaleY="111401" custLinFactNeighborX="-3940" custLinFactNeighborY="-5696"/>
      <dgm:spPr/>
      <dgm:t>
        <a:bodyPr/>
        <a:lstStyle/>
        <a:p>
          <a:endParaRPr lang="ru-RU"/>
        </a:p>
      </dgm:t>
    </dgm:pt>
    <dgm:pt modelId="{A6847B78-A326-45BD-90EF-71A91D3200B2}" type="pres">
      <dgm:prSet presAssocID="{F6533F06-8E90-4D58-A8B1-B4459726CB64}" presName="vertSpace2" presStyleLbl="node1" presStyleIdx="0" presStyleCnt="4"/>
      <dgm:spPr/>
    </dgm:pt>
    <dgm:pt modelId="{871D2592-8C1D-4110-AC24-B43877322A83}" type="pres">
      <dgm:prSet presAssocID="{F6533F06-8E90-4D58-A8B1-B4459726CB64}" presName="circle2" presStyleLbl="node1" presStyleIdx="1" presStyleCnt="4" custScaleX="82902" custLinFactNeighborX="-8916" custLinFactNeighborY="-4996"/>
      <dgm:spPr/>
    </dgm:pt>
    <dgm:pt modelId="{97E6A718-BC1D-4DEF-94EB-D162426B7233}" type="pres">
      <dgm:prSet presAssocID="{F6533F06-8E90-4D58-A8B1-B4459726CB64}" presName="rect2" presStyleLbl="alignAcc1" presStyleIdx="1" presStyleCnt="4" custScaleX="124883" custScaleY="120955" custLinFactNeighborX="-3354" custLinFactNeighborY="-3068"/>
      <dgm:spPr/>
      <dgm:t>
        <a:bodyPr/>
        <a:lstStyle/>
        <a:p>
          <a:endParaRPr lang="ru-RU"/>
        </a:p>
      </dgm:t>
    </dgm:pt>
    <dgm:pt modelId="{70C3580B-F6C0-4B0E-B194-5DB9CC712683}" type="pres">
      <dgm:prSet presAssocID="{05740445-980C-41CC-9053-E3FD0CF4800B}" presName="vertSpace3" presStyleLbl="node1" presStyleIdx="1" presStyleCnt="4"/>
      <dgm:spPr/>
    </dgm:pt>
    <dgm:pt modelId="{E4178CA3-D130-414C-AB2A-EF1D307156E1}" type="pres">
      <dgm:prSet presAssocID="{05740445-980C-41CC-9053-E3FD0CF4800B}" presName="circle3" presStyleLbl="node1" presStyleIdx="2" presStyleCnt="4" custLinFactNeighborX="-7970" custLinFactNeighborY="7333"/>
      <dgm:spPr/>
    </dgm:pt>
    <dgm:pt modelId="{6134A88A-5D22-4323-AC2A-88F8655310CE}" type="pres">
      <dgm:prSet presAssocID="{05740445-980C-41CC-9053-E3FD0CF4800B}" presName="rect3" presStyleLbl="alignAcc1" presStyleIdx="2" presStyleCnt="4" custScaleX="115695" custScaleY="101809" custLinFactNeighborX="-873" custLinFactNeighborY="8237"/>
      <dgm:spPr/>
      <dgm:t>
        <a:bodyPr/>
        <a:lstStyle/>
        <a:p>
          <a:endParaRPr lang="ru-RU"/>
        </a:p>
      </dgm:t>
    </dgm:pt>
    <dgm:pt modelId="{CDBE05D9-8F4B-464E-87A5-24D4403517D0}" type="pres">
      <dgm:prSet presAssocID="{12DD8EAE-1C11-4CC2-9410-5844782C9BD5}" presName="vertSpace4" presStyleLbl="node1" presStyleIdx="2" presStyleCnt="4"/>
      <dgm:spPr/>
    </dgm:pt>
    <dgm:pt modelId="{D9FA3B11-8ED3-4303-949A-818D0C3EAE71}" type="pres">
      <dgm:prSet presAssocID="{12DD8EAE-1C11-4CC2-9410-5844782C9BD5}" presName="circle4" presStyleLbl="node1" presStyleIdx="3" presStyleCnt="4" custScaleY="107676" custLinFactNeighborX="-11497" custLinFactNeighborY="22353"/>
      <dgm:spPr/>
    </dgm:pt>
    <dgm:pt modelId="{022FE687-AF8C-482A-AB41-B9BB72A5BF17}" type="pres">
      <dgm:prSet presAssocID="{12DD8EAE-1C11-4CC2-9410-5844782C9BD5}" presName="rect4" presStyleLbl="alignAcc1" presStyleIdx="3" presStyleCnt="4" custScaleX="107522" custScaleY="105238" custLinFactNeighborX="0" custLinFactNeighborY="21134"/>
      <dgm:spPr/>
      <dgm:t>
        <a:bodyPr/>
        <a:lstStyle/>
        <a:p>
          <a:endParaRPr lang="ru-RU"/>
        </a:p>
      </dgm:t>
    </dgm:pt>
    <dgm:pt modelId="{D6C807E7-40A7-4E9F-838D-3E741042315B}" type="pres">
      <dgm:prSet presAssocID="{72426A86-ABCF-432B-8490-05FA31707BC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B11EB-3058-441B-967B-EEACAC472419}" type="pres">
      <dgm:prSet presAssocID="{72426A86-ABCF-432B-8490-05FA31707BC7}" presName="rect1ChTx" presStyleLbl="alignAcc1" presStyleIdx="3" presStyleCnt="4" custAng="0" custScaleX="111548" custScaleY="104249" custLinFactNeighborX="-2540" custLinFactNeighborY="-49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4FE81-7ED5-4A3A-8BE8-A636247A8CB2}" type="pres">
      <dgm:prSet presAssocID="{F6533F06-8E90-4D58-A8B1-B4459726CB6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49CFB-A593-4B05-8580-71517AA10BC2}" type="pres">
      <dgm:prSet presAssocID="{F6533F06-8E90-4D58-A8B1-B4459726CB64}" presName="rect2ChTx" presStyleLbl="alignAcc1" presStyleIdx="3" presStyleCnt="4" custScaleX="113294" custLinFactNeighborX="3293" custLinFactNeighborY="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B47A1-8E97-457C-9171-E56694A1665A}" type="pres">
      <dgm:prSet presAssocID="{05740445-980C-41CC-9053-E3FD0CF4800B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A44B5-A6AD-4D22-A53D-11BDD1FF9FB6}" type="pres">
      <dgm:prSet presAssocID="{05740445-980C-41CC-9053-E3FD0CF4800B}" presName="rect3ChTx" presStyleLbl="alignAcc1" presStyleIdx="3" presStyleCnt="4" custLinFactNeighborX="1606" custLinFactNeighborY="1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B0281-D6FB-4C06-9C99-95835BD132E8}" type="pres">
      <dgm:prSet presAssocID="{12DD8EAE-1C11-4CC2-9410-5844782C9BD5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F5B3-1302-4A1C-A984-7A35CBB6FCE1}" type="pres">
      <dgm:prSet presAssocID="{12DD8EAE-1C11-4CC2-9410-5844782C9BD5}" presName="rect4ChTx" presStyleLbl="alignAcc1" presStyleIdx="3" presStyleCnt="4" custLinFactNeighborX="1607" custLinFactNeighborY="1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73F84-9748-4B3F-A59C-3C77F1722ACF}" srcId="{72426A86-ABCF-432B-8490-05FA31707BC7}" destId="{C8018324-B6C5-4CE8-8490-E5FE90CF9CD9}" srcOrd="0" destOrd="0" parTransId="{63DC02C8-8628-4C53-95A6-AF6A8675B67F}" sibTransId="{EA2EE5E8-6A4F-403F-B461-033AA87FC575}"/>
    <dgm:cxn modelId="{6F63A542-B43B-4B98-8F5F-1A982548779D}" type="presOf" srcId="{60738588-8EDF-4224-AD13-2FC69E1580CC}" destId="{2D9A44B5-A6AD-4D22-A53D-11BDD1FF9FB6}" srcOrd="0" destOrd="0" presId="urn:microsoft.com/office/officeart/2005/8/layout/target3"/>
    <dgm:cxn modelId="{C16F4C4D-5E99-4707-B33C-47A440F6ABC3}" type="presOf" srcId="{12DD8EAE-1C11-4CC2-9410-5844782C9BD5}" destId="{022FE687-AF8C-482A-AB41-B9BB72A5BF17}" srcOrd="0" destOrd="0" presId="urn:microsoft.com/office/officeart/2005/8/layout/target3"/>
    <dgm:cxn modelId="{4A160AA1-DDD5-423A-B1AB-661B8723B9AE}" srcId="{18607945-E11C-4C89-858F-29C1DE1FE99B}" destId="{F6533F06-8E90-4D58-A8B1-B4459726CB64}" srcOrd="1" destOrd="0" parTransId="{B958AF77-31CB-4FFD-8C8C-E2689F51E261}" sibTransId="{F0F0620C-9E8D-492D-AFD9-D23D80323C07}"/>
    <dgm:cxn modelId="{B6B0C6EF-3C89-4412-8205-0BF385DAA53B}" type="presOf" srcId="{C8018324-B6C5-4CE8-8490-E5FE90CF9CD9}" destId="{F68B11EB-3058-441B-967B-EEACAC472419}" srcOrd="0" destOrd="0" presId="urn:microsoft.com/office/officeart/2005/8/layout/target3"/>
    <dgm:cxn modelId="{4CF50B1F-7464-4FF6-B0F7-4E4A390CFAE3}" srcId="{18607945-E11C-4C89-858F-29C1DE1FE99B}" destId="{05740445-980C-41CC-9053-E3FD0CF4800B}" srcOrd="2" destOrd="0" parTransId="{EA901AD8-B1AE-41AE-AFD0-1CCA41B1EEC7}" sibTransId="{B8C57403-789E-4581-B231-7C594583E1F7}"/>
    <dgm:cxn modelId="{A55CCB3A-C05B-46CA-BA0A-949274CCF6BA}" type="presOf" srcId="{F6533F06-8E90-4D58-A8B1-B4459726CB64}" destId="{97E6A718-BC1D-4DEF-94EB-D162426B7233}" srcOrd="0" destOrd="0" presId="urn:microsoft.com/office/officeart/2005/8/layout/target3"/>
    <dgm:cxn modelId="{37B1AEE1-1E44-4BC0-B9B9-A2E4F1F41FD8}" srcId="{032BCB12-2838-448A-B392-B5183A56FD38}" destId="{2C81A40D-B916-40CD-A9EF-887E355DB166}" srcOrd="0" destOrd="0" parTransId="{99D209C0-26E9-4E7F-B539-ECB9235B87BE}" sibTransId="{72FE57B9-24FB-419B-AB84-E933B5E5776D}"/>
    <dgm:cxn modelId="{26EF11DF-9CF7-430E-A58C-2F340283C44A}" srcId="{18607945-E11C-4C89-858F-29C1DE1FE99B}" destId="{12DD8EAE-1C11-4CC2-9410-5844782C9BD5}" srcOrd="3" destOrd="0" parTransId="{DE3BD093-7179-4419-994E-815B54766B49}" sibTransId="{A2CBD6BC-B395-4E37-AAED-99936C3CD217}"/>
    <dgm:cxn modelId="{A35B9B0F-D4E7-4BF7-ABFE-D13BE2C76E1C}" type="presOf" srcId="{18607945-E11C-4C89-858F-29C1DE1FE99B}" destId="{4CDC7BA8-F3A9-48F8-BF31-D11586B1144B}" srcOrd="0" destOrd="0" presId="urn:microsoft.com/office/officeart/2005/8/layout/target3"/>
    <dgm:cxn modelId="{302937CB-785A-4DF5-AC30-DA1FAB6176F2}" srcId="{C8018324-B6C5-4CE8-8490-E5FE90CF9CD9}" destId="{E63E5C8E-420E-4CFD-A6BC-798035B257C3}" srcOrd="0" destOrd="0" parTransId="{235C82E6-262F-4BB2-AA42-35CC166EDA71}" sibTransId="{63AF4992-559A-49C4-89B5-B82044DCFE0F}"/>
    <dgm:cxn modelId="{9E2F51A1-EAEA-4F19-925F-DAB8AF51CF98}" type="presOf" srcId="{2C81A40D-B916-40CD-A9EF-887E355DB166}" destId="{BEC9F5B3-1302-4A1C-A984-7A35CBB6FCE1}" srcOrd="0" destOrd="1" presId="urn:microsoft.com/office/officeart/2005/8/layout/target3"/>
    <dgm:cxn modelId="{2EDA597F-6DC3-4166-B0A1-8FB45E57EA95}" type="presOf" srcId="{72426A86-ABCF-432B-8490-05FA31707BC7}" destId="{D6C807E7-40A7-4E9F-838D-3E741042315B}" srcOrd="1" destOrd="0" presId="urn:microsoft.com/office/officeart/2005/8/layout/target3"/>
    <dgm:cxn modelId="{B4F86B81-F01A-4E90-A86C-525D545F6449}" type="presOf" srcId="{72426A86-ABCF-432B-8490-05FA31707BC7}" destId="{635E1EFF-3BA2-4EB9-B8CD-2B05321B2E3E}" srcOrd="0" destOrd="0" presId="urn:microsoft.com/office/officeart/2005/8/layout/target3"/>
    <dgm:cxn modelId="{E32E0E89-C4BC-4A97-8042-A36ED057ABB9}" srcId="{F6533F06-8E90-4D58-A8B1-B4459726CB64}" destId="{1F96F92B-C16B-4D81-9CA0-D04F84783495}" srcOrd="0" destOrd="0" parTransId="{86538C9D-02E4-46BD-87DA-D4EC42EFCB48}" sibTransId="{604B7014-6C8E-4B19-9BE0-A156BBD6E6D4}"/>
    <dgm:cxn modelId="{01F06E9D-34A0-4B34-9F25-149A7E05B011}" type="presOf" srcId="{05740445-980C-41CC-9053-E3FD0CF4800B}" destId="{084B47A1-8E97-457C-9171-E56694A1665A}" srcOrd="1" destOrd="0" presId="urn:microsoft.com/office/officeart/2005/8/layout/target3"/>
    <dgm:cxn modelId="{AF8912AE-05FC-4CB4-91A6-D32352408A0B}" type="presOf" srcId="{05740445-980C-41CC-9053-E3FD0CF4800B}" destId="{6134A88A-5D22-4323-AC2A-88F8655310CE}" srcOrd="0" destOrd="0" presId="urn:microsoft.com/office/officeart/2005/8/layout/target3"/>
    <dgm:cxn modelId="{CD352E83-D917-4B2C-9C79-0ECF1557077F}" type="presOf" srcId="{F6533F06-8E90-4D58-A8B1-B4459726CB64}" destId="{AB14FE81-7ED5-4A3A-8BE8-A636247A8CB2}" srcOrd="1" destOrd="0" presId="urn:microsoft.com/office/officeart/2005/8/layout/target3"/>
    <dgm:cxn modelId="{009C1D87-189C-4648-B746-05FCFCC19385}" srcId="{F6533F06-8E90-4D58-A8B1-B4459726CB64}" destId="{3785C7FA-F1E3-4DD5-B511-4B2AC4D20FDC}" srcOrd="1" destOrd="0" parTransId="{24ABE221-1519-472E-97C2-D174D37EE31A}" sibTransId="{6C789191-049B-4DC4-A318-73B5B0DE8629}"/>
    <dgm:cxn modelId="{DED132F6-7D59-4AF8-B129-7A9BDC1373CB}" srcId="{18607945-E11C-4C89-858F-29C1DE1FE99B}" destId="{72426A86-ABCF-432B-8490-05FA31707BC7}" srcOrd="0" destOrd="0" parTransId="{9BDEF3E6-9283-43FD-B06B-07DF80E1B44C}" sibTransId="{0E017015-DB4C-4D59-8C2E-C79D1E4BB64E}"/>
    <dgm:cxn modelId="{E619FCCA-1B26-4376-8BDA-5907ADF1A793}" type="presOf" srcId="{032BCB12-2838-448A-B392-B5183A56FD38}" destId="{BEC9F5B3-1302-4A1C-A984-7A35CBB6FCE1}" srcOrd="0" destOrd="0" presId="urn:microsoft.com/office/officeart/2005/8/layout/target3"/>
    <dgm:cxn modelId="{EC941B15-0A46-4A8F-A677-52CA9D8FBB84}" srcId="{05740445-980C-41CC-9053-E3FD0CF4800B}" destId="{60738588-8EDF-4224-AD13-2FC69E1580CC}" srcOrd="0" destOrd="0" parTransId="{5DE3821C-01E5-42AC-A00A-51552F27EE68}" sibTransId="{3AD4B1E6-996F-416F-88BD-9424F2BF0889}"/>
    <dgm:cxn modelId="{5FD4F283-A2E6-4E82-B359-EEB6E65F39B3}" srcId="{12DD8EAE-1C11-4CC2-9410-5844782C9BD5}" destId="{032BCB12-2838-448A-B392-B5183A56FD38}" srcOrd="0" destOrd="0" parTransId="{F290E01B-750E-45BF-861F-18141A9654E2}" sibTransId="{3ED7AE63-3F40-4280-A16D-36440A5959C5}"/>
    <dgm:cxn modelId="{621AA6BF-1F2F-462A-B676-180B1E1DCFA6}" type="presOf" srcId="{3785C7FA-F1E3-4DD5-B511-4B2AC4D20FDC}" destId="{6A749CFB-A593-4B05-8580-71517AA10BC2}" srcOrd="0" destOrd="1" presId="urn:microsoft.com/office/officeart/2005/8/layout/target3"/>
    <dgm:cxn modelId="{7396F914-EAD8-456C-9104-C4638345F9B4}" type="presOf" srcId="{E63E5C8E-420E-4CFD-A6BC-798035B257C3}" destId="{F68B11EB-3058-441B-967B-EEACAC472419}" srcOrd="0" destOrd="1" presId="urn:microsoft.com/office/officeart/2005/8/layout/target3"/>
    <dgm:cxn modelId="{67A2DD9A-2ECC-4178-9AF3-BAF28F5B896B}" type="presOf" srcId="{1F96F92B-C16B-4D81-9CA0-D04F84783495}" destId="{6A749CFB-A593-4B05-8580-71517AA10BC2}" srcOrd="0" destOrd="0" presId="urn:microsoft.com/office/officeart/2005/8/layout/target3"/>
    <dgm:cxn modelId="{BAD26C4B-9570-4FAD-B52F-252F376E6C2B}" type="presOf" srcId="{12DD8EAE-1C11-4CC2-9410-5844782C9BD5}" destId="{F0DB0281-D6FB-4C06-9C99-95835BD132E8}" srcOrd="1" destOrd="0" presId="urn:microsoft.com/office/officeart/2005/8/layout/target3"/>
    <dgm:cxn modelId="{A20234FB-6D86-463B-A631-3CDB5FFF5FF2}" type="presParOf" srcId="{4CDC7BA8-F3A9-48F8-BF31-D11586B1144B}" destId="{FBCDB217-912F-433A-BCE2-F2A4561C1BFA}" srcOrd="0" destOrd="0" presId="urn:microsoft.com/office/officeart/2005/8/layout/target3"/>
    <dgm:cxn modelId="{AD0BAF84-5C1C-4C9B-9E69-84A2C702088E}" type="presParOf" srcId="{4CDC7BA8-F3A9-48F8-BF31-D11586B1144B}" destId="{FA91BFB1-59DC-42B8-89C4-EA1BBC997448}" srcOrd="1" destOrd="0" presId="urn:microsoft.com/office/officeart/2005/8/layout/target3"/>
    <dgm:cxn modelId="{E6059C0D-05CD-4EF9-ABCA-03481048283B}" type="presParOf" srcId="{4CDC7BA8-F3A9-48F8-BF31-D11586B1144B}" destId="{635E1EFF-3BA2-4EB9-B8CD-2B05321B2E3E}" srcOrd="2" destOrd="0" presId="urn:microsoft.com/office/officeart/2005/8/layout/target3"/>
    <dgm:cxn modelId="{242167FA-4C53-4E2E-A0D4-2CE6DCC5569B}" type="presParOf" srcId="{4CDC7BA8-F3A9-48F8-BF31-D11586B1144B}" destId="{A6847B78-A326-45BD-90EF-71A91D3200B2}" srcOrd="3" destOrd="0" presId="urn:microsoft.com/office/officeart/2005/8/layout/target3"/>
    <dgm:cxn modelId="{1D7B5423-B3DD-4B7A-8A4E-257DB8A3E670}" type="presParOf" srcId="{4CDC7BA8-F3A9-48F8-BF31-D11586B1144B}" destId="{871D2592-8C1D-4110-AC24-B43877322A83}" srcOrd="4" destOrd="0" presId="urn:microsoft.com/office/officeart/2005/8/layout/target3"/>
    <dgm:cxn modelId="{C7CA5CF3-FE74-4A0B-8928-A2900FBDE18F}" type="presParOf" srcId="{4CDC7BA8-F3A9-48F8-BF31-D11586B1144B}" destId="{97E6A718-BC1D-4DEF-94EB-D162426B7233}" srcOrd="5" destOrd="0" presId="urn:microsoft.com/office/officeart/2005/8/layout/target3"/>
    <dgm:cxn modelId="{D4E0340B-A01D-450E-BFCC-87EAE274C877}" type="presParOf" srcId="{4CDC7BA8-F3A9-48F8-BF31-D11586B1144B}" destId="{70C3580B-F6C0-4B0E-B194-5DB9CC712683}" srcOrd="6" destOrd="0" presId="urn:microsoft.com/office/officeart/2005/8/layout/target3"/>
    <dgm:cxn modelId="{ACC938C1-983A-44E0-B5B5-BF27D121B080}" type="presParOf" srcId="{4CDC7BA8-F3A9-48F8-BF31-D11586B1144B}" destId="{E4178CA3-D130-414C-AB2A-EF1D307156E1}" srcOrd="7" destOrd="0" presId="urn:microsoft.com/office/officeart/2005/8/layout/target3"/>
    <dgm:cxn modelId="{38665463-F1DF-499E-9393-9C2F6A326867}" type="presParOf" srcId="{4CDC7BA8-F3A9-48F8-BF31-D11586B1144B}" destId="{6134A88A-5D22-4323-AC2A-88F8655310CE}" srcOrd="8" destOrd="0" presId="urn:microsoft.com/office/officeart/2005/8/layout/target3"/>
    <dgm:cxn modelId="{213899B3-62F6-47C6-9C8E-E0B57A9CAC51}" type="presParOf" srcId="{4CDC7BA8-F3A9-48F8-BF31-D11586B1144B}" destId="{CDBE05D9-8F4B-464E-87A5-24D4403517D0}" srcOrd="9" destOrd="0" presId="urn:microsoft.com/office/officeart/2005/8/layout/target3"/>
    <dgm:cxn modelId="{5BACCA25-5BD0-4770-B619-C19CEAEB5024}" type="presParOf" srcId="{4CDC7BA8-F3A9-48F8-BF31-D11586B1144B}" destId="{D9FA3B11-8ED3-4303-949A-818D0C3EAE71}" srcOrd="10" destOrd="0" presId="urn:microsoft.com/office/officeart/2005/8/layout/target3"/>
    <dgm:cxn modelId="{9BFA3524-1379-4C3A-A49F-A574E23DFC52}" type="presParOf" srcId="{4CDC7BA8-F3A9-48F8-BF31-D11586B1144B}" destId="{022FE687-AF8C-482A-AB41-B9BB72A5BF17}" srcOrd="11" destOrd="0" presId="urn:microsoft.com/office/officeart/2005/8/layout/target3"/>
    <dgm:cxn modelId="{E95E7C1A-6506-40E1-AF19-BC91AFCB0FB9}" type="presParOf" srcId="{4CDC7BA8-F3A9-48F8-BF31-D11586B1144B}" destId="{D6C807E7-40A7-4E9F-838D-3E741042315B}" srcOrd="12" destOrd="0" presId="urn:microsoft.com/office/officeart/2005/8/layout/target3"/>
    <dgm:cxn modelId="{25B3E08C-62A7-4E0B-841F-34E037249C87}" type="presParOf" srcId="{4CDC7BA8-F3A9-48F8-BF31-D11586B1144B}" destId="{F68B11EB-3058-441B-967B-EEACAC472419}" srcOrd="13" destOrd="0" presId="urn:microsoft.com/office/officeart/2005/8/layout/target3"/>
    <dgm:cxn modelId="{B98824A6-0C8C-4D1F-83A0-9DAE2D22A7CC}" type="presParOf" srcId="{4CDC7BA8-F3A9-48F8-BF31-D11586B1144B}" destId="{AB14FE81-7ED5-4A3A-8BE8-A636247A8CB2}" srcOrd="14" destOrd="0" presId="urn:microsoft.com/office/officeart/2005/8/layout/target3"/>
    <dgm:cxn modelId="{7AF40C37-A814-4446-BA2B-54007A353CF4}" type="presParOf" srcId="{4CDC7BA8-F3A9-48F8-BF31-D11586B1144B}" destId="{6A749CFB-A593-4B05-8580-71517AA10BC2}" srcOrd="15" destOrd="0" presId="urn:microsoft.com/office/officeart/2005/8/layout/target3"/>
    <dgm:cxn modelId="{BEBCBA4B-080A-43A9-9903-D3B788D0301C}" type="presParOf" srcId="{4CDC7BA8-F3A9-48F8-BF31-D11586B1144B}" destId="{084B47A1-8E97-457C-9171-E56694A1665A}" srcOrd="16" destOrd="0" presId="urn:microsoft.com/office/officeart/2005/8/layout/target3"/>
    <dgm:cxn modelId="{B0BF4AE6-5CF4-468F-9192-E4F5DEB2E990}" type="presParOf" srcId="{4CDC7BA8-F3A9-48F8-BF31-D11586B1144B}" destId="{2D9A44B5-A6AD-4D22-A53D-11BDD1FF9FB6}" srcOrd="17" destOrd="0" presId="urn:microsoft.com/office/officeart/2005/8/layout/target3"/>
    <dgm:cxn modelId="{D8843851-0205-49C3-B5F8-33F4034F00C1}" type="presParOf" srcId="{4CDC7BA8-F3A9-48F8-BF31-D11586B1144B}" destId="{F0DB0281-D6FB-4C06-9C99-95835BD132E8}" srcOrd="18" destOrd="0" presId="urn:microsoft.com/office/officeart/2005/8/layout/target3"/>
    <dgm:cxn modelId="{7123565A-9C0D-402F-BB9A-9E723EA09708}" type="presParOf" srcId="{4CDC7BA8-F3A9-48F8-BF31-D11586B1144B}" destId="{BEC9F5B3-1302-4A1C-A984-7A35CBB6FCE1}" srcOrd="19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1C824-5F2D-4B24-828F-1986D45A118A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BD88AA-6ECB-4F37-83B8-29A8446070B6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Повернення з бюджету збору за провадження деяких видів підприємницької діяльності –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(-1,4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9A58ADF-0947-48AF-86FC-89CB370C4D9F}" type="parTrans" cxnId="{E8E6849E-9842-4964-851A-1FA786E2C5BA}">
      <dgm:prSet/>
      <dgm:spPr/>
      <dgm:t>
        <a:bodyPr/>
        <a:lstStyle/>
        <a:p>
          <a:endParaRPr lang="ru-RU"/>
        </a:p>
      </dgm:t>
    </dgm:pt>
    <dgm:pt modelId="{5805232A-BEC3-45E1-9E45-92864133B4D8}" type="sibTrans" cxnId="{E8E6849E-9842-4964-851A-1FA786E2C5BA}">
      <dgm:prSet/>
      <dgm:spPr/>
      <dgm:t>
        <a:bodyPr/>
        <a:lstStyle/>
        <a:p>
          <a:endParaRPr lang="ru-RU"/>
        </a:p>
      </dgm:t>
    </dgm:pt>
    <dgm:pt modelId="{4C54D014-AB0A-42ED-8C7D-8CB8DADB585C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Надійшло всього 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644,3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або 106,3% до плану,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у тому числі:</a:t>
          </a:r>
          <a:endParaRPr lang="ru-RU" dirty="0"/>
        </a:p>
      </dgm:t>
    </dgm:pt>
    <dgm:pt modelId="{94DAC058-3664-4D5C-9E54-AF05193AD404}" type="parTrans" cxnId="{08CDA3B8-D609-4999-A56C-0CE6896F4E01}">
      <dgm:prSet/>
      <dgm:spPr/>
      <dgm:t>
        <a:bodyPr/>
        <a:lstStyle/>
        <a:p>
          <a:endParaRPr lang="ru-RU"/>
        </a:p>
      </dgm:t>
    </dgm:pt>
    <dgm:pt modelId="{DCB1F9AF-5114-4929-8C67-28C17C95FDDA}" type="sibTrans" cxnId="{08CDA3B8-D609-4999-A56C-0CE6896F4E01}">
      <dgm:prSet/>
      <dgm:spPr/>
      <dgm:t>
        <a:bodyPr/>
        <a:lstStyle/>
        <a:p>
          <a:endParaRPr lang="ru-RU"/>
        </a:p>
      </dgm:t>
    </dgm:pt>
    <dgm:pt modelId="{B82A1030-D9AD-4743-BC61-276065E5B076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Податок на майно –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453,2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або 100,1%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F1A0D4B-2054-4CB7-A356-3DBFC364059F}" type="parTrans" cxnId="{F9581481-2FF8-4B4E-AE64-6F42E19642E9}">
      <dgm:prSet/>
      <dgm:spPr/>
      <dgm:t>
        <a:bodyPr/>
        <a:lstStyle/>
        <a:p>
          <a:endParaRPr lang="ru-RU"/>
        </a:p>
      </dgm:t>
    </dgm:pt>
    <dgm:pt modelId="{1FAF51C6-D5C0-49F3-9908-BE38C9FA8073}" type="sibTrans" cxnId="{F9581481-2FF8-4B4E-AE64-6F42E19642E9}">
      <dgm:prSet/>
      <dgm:spPr/>
      <dgm:t>
        <a:bodyPr/>
        <a:lstStyle/>
        <a:p>
          <a:endParaRPr lang="ru-RU"/>
        </a:p>
      </dgm:t>
    </dgm:pt>
    <dgm:pt modelId="{D61D8F3E-F1CC-4991-9D67-065CA648A52C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Туристичний збір  –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0,4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або 136,9%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0C267BF-36B8-4A0E-B1C9-97ABE54AF8C6}" type="parTrans" cxnId="{499677EA-5FA0-4E0C-8CE7-90B2B324FBEA}">
      <dgm:prSet/>
      <dgm:spPr/>
      <dgm:t>
        <a:bodyPr/>
        <a:lstStyle/>
        <a:p>
          <a:endParaRPr lang="ru-RU"/>
        </a:p>
      </dgm:t>
    </dgm:pt>
    <dgm:pt modelId="{82F1B02F-3A78-4B93-9F9E-3441F583F7A8}" type="sibTrans" cxnId="{499677EA-5FA0-4E0C-8CE7-90B2B324FBEA}">
      <dgm:prSet/>
      <dgm:spPr/>
      <dgm:t>
        <a:bodyPr/>
        <a:lstStyle/>
        <a:p>
          <a:endParaRPr lang="ru-RU"/>
        </a:p>
      </dgm:t>
    </dgm:pt>
    <dgm:pt modelId="{56DBE62A-7227-42E0-B026-331E5100608A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Єдиний податок –    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192,1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або 125,6%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FB5EC68-06B7-4146-86A0-05885F4034D0}" type="parTrans" cxnId="{8FF88D2E-DE15-495C-8CFF-973438E2241F}">
      <dgm:prSet/>
      <dgm:spPr/>
      <dgm:t>
        <a:bodyPr/>
        <a:lstStyle/>
        <a:p>
          <a:endParaRPr lang="ru-RU"/>
        </a:p>
      </dgm:t>
    </dgm:pt>
    <dgm:pt modelId="{FA4B8578-E6B6-4769-8AE0-1708ED70B496}" type="sibTrans" cxnId="{8FF88D2E-DE15-495C-8CFF-973438E2241F}">
      <dgm:prSet/>
      <dgm:spPr/>
      <dgm:t>
        <a:bodyPr/>
        <a:lstStyle/>
        <a:p>
          <a:endParaRPr lang="ru-RU"/>
        </a:p>
      </dgm:t>
    </dgm:pt>
    <dgm:pt modelId="{CB817FF7-61B4-4AA8-ACFC-8A3082960999}" type="pres">
      <dgm:prSet presAssocID="{DE41C824-5F2D-4B24-828F-1986D45A11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E2FA4B-99FE-4FE3-9A73-62BDF845943A}" type="pres">
      <dgm:prSet presAssocID="{63BD88AA-6ECB-4F37-83B8-29A8446070B6}" presName="node" presStyleLbl="node1" presStyleIdx="0" presStyleCnt="5" custScaleX="114884" custLinFactX="28715" custLinFactY="100000" custLinFactNeighborX="100000" custLinFactNeighbor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1BF6E-8926-47E0-AFFE-0C486AE271D6}" type="pres">
      <dgm:prSet presAssocID="{5805232A-BEC3-45E1-9E45-92864133B4D8}" presName="sibTrans" presStyleCnt="0"/>
      <dgm:spPr/>
      <dgm:t>
        <a:bodyPr/>
        <a:lstStyle/>
        <a:p>
          <a:endParaRPr lang="ru-RU"/>
        </a:p>
      </dgm:t>
    </dgm:pt>
    <dgm:pt modelId="{F90040B8-92FA-4890-B033-73DA5A3227C1}" type="pres">
      <dgm:prSet presAssocID="{4C54D014-AB0A-42ED-8C7D-8CB8DADB585C}" presName="node" presStyleLbl="node1" presStyleIdx="1" presStyleCnt="5" custScaleX="118836" custLinFactNeighborX="-58209" custLinFactNeighborY="-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0B685-9668-49ED-9B70-30927AF8AF3B}" type="pres">
      <dgm:prSet presAssocID="{DCB1F9AF-5114-4929-8C67-28C17C95FDDA}" presName="sibTrans" presStyleCnt="0"/>
      <dgm:spPr/>
      <dgm:t>
        <a:bodyPr/>
        <a:lstStyle/>
        <a:p>
          <a:endParaRPr lang="ru-RU"/>
        </a:p>
      </dgm:t>
    </dgm:pt>
    <dgm:pt modelId="{DA08301B-17FC-4294-B4DC-01E207BCFFC6}" type="pres">
      <dgm:prSet presAssocID="{B82A1030-D9AD-4743-BC61-276065E5B076}" presName="node" presStyleLbl="node1" presStyleIdx="2" presStyleCnt="5" custScaleX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F9CA5-4B65-44A9-8BCA-2DCD04E3CBB3}" type="pres">
      <dgm:prSet presAssocID="{1FAF51C6-D5C0-49F3-9908-BE38C9FA8073}" presName="sibTrans" presStyleCnt="0"/>
      <dgm:spPr/>
      <dgm:t>
        <a:bodyPr/>
        <a:lstStyle/>
        <a:p>
          <a:endParaRPr lang="ru-RU"/>
        </a:p>
      </dgm:t>
    </dgm:pt>
    <dgm:pt modelId="{907DB45F-B5AB-4A4A-A1FA-9D95DAAF98A3}" type="pres">
      <dgm:prSet presAssocID="{D61D8F3E-F1CC-4991-9D67-065CA648A52C}" presName="node" presStyleLbl="node1" presStyleIdx="3" presStyleCnt="5" custScaleX="123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89DF6-368B-4CEE-81E6-D5B34937E737}" type="pres">
      <dgm:prSet presAssocID="{82F1B02F-3A78-4B93-9F9E-3441F583F7A8}" presName="sibTrans" presStyleCnt="0"/>
      <dgm:spPr/>
      <dgm:t>
        <a:bodyPr/>
        <a:lstStyle/>
        <a:p>
          <a:endParaRPr lang="ru-RU"/>
        </a:p>
      </dgm:t>
    </dgm:pt>
    <dgm:pt modelId="{5EB13636-2BEF-442A-AA53-79984B8F8757}" type="pres">
      <dgm:prSet presAssocID="{56DBE62A-7227-42E0-B026-331E5100608A}" presName="node" presStyleLbl="node1" presStyleIdx="4" presStyleCnt="5" custScaleX="121296" custLinFactNeighborX="-62019" custLinFactNeighborY="1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9D097-CEBF-4D60-B90A-ECF0BD4E85BD}" type="presOf" srcId="{D61D8F3E-F1CC-4991-9D67-065CA648A52C}" destId="{907DB45F-B5AB-4A4A-A1FA-9D95DAAF98A3}" srcOrd="0" destOrd="0" presId="urn:microsoft.com/office/officeart/2005/8/layout/default"/>
    <dgm:cxn modelId="{499677EA-5FA0-4E0C-8CE7-90B2B324FBEA}" srcId="{DE41C824-5F2D-4B24-828F-1986D45A118A}" destId="{D61D8F3E-F1CC-4991-9D67-065CA648A52C}" srcOrd="3" destOrd="0" parTransId="{E0C267BF-36B8-4A0E-B1C9-97ABE54AF8C6}" sibTransId="{82F1B02F-3A78-4B93-9F9E-3441F583F7A8}"/>
    <dgm:cxn modelId="{CA9897CB-1AD2-4057-8148-04DB3EBF6E61}" type="presOf" srcId="{63BD88AA-6ECB-4F37-83B8-29A8446070B6}" destId="{41E2FA4B-99FE-4FE3-9A73-62BDF845943A}" srcOrd="0" destOrd="0" presId="urn:microsoft.com/office/officeart/2005/8/layout/default"/>
    <dgm:cxn modelId="{94AAEB61-7528-4675-B59A-DFA1AF0B37F2}" type="presOf" srcId="{B82A1030-D9AD-4743-BC61-276065E5B076}" destId="{DA08301B-17FC-4294-B4DC-01E207BCFFC6}" srcOrd="0" destOrd="0" presId="urn:microsoft.com/office/officeart/2005/8/layout/default"/>
    <dgm:cxn modelId="{E2FF20CF-857F-4997-B1E4-1857C742681C}" type="presOf" srcId="{4C54D014-AB0A-42ED-8C7D-8CB8DADB585C}" destId="{F90040B8-92FA-4890-B033-73DA5A3227C1}" srcOrd="0" destOrd="0" presId="urn:microsoft.com/office/officeart/2005/8/layout/default"/>
    <dgm:cxn modelId="{8FF88D2E-DE15-495C-8CFF-973438E2241F}" srcId="{DE41C824-5F2D-4B24-828F-1986D45A118A}" destId="{56DBE62A-7227-42E0-B026-331E5100608A}" srcOrd="4" destOrd="0" parTransId="{7FB5EC68-06B7-4146-86A0-05885F4034D0}" sibTransId="{FA4B8578-E6B6-4769-8AE0-1708ED70B496}"/>
    <dgm:cxn modelId="{0F074D88-70BE-44DF-80A6-0A71A179CB98}" type="presOf" srcId="{DE41C824-5F2D-4B24-828F-1986D45A118A}" destId="{CB817FF7-61B4-4AA8-ACFC-8A3082960999}" srcOrd="0" destOrd="0" presId="urn:microsoft.com/office/officeart/2005/8/layout/default"/>
    <dgm:cxn modelId="{E8E6849E-9842-4964-851A-1FA786E2C5BA}" srcId="{DE41C824-5F2D-4B24-828F-1986D45A118A}" destId="{63BD88AA-6ECB-4F37-83B8-29A8446070B6}" srcOrd="0" destOrd="0" parTransId="{79A58ADF-0947-48AF-86FC-89CB370C4D9F}" sibTransId="{5805232A-BEC3-45E1-9E45-92864133B4D8}"/>
    <dgm:cxn modelId="{A644340D-B56C-4F4E-A0CD-7C05FCFBEE01}" type="presOf" srcId="{56DBE62A-7227-42E0-B026-331E5100608A}" destId="{5EB13636-2BEF-442A-AA53-79984B8F8757}" srcOrd="0" destOrd="0" presId="urn:microsoft.com/office/officeart/2005/8/layout/default"/>
    <dgm:cxn modelId="{08CDA3B8-D609-4999-A56C-0CE6896F4E01}" srcId="{DE41C824-5F2D-4B24-828F-1986D45A118A}" destId="{4C54D014-AB0A-42ED-8C7D-8CB8DADB585C}" srcOrd="1" destOrd="0" parTransId="{94DAC058-3664-4D5C-9E54-AF05193AD404}" sibTransId="{DCB1F9AF-5114-4929-8C67-28C17C95FDDA}"/>
    <dgm:cxn modelId="{F9581481-2FF8-4B4E-AE64-6F42E19642E9}" srcId="{DE41C824-5F2D-4B24-828F-1986D45A118A}" destId="{B82A1030-D9AD-4743-BC61-276065E5B076}" srcOrd="2" destOrd="0" parTransId="{2F1A0D4B-2054-4CB7-A356-3DBFC364059F}" sibTransId="{1FAF51C6-D5C0-49F3-9908-BE38C9FA8073}"/>
    <dgm:cxn modelId="{EA5DAAB3-54C5-4A16-8E23-EEBE01BC80C7}" type="presParOf" srcId="{CB817FF7-61B4-4AA8-ACFC-8A3082960999}" destId="{41E2FA4B-99FE-4FE3-9A73-62BDF845943A}" srcOrd="0" destOrd="0" presId="urn:microsoft.com/office/officeart/2005/8/layout/default"/>
    <dgm:cxn modelId="{BB3E067C-7313-4B6D-8D8E-BE1299BE1829}" type="presParOf" srcId="{CB817FF7-61B4-4AA8-ACFC-8A3082960999}" destId="{4AA1BF6E-8926-47E0-AFFE-0C486AE271D6}" srcOrd="1" destOrd="0" presId="urn:microsoft.com/office/officeart/2005/8/layout/default"/>
    <dgm:cxn modelId="{37FE1F9B-E552-4B1F-8F17-0E9B7CDE70F0}" type="presParOf" srcId="{CB817FF7-61B4-4AA8-ACFC-8A3082960999}" destId="{F90040B8-92FA-4890-B033-73DA5A3227C1}" srcOrd="2" destOrd="0" presId="urn:microsoft.com/office/officeart/2005/8/layout/default"/>
    <dgm:cxn modelId="{818F7402-0CAB-45A4-BE81-B1D67803E7B2}" type="presParOf" srcId="{CB817FF7-61B4-4AA8-ACFC-8A3082960999}" destId="{67A0B685-9668-49ED-9B70-30927AF8AF3B}" srcOrd="3" destOrd="0" presId="urn:microsoft.com/office/officeart/2005/8/layout/default"/>
    <dgm:cxn modelId="{FA73AB76-77C2-4A31-B4D7-1C60EFF41303}" type="presParOf" srcId="{CB817FF7-61B4-4AA8-ACFC-8A3082960999}" destId="{DA08301B-17FC-4294-B4DC-01E207BCFFC6}" srcOrd="4" destOrd="0" presId="urn:microsoft.com/office/officeart/2005/8/layout/default"/>
    <dgm:cxn modelId="{EBA33163-2A79-4933-8A17-45F7D8E4196C}" type="presParOf" srcId="{CB817FF7-61B4-4AA8-ACFC-8A3082960999}" destId="{3EEF9CA5-4B65-44A9-8BCA-2DCD04E3CBB3}" srcOrd="5" destOrd="0" presId="urn:microsoft.com/office/officeart/2005/8/layout/default"/>
    <dgm:cxn modelId="{2A32ED21-B1EC-4EE8-839F-8F026310B792}" type="presParOf" srcId="{CB817FF7-61B4-4AA8-ACFC-8A3082960999}" destId="{907DB45F-B5AB-4A4A-A1FA-9D95DAAF98A3}" srcOrd="6" destOrd="0" presId="urn:microsoft.com/office/officeart/2005/8/layout/default"/>
    <dgm:cxn modelId="{D2D99582-1EDE-4C26-92D1-737558019A06}" type="presParOf" srcId="{CB817FF7-61B4-4AA8-ACFC-8A3082960999}" destId="{8FE89DF6-368B-4CEE-81E6-D5B34937E737}" srcOrd="7" destOrd="0" presId="urn:microsoft.com/office/officeart/2005/8/layout/default"/>
    <dgm:cxn modelId="{9C597EC1-5A89-4D7C-BB21-DF6A955C125E}" type="presParOf" srcId="{CB817FF7-61B4-4AA8-ACFC-8A3082960999}" destId="{5EB13636-2BEF-442A-AA53-79984B8F8757}" srcOrd="8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882DD9-8507-4E9F-BE85-CB72747D1D4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F6EF1-CA2D-4B2F-B44D-FADA74DFE27C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430,3 </a:t>
          </a:r>
          <a:r>
            <a:rPr lang="uk-UA" sz="1800" dirty="0" err="1" smtClean="0">
              <a:solidFill>
                <a:schemeClr val="tx1"/>
              </a:solidFill>
            </a:rPr>
            <a:t>млн.грн</a:t>
          </a:r>
          <a:r>
            <a:rPr lang="uk-UA" sz="1800" dirty="0" smtClean="0">
              <a:solidFill>
                <a:schemeClr val="tx1"/>
              </a:solidFill>
            </a:rPr>
            <a:t>. або 99,8% до плану</a:t>
          </a:r>
          <a:endParaRPr lang="ru-RU" sz="1800" dirty="0">
            <a:solidFill>
              <a:schemeClr val="tx1"/>
            </a:solidFill>
          </a:endParaRPr>
        </a:p>
      </dgm:t>
    </dgm:pt>
    <dgm:pt modelId="{D2387769-2A99-4C74-B2B5-0729058D0B1A}" type="parTrans" cxnId="{EEB92FF0-82FA-4102-ADA0-097F0B38C7DB}">
      <dgm:prSet/>
      <dgm:spPr/>
      <dgm:t>
        <a:bodyPr/>
        <a:lstStyle/>
        <a:p>
          <a:endParaRPr lang="ru-RU"/>
        </a:p>
      </dgm:t>
    </dgm:pt>
    <dgm:pt modelId="{E0DA6545-059C-4E58-A0EB-760760591FAE}" type="sibTrans" cxnId="{EEB92FF0-82FA-4102-ADA0-097F0B38C7DB}">
      <dgm:prSet/>
      <dgm:spPr/>
      <dgm:t>
        <a:bodyPr/>
        <a:lstStyle/>
        <a:p>
          <a:endParaRPr lang="ru-RU"/>
        </a:p>
      </dgm:t>
    </dgm:pt>
    <dgm:pt modelId="{861D3D1B-6BB0-4162-B4AA-53F47C443582}">
      <dgm:prSet phldrT="[Текст]"/>
      <dgm:spPr/>
      <dgm:t>
        <a:bodyPr/>
        <a:lstStyle/>
        <a:p>
          <a:pPr algn="ctr"/>
          <a:r>
            <a:rPr lang="uk-UA" dirty="0" smtClean="0"/>
            <a:t>Плата за землю </a:t>
          </a:r>
          <a:endParaRPr lang="ru-RU" dirty="0"/>
        </a:p>
      </dgm:t>
    </dgm:pt>
    <dgm:pt modelId="{9A41FE8C-1390-4424-9454-5D361CCE45B8}" type="parTrans" cxnId="{B3938384-E988-43F3-AFB5-CADA2B7C3647}">
      <dgm:prSet/>
      <dgm:spPr/>
      <dgm:t>
        <a:bodyPr/>
        <a:lstStyle/>
        <a:p>
          <a:endParaRPr lang="ru-RU"/>
        </a:p>
      </dgm:t>
    </dgm:pt>
    <dgm:pt modelId="{76B8431A-9228-46B4-94F8-76D5513176BF}" type="sibTrans" cxnId="{B3938384-E988-43F3-AFB5-CADA2B7C3647}">
      <dgm:prSet/>
      <dgm:spPr/>
      <dgm:t>
        <a:bodyPr/>
        <a:lstStyle/>
        <a:p>
          <a:endParaRPr lang="ru-RU"/>
        </a:p>
      </dgm:t>
    </dgm:pt>
    <dgm:pt modelId="{D7BC5281-CCBD-465B-8153-04DB5BFB7841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14,0 </a:t>
          </a:r>
          <a:r>
            <a:rPr lang="uk-UA" sz="1800" dirty="0" err="1" smtClean="0">
              <a:solidFill>
                <a:schemeClr val="tx1"/>
              </a:solidFill>
            </a:rPr>
            <a:t>млн.грн</a:t>
          </a:r>
          <a:r>
            <a:rPr lang="uk-UA" sz="1800" dirty="0" smtClean="0">
              <a:solidFill>
                <a:schemeClr val="tx1"/>
              </a:solidFill>
            </a:rPr>
            <a:t>. або 107,0% до плану</a:t>
          </a:r>
          <a:endParaRPr lang="ru-RU" sz="1800" dirty="0">
            <a:solidFill>
              <a:schemeClr val="tx1"/>
            </a:solidFill>
          </a:endParaRPr>
        </a:p>
      </dgm:t>
    </dgm:pt>
    <dgm:pt modelId="{29F3BDB6-35F8-45F7-B335-496C0ECFD9B5}" type="parTrans" cxnId="{ECBC0CD1-1972-4C45-938A-63C6BBB82327}">
      <dgm:prSet/>
      <dgm:spPr/>
      <dgm:t>
        <a:bodyPr/>
        <a:lstStyle/>
        <a:p>
          <a:endParaRPr lang="ru-RU"/>
        </a:p>
      </dgm:t>
    </dgm:pt>
    <dgm:pt modelId="{8E596436-1A14-4EDE-8E59-0AFA79CE7F9F}" type="sibTrans" cxnId="{ECBC0CD1-1972-4C45-938A-63C6BBB82327}">
      <dgm:prSet/>
      <dgm:spPr/>
      <dgm:t>
        <a:bodyPr/>
        <a:lstStyle/>
        <a:p>
          <a:endParaRPr lang="ru-RU"/>
        </a:p>
      </dgm:t>
    </dgm:pt>
    <dgm:pt modelId="{9F637347-47AB-43F6-ABFF-AC9764B4CFC5}">
      <dgm:prSet phldrT="[Текст]"/>
      <dgm:spPr/>
      <dgm:t>
        <a:bodyPr/>
        <a:lstStyle/>
        <a:p>
          <a:pPr algn="ctr"/>
          <a:r>
            <a:rPr lang="uk-UA" dirty="0" smtClean="0"/>
            <a:t>Податок на нерухоме майно, відмінне від земельної ділянки</a:t>
          </a:r>
          <a:endParaRPr lang="ru-RU" dirty="0"/>
        </a:p>
      </dgm:t>
    </dgm:pt>
    <dgm:pt modelId="{A0F8A072-4DF7-4058-A0F9-DC137AE19701}" type="parTrans" cxnId="{D18EF560-6E3A-40E1-8466-F4945EAA2C3A}">
      <dgm:prSet/>
      <dgm:spPr/>
      <dgm:t>
        <a:bodyPr/>
        <a:lstStyle/>
        <a:p>
          <a:endParaRPr lang="ru-RU"/>
        </a:p>
      </dgm:t>
    </dgm:pt>
    <dgm:pt modelId="{2B34AF97-5EA7-458E-A804-3D650A633947}" type="sibTrans" cxnId="{D18EF560-6E3A-40E1-8466-F4945EAA2C3A}">
      <dgm:prSet/>
      <dgm:spPr/>
      <dgm:t>
        <a:bodyPr/>
        <a:lstStyle/>
        <a:p>
          <a:endParaRPr lang="ru-RU"/>
        </a:p>
      </dgm:t>
    </dgm:pt>
    <dgm:pt modelId="{EFE755D8-C85A-4EF0-A03D-5C497437AEC8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8,9 </a:t>
          </a:r>
          <a:r>
            <a:rPr lang="uk-UA" sz="1800" dirty="0" err="1" smtClean="0">
              <a:solidFill>
                <a:schemeClr val="tx1"/>
              </a:solidFill>
            </a:rPr>
            <a:t>млн.грн</a:t>
          </a:r>
          <a:r>
            <a:rPr lang="uk-UA" sz="1800" dirty="0" smtClean="0">
              <a:solidFill>
                <a:schemeClr val="tx1"/>
              </a:solidFill>
            </a:rPr>
            <a:t>. або 101,6% до плану</a:t>
          </a:r>
          <a:endParaRPr lang="ru-RU" sz="1800" dirty="0">
            <a:solidFill>
              <a:schemeClr val="tx1"/>
            </a:solidFill>
          </a:endParaRPr>
        </a:p>
      </dgm:t>
    </dgm:pt>
    <dgm:pt modelId="{E6475DB6-2573-4E20-9C02-1E4A98B6C4AE}" type="parTrans" cxnId="{A89FF64F-E77E-4EBD-8BA3-407C9CFBDDEF}">
      <dgm:prSet/>
      <dgm:spPr/>
      <dgm:t>
        <a:bodyPr/>
        <a:lstStyle/>
        <a:p>
          <a:endParaRPr lang="ru-RU"/>
        </a:p>
      </dgm:t>
    </dgm:pt>
    <dgm:pt modelId="{474EF5CD-6C69-4F9C-956E-C08C029D0934}" type="sibTrans" cxnId="{A89FF64F-E77E-4EBD-8BA3-407C9CFBDDEF}">
      <dgm:prSet/>
      <dgm:spPr/>
      <dgm:t>
        <a:bodyPr/>
        <a:lstStyle/>
        <a:p>
          <a:endParaRPr lang="ru-RU"/>
        </a:p>
      </dgm:t>
    </dgm:pt>
    <dgm:pt modelId="{D4E47A36-7F5D-4382-A7CB-8F7BE5A8DB43}">
      <dgm:prSet phldrT="[Текст]"/>
      <dgm:spPr/>
      <dgm:t>
        <a:bodyPr/>
        <a:lstStyle/>
        <a:p>
          <a:pPr algn="ctr"/>
          <a:r>
            <a:rPr lang="uk-UA" dirty="0" smtClean="0"/>
            <a:t>Транспортний податок</a:t>
          </a:r>
          <a:endParaRPr lang="ru-RU" dirty="0"/>
        </a:p>
      </dgm:t>
    </dgm:pt>
    <dgm:pt modelId="{C6CEDEA7-EA24-4E72-8956-830BB6B1BBFA}" type="parTrans" cxnId="{F5012C89-03DF-4C4D-84C3-0FFFD4E38283}">
      <dgm:prSet/>
      <dgm:spPr/>
      <dgm:t>
        <a:bodyPr/>
        <a:lstStyle/>
        <a:p>
          <a:endParaRPr lang="ru-RU"/>
        </a:p>
      </dgm:t>
    </dgm:pt>
    <dgm:pt modelId="{8CAF06D3-B7DB-42F9-BB19-9956B6A5A1FA}" type="sibTrans" cxnId="{F5012C89-03DF-4C4D-84C3-0FFFD4E38283}">
      <dgm:prSet/>
      <dgm:spPr/>
      <dgm:t>
        <a:bodyPr/>
        <a:lstStyle/>
        <a:p>
          <a:endParaRPr lang="ru-RU"/>
        </a:p>
      </dgm:t>
    </dgm:pt>
    <dgm:pt modelId="{43280D77-53E9-4235-A570-FF2DE30DD047}" type="pres">
      <dgm:prSet presAssocID="{91882DD9-8507-4E9F-BE85-CB72747D1D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A9B1CC-F0A5-440D-ADB2-A32D4780082E}" type="pres">
      <dgm:prSet presAssocID="{91882DD9-8507-4E9F-BE85-CB72747D1D4C}" presName="cycle" presStyleCnt="0"/>
      <dgm:spPr/>
    </dgm:pt>
    <dgm:pt modelId="{E81F6011-C0DA-4891-9F72-D37D11FE6EC5}" type="pres">
      <dgm:prSet presAssocID="{91882DD9-8507-4E9F-BE85-CB72747D1D4C}" presName="centerShape" presStyleCnt="0"/>
      <dgm:spPr/>
    </dgm:pt>
    <dgm:pt modelId="{9992BC0D-8578-4A41-9328-528628A4DB8B}" type="pres">
      <dgm:prSet presAssocID="{91882DD9-8507-4E9F-BE85-CB72747D1D4C}" presName="connSite" presStyleLbl="node1" presStyleIdx="0" presStyleCnt="4"/>
      <dgm:spPr/>
    </dgm:pt>
    <dgm:pt modelId="{2E3D033C-8333-446D-B60A-090104547D0F}" type="pres">
      <dgm:prSet presAssocID="{91882DD9-8507-4E9F-BE85-CB72747D1D4C}" presName="visible" presStyleLbl="node1" presStyleIdx="0" presStyleCnt="4" custScaleX="120296" custScaleY="116811" custLinFactNeighborX="-31108" custLinFactNeighborY="-11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EDA549-28CB-4394-870E-B2510792EA7F}" type="pres">
      <dgm:prSet presAssocID="{D2387769-2A99-4C74-B2B5-0729058D0B1A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8CEFF04-BAFC-40E5-9660-23159E56692E}" type="pres">
      <dgm:prSet presAssocID="{400F6EF1-CA2D-4B2F-B44D-FADA74DFE27C}" presName="node" presStyleCnt="0"/>
      <dgm:spPr/>
    </dgm:pt>
    <dgm:pt modelId="{28CB9249-5EB0-4A36-92C7-126D87509290}" type="pres">
      <dgm:prSet presAssocID="{400F6EF1-CA2D-4B2F-B44D-FADA74DFE27C}" presName="parentNode" presStyleLbl="node1" presStyleIdx="1" presStyleCnt="4" custScaleX="121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C28C0-1E50-457F-993F-B7AAE7CE84F2}" type="pres">
      <dgm:prSet presAssocID="{400F6EF1-CA2D-4B2F-B44D-FADA74DFE27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6C5C8-323C-4AF7-B7C8-5C3EFDB977C6}" type="pres">
      <dgm:prSet presAssocID="{29F3BDB6-35F8-45F7-B335-496C0ECFD9B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8854662D-F50F-48D0-A44E-0CBAE973993D}" type="pres">
      <dgm:prSet presAssocID="{D7BC5281-CCBD-465B-8153-04DB5BFB7841}" presName="node" presStyleCnt="0"/>
      <dgm:spPr/>
    </dgm:pt>
    <dgm:pt modelId="{47C62A86-C02C-4DB4-9DF4-9B631766E290}" type="pres">
      <dgm:prSet presAssocID="{D7BC5281-CCBD-465B-8153-04DB5BFB7841}" presName="parentNode" presStyleLbl="node1" presStyleIdx="2" presStyleCnt="4" custScaleX="121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DB373-25F1-46EC-83CD-A69ED8A24BD3}" type="pres">
      <dgm:prSet presAssocID="{D7BC5281-CCBD-465B-8153-04DB5BFB784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B7A83-3488-455E-8719-0D960B62EC19}" type="pres">
      <dgm:prSet presAssocID="{E6475DB6-2573-4E20-9C02-1E4A98B6C4AE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E5498E2-C12F-4615-9578-E4B22444F6C9}" type="pres">
      <dgm:prSet presAssocID="{EFE755D8-C85A-4EF0-A03D-5C497437AEC8}" presName="node" presStyleCnt="0"/>
      <dgm:spPr/>
    </dgm:pt>
    <dgm:pt modelId="{5F397756-079B-4D95-9C64-5FCB473CFC3E}" type="pres">
      <dgm:prSet presAssocID="{EFE755D8-C85A-4EF0-A03D-5C497437AEC8}" presName="parentNode" presStyleLbl="node1" presStyleIdx="3" presStyleCnt="4" custScaleX="125628" custLinFactNeighborX="2681" custLinFactNeighborY="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B89A9-CEB0-4E50-BD7F-2E5A6D7A0CF1}" type="pres">
      <dgm:prSet presAssocID="{EFE755D8-C85A-4EF0-A03D-5C497437AEC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EF560-6E3A-40E1-8466-F4945EAA2C3A}" srcId="{D7BC5281-CCBD-465B-8153-04DB5BFB7841}" destId="{9F637347-47AB-43F6-ABFF-AC9764B4CFC5}" srcOrd="0" destOrd="0" parTransId="{A0F8A072-4DF7-4058-A0F9-DC137AE19701}" sibTransId="{2B34AF97-5EA7-458E-A804-3D650A633947}"/>
    <dgm:cxn modelId="{F5012C89-03DF-4C4D-84C3-0FFFD4E38283}" srcId="{EFE755D8-C85A-4EF0-A03D-5C497437AEC8}" destId="{D4E47A36-7F5D-4382-A7CB-8F7BE5A8DB43}" srcOrd="0" destOrd="0" parTransId="{C6CEDEA7-EA24-4E72-8956-830BB6B1BBFA}" sibTransId="{8CAF06D3-B7DB-42F9-BB19-9956B6A5A1FA}"/>
    <dgm:cxn modelId="{399EAB23-EC89-41B3-BF59-4CFE7DE39259}" type="presOf" srcId="{400F6EF1-CA2D-4B2F-B44D-FADA74DFE27C}" destId="{28CB9249-5EB0-4A36-92C7-126D87509290}" srcOrd="0" destOrd="0" presId="urn:microsoft.com/office/officeart/2005/8/layout/radial2"/>
    <dgm:cxn modelId="{BC938762-5527-461C-98C9-ED16D394EB6A}" type="presOf" srcId="{E6475DB6-2573-4E20-9C02-1E4A98B6C4AE}" destId="{65BB7A83-3488-455E-8719-0D960B62EC19}" srcOrd="0" destOrd="0" presId="urn:microsoft.com/office/officeart/2005/8/layout/radial2"/>
    <dgm:cxn modelId="{E3E6442C-EBD1-4078-847B-466418C974D6}" type="presOf" srcId="{29F3BDB6-35F8-45F7-B335-496C0ECFD9B5}" destId="{6B76C5C8-323C-4AF7-B7C8-5C3EFDB977C6}" srcOrd="0" destOrd="0" presId="urn:microsoft.com/office/officeart/2005/8/layout/radial2"/>
    <dgm:cxn modelId="{74278E5C-2DC0-4E69-8D8E-A04976EDAD90}" type="presOf" srcId="{861D3D1B-6BB0-4162-B4AA-53F47C443582}" destId="{8E0C28C0-1E50-457F-993F-B7AAE7CE84F2}" srcOrd="0" destOrd="0" presId="urn:microsoft.com/office/officeart/2005/8/layout/radial2"/>
    <dgm:cxn modelId="{A89FF64F-E77E-4EBD-8BA3-407C9CFBDDEF}" srcId="{91882DD9-8507-4E9F-BE85-CB72747D1D4C}" destId="{EFE755D8-C85A-4EF0-A03D-5C497437AEC8}" srcOrd="2" destOrd="0" parTransId="{E6475DB6-2573-4E20-9C02-1E4A98B6C4AE}" sibTransId="{474EF5CD-6C69-4F9C-956E-C08C029D0934}"/>
    <dgm:cxn modelId="{41237625-64B9-4C21-9DAD-DB277301EA22}" type="presOf" srcId="{9F637347-47AB-43F6-ABFF-AC9764B4CFC5}" destId="{779DB373-25F1-46EC-83CD-A69ED8A24BD3}" srcOrd="0" destOrd="0" presId="urn:microsoft.com/office/officeart/2005/8/layout/radial2"/>
    <dgm:cxn modelId="{EEB92FF0-82FA-4102-ADA0-097F0B38C7DB}" srcId="{91882DD9-8507-4E9F-BE85-CB72747D1D4C}" destId="{400F6EF1-CA2D-4B2F-B44D-FADA74DFE27C}" srcOrd="0" destOrd="0" parTransId="{D2387769-2A99-4C74-B2B5-0729058D0B1A}" sibTransId="{E0DA6545-059C-4E58-A0EB-760760591FAE}"/>
    <dgm:cxn modelId="{A8E482D1-11EC-4E41-83EC-5F2CDD6B3D35}" type="presOf" srcId="{D7BC5281-CCBD-465B-8153-04DB5BFB7841}" destId="{47C62A86-C02C-4DB4-9DF4-9B631766E290}" srcOrd="0" destOrd="0" presId="urn:microsoft.com/office/officeart/2005/8/layout/radial2"/>
    <dgm:cxn modelId="{B3938384-E988-43F3-AFB5-CADA2B7C3647}" srcId="{400F6EF1-CA2D-4B2F-B44D-FADA74DFE27C}" destId="{861D3D1B-6BB0-4162-B4AA-53F47C443582}" srcOrd="0" destOrd="0" parTransId="{9A41FE8C-1390-4424-9454-5D361CCE45B8}" sibTransId="{76B8431A-9228-46B4-94F8-76D5513176BF}"/>
    <dgm:cxn modelId="{21185C71-F71E-46BB-9449-85E6831F557A}" type="presOf" srcId="{D2387769-2A99-4C74-B2B5-0729058D0B1A}" destId="{15EDA549-28CB-4394-870E-B2510792EA7F}" srcOrd="0" destOrd="0" presId="urn:microsoft.com/office/officeart/2005/8/layout/radial2"/>
    <dgm:cxn modelId="{ECBC0CD1-1972-4C45-938A-63C6BBB82327}" srcId="{91882DD9-8507-4E9F-BE85-CB72747D1D4C}" destId="{D7BC5281-CCBD-465B-8153-04DB5BFB7841}" srcOrd="1" destOrd="0" parTransId="{29F3BDB6-35F8-45F7-B335-496C0ECFD9B5}" sibTransId="{8E596436-1A14-4EDE-8E59-0AFA79CE7F9F}"/>
    <dgm:cxn modelId="{2036AACE-B0F9-4990-A305-D22C26DF8E74}" type="presOf" srcId="{D4E47A36-7F5D-4382-A7CB-8F7BE5A8DB43}" destId="{156B89A9-CEB0-4E50-BD7F-2E5A6D7A0CF1}" srcOrd="0" destOrd="0" presId="urn:microsoft.com/office/officeart/2005/8/layout/radial2"/>
    <dgm:cxn modelId="{4F7EB01C-E4D3-48BB-AFB3-812B9ADD905A}" type="presOf" srcId="{91882DD9-8507-4E9F-BE85-CB72747D1D4C}" destId="{43280D77-53E9-4235-A570-FF2DE30DD047}" srcOrd="0" destOrd="0" presId="urn:microsoft.com/office/officeart/2005/8/layout/radial2"/>
    <dgm:cxn modelId="{236D2653-E2D0-4AAB-B24E-46571F7D94FC}" type="presOf" srcId="{EFE755D8-C85A-4EF0-A03D-5C497437AEC8}" destId="{5F397756-079B-4D95-9C64-5FCB473CFC3E}" srcOrd="0" destOrd="0" presId="urn:microsoft.com/office/officeart/2005/8/layout/radial2"/>
    <dgm:cxn modelId="{A96DE8EA-8E35-4329-BD05-2AEDA6901B16}" type="presParOf" srcId="{43280D77-53E9-4235-A570-FF2DE30DD047}" destId="{9CA9B1CC-F0A5-440D-ADB2-A32D4780082E}" srcOrd="0" destOrd="0" presId="urn:microsoft.com/office/officeart/2005/8/layout/radial2"/>
    <dgm:cxn modelId="{29FBBC1A-A128-4CD2-8D53-BFEC2D2D8ADC}" type="presParOf" srcId="{9CA9B1CC-F0A5-440D-ADB2-A32D4780082E}" destId="{E81F6011-C0DA-4891-9F72-D37D11FE6EC5}" srcOrd="0" destOrd="0" presId="urn:microsoft.com/office/officeart/2005/8/layout/radial2"/>
    <dgm:cxn modelId="{4B10F708-5E6A-4D2C-9DF9-7EC37B7463D9}" type="presParOf" srcId="{E81F6011-C0DA-4891-9F72-D37D11FE6EC5}" destId="{9992BC0D-8578-4A41-9328-528628A4DB8B}" srcOrd="0" destOrd="0" presId="urn:microsoft.com/office/officeart/2005/8/layout/radial2"/>
    <dgm:cxn modelId="{A3689AFC-ABDE-4098-A3A2-E713001D1E2F}" type="presParOf" srcId="{E81F6011-C0DA-4891-9F72-D37D11FE6EC5}" destId="{2E3D033C-8333-446D-B60A-090104547D0F}" srcOrd="1" destOrd="0" presId="urn:microsoft.com/office/officeart/2005/8/layout/radial2"/>
    <dgm:cxn modelId="{1C4FACAC-9C61-4E24-86A3-7ECC842890B2}" type="presParOf" srcId="{9CA9B1CC-F0A5-440D-ADB2-A32D4780082E}" destId="{15EDA549-28CB-4394-870E-B2510792EA7F}" srcOrd="1" destOrd="0" presId="urn:microsoft.com/office/officeart/2005/8/layout/radial2"/>
    <dgm:cxn modelId="{D003852D-9407-423F-8C97-2987AAD3DB26}" type="presParOf" srcId="{9CA9B1CC-F0A5-440D-ADB2-A32D4780082E}" destId="{88CEFF04-BAFC-40E5-9660-23159E56692E}" srcOrd="2" destOrd="0" presId="urn:microsoft.com/office/officeart/2005/8/layout/radial2"/>
    <dgm:cxn modelId="{0B5AAEE4-4263-462E-9D1C-F7ECF726F7AD}" type="presParOf" srcId="{88CEFF04-BAFC-40E5-9660-23159E56692E}" destId="{28CB9249-5EB0-4A36-92C7-126D87509290}" srcOrd="0" destOrd="0" presId="urn:microsoft.com/office/officeart/2005/8/layout/radial2"/>
    <dgm:cxn modelId="{8C84851D-2999-40B6-9698-02F9A3C7DF38}" type="presParOf" srcId="{88CEFF04-BAFC-40E5-9660-23159E56692E}" destId="{8E0C28C0-1E50-457F-993F-B7AAE7CE84F2}" srcOrd="1" destOrd="0" presId="urn:microsoft.com/office/officeart/2005/8/layout/radial2"/>
    <dgm:cxn modelId="{6DE9027D-5280-4483-8736-B8A35A08791A}" type="presParOf" srcId="{9CA9B1CC-F0A5-440D-ADB2-A32D4780082E}" destId="{6B76C5C8-323C-4AF7-B7C8-5C3EFDB977C6}" srcOrd="3" destOrd="0" presId="urn:microsoft.com/office/officeart/2005/8/layout/radial2"/>
    <dgm:cxn modelId="{82CA7226-90D1-4E72-B050-BFDB6AC50FE9}" type="presParOf" srcId="{9CA9B1CC-F0A5-440D-ADB2-A32D4780082E}" destId="{8854662D-F50F-48D0-A44E-0CBAE973993D}" srcOrd="4" destOrd="0" presId="urn:microsoft.com/office/officeart/2005/8/layout/radial2"/>
    <dgm:cxn modelId="{580846B8-82B9-44AB-926F-3400E06E6529}" type="presParOf" srcId="{8854662D-F50F-48D0-A44E-0CBAE973993D}" destId="{47C62A86-C02C-4DB4-9DF4-9B631766E290}" srcOrd="0" destOrd="0" presId="urn:microsoft.com/office/officeart/2005/8/layout/radial2"/>
    <dgm:cxn modelId="{8D3C67B0-A9C7-49F6-8797-9D1FF03AD350}" type="presParOf" srcId="{8854662D-F50F-48D0-A44E-0CBAE973993D}" destId="{779DB373-25F1-46EC-83CD-A69ED8A24BD3}" srcOrd="1" destOrd="0" presId="urn:microsoft.com/office/officeart/2005/8/layout/radial2"/>
    <dgm:cxn modelId="{6EA37FE6-472C-4831-A4AA-446392E13B20}" type="presParOf" srcId="{9CA9B1CC-F0A5-440D-ADB2-A32D4780082E}" destId="{65BB7A83-3488-455E-8719-0D960B62EC19}" srcOrd="5" destOrd="0" presId="urn:microsoft.com/office/officeart/2005/8/layout/radial2"/>
    <dgm:cxn modelId="{7B401A76-1B67-4C5B-A546-D5A1AA267351}" type="presParOf" srcId="{9CA9B1CC-F0A5-440D-ADB2-A32D4780082E}" destId="{4E5498E2-C12F-4615-9578-E4B22444F6C9}" srcOrd="6" destOrd="0" presId="urn:microsoft.com/office/officeart/2005/8/layout/radial2"/>
    <dgm:cxn modelId="{2F919FBC-AF6E-449D-A7D7-AA29772225DE}" type="presParOf" srcId="{4E5498E2-C12F-4615-9578-E4B22444F6C9}" destId="{5F397756-079B-4D95-9C64-5FCB473CFC3E}" srcOrd="0" destOrd="0" presId="urn:microsoft.com/office/officeart/2005/8/layout/radial2"/>
    <dgm:cxn modelId="{D07A2BA7-10D3-4E81-AA4A-5538C8120CFD}" type="presParOf" srcId="{4E5498E2-C12F-4615-9578-E4B22444F6C9}" destId="{156B89A9-CEB0-4E50-BD7F-2E5A6D7A0CF1}" srcOrd="1" destOrd="0" presId="urn:microsoft.com/office/officeart/2005/8/layout/radial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608546-026F-4E8C-BC95-5DADB9BE554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4897EB-26DF-40A2-A7A9-4504045E1DF2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Всього - 4 130,1 </a:t>
          </a:r>
          <a:r>
            <a:rPr lang="uk-UA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5758D1-CC71-40DC-8541-11E9B77A9E0E}" type="parTrans" cxnId="{BC7217DB-2512-431B-8458-9CD3C8603248}">
      <dgm:prSet/>
      <dgm:spPr/>
      <dgm:t>
        <a:bodyPr/>
        <a:lstStyle/>
        <a:p>
          <a:endParaRPr lang="ru-RU"/>
        </a:p>
      </dgm:t>
    </dgm:pt>
    <dgm:pt modelId="{928903B4-2990-4941-9453-D28DE5DCAAAC}" type="sibTrans" cxnId="{BC7217DB-2512-431B-8458-9CD3C8603248}">
      <dgm:prSet/>
      <dgm:spPr/>
      <dgm:t>
        <a:bodyPr/>
        <a:lstStyle/>
        <a:p>
          <a:endParaRPr lang="ru-RU"/>
        </a:p>
      </dgm:t>
    </dgm:pt>
    <dgm:pt modelId="{8D9CAF11-2777-4D7A-AA26-E039B9D59AC9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загальний фонд бюджету – 3 469,7 </a:t>
          </a:r>
          <a:r>
            <a:rPr lang="uk-UA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98,0 % річного плану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119C41-5479-4D4E-8605-CA8199980773}" type="parTrans" cxnId="{C5EC7255-C516-41C3-B2B0-7FB183C8852A}">
      <dgm:prSet/>
      <dgm:spPr/>
      <dgm:t>
        <a:bodyPr/>
        <a:lstStyle/>
        <a:p>
          <a:endParaRPr lang="ru-RU"/>
        </a:p>
      </dgm:t>
    </dgm:pt>
    <dgm:pt modelId="{DE85CF1E-BA0F-4FA3-935F-C1594E21F915}" type="sibTrans" cxnId="{C5EC7255-C516-41C3-B2B0-7FB183C8852A}">
      <dgm:prSet/>
      <dgm:spPr/>
      <dgm:t>
        <a:bodyPr/>
        <a:lstStyle/>
        <a:p>
          <a:endParaRPr lang="ru-RU"/>
        </a:p>
      </dgm:t>
    </dgm:pt>
    <dgm:pt modelId="{E87BD9EF-3721-4837-9842-E7E62235FF4D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спеціальний фонд – 660,3 </a:t>
          </a:r>
          <a:r>
            <a:rPr lang="uk-UA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</a:t>
          </a:r>
        </a:p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79,6 % річних кошторисних призначень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D48C3-05A0-4E92-B3E2-21C0DC10D988}" type="parTrans" cxnId="{B8EDDDE9-82E8-4F29-AA3B-22ED74E844DE}">
      <dgm:prSet/>
      <dgm:spPr/>
      <dgm:t>
        <a:bodyPr/>
        <a:lstStyle/>
        <a:p>
          <a:endParaRPr lang="ru-RU"/>
        </a:p>
      </dgm:t>
    </dgm:pt>
    <dgm:pt modelId="{30A6B2DB-1781-4046-8E05-A72385444187}" type="sibTrans" cxnId="{B8EDDDE9-82E8-4F29-AA3B-22ED74E844DE}">
      <dgm:prSet/>
      <dgm:spPr/>
      <dgm:t>
        <a:bodyPr/>
        <a:lstStyle/>
        <a:p>
          <a:endParaRPr lang="ru-RU"/>
        </a:p>
      </dgm:t>
    </dgm:pt>
    <dgm:pt modelId="{5D2E62B3-E0F7-4223-AEE3-6C50D7E68393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Бюджет розвитку – 496,2 </a:t>
          </a:r>
          <a:r>
            <a:rPr lang="uk-UA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млн.грн</a:t>
          </a:r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</a:p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76,2 % до плану</a:t>
          </a:r>
        </a:p>
      </dgm:t>
    </dgm:pt>
    <dgm:pt modelId="{A58F79B0-802C-44A8-B933-6010F4D3CC5E}" type="parTrans" cxnId="{B2BFBC8E-D899-4185-B17D-0FEE8058FD94}">
      <dgm:prSet/>
      <dgm:spPr/>
      <dgm:t>
        <a:bodyPr/>
        <a:lstStyle/>
        <a:p>
          <a:endParaRPr lang="ru-RU"/>
        </a:p>
      </dgm:t>
    </dgm:pt>
    <dgm:pt modelId="{6615C6FF-6B02-428A-B546-32E720C5CEA7}" type="sibTrans" cxnId="{B2BFBC8E-D899-4185-B17D-0FEE8058FD94}">
      <dgm:prSet/>
      <dgm:spPr/>
      <dgm:t>
        <a:bodyPr/>
        <a:lstStyle/>
        <a:p>
          <a:endParaRPr lang="ru-RU"/>
        </a:p>
      </dgm:t>
    </dgm:pt>
    <dgm:pt modelId="{4CA9F4A2-BD1E-4B5B-B84F-D0B0139DEBF8}" type="pres">
      <dgm:prSet presAssocID="{15608546-026F-4E8C-BC95-5DADB9BE55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DFAA3-F48D-459C-B9C5-5BDF9436AA17}" type="pres">
      <dgm:prSet presAssocID="{964897EB-26DF-40A2-A7A9-4504045E1DF2}" presName="parentLin" presStyleCnt="0"/>
      <dgm:spPr/>
    </dgm:pt>
    <dgm:pt modelId="{817C1321-AD0C-4556-819C-10897CCAE8EF}" type="pres">
      <dgm:prSet presAssocID="{964897EB-26DF-40A2-A7A9-4504045E1DF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5ADA200-46CE-4439-A11E-0D73FDE8FCB5}" type="pres">
      <dgm:prSet presAssocID="{964897EB-26DF-40A2-A7A9-4504045E1DF2}" presName="parentText" presStyleLbl="node1" presStyleIdx="0" presStyleCnt="4" custScaleX="126954" custScaleY="216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7D4B4-3A5B-4ABF-A1F2-02DBB1313E40}" type="pres">
      <dgm:prSet presAssocID="{964897EB-26DF-40A2-A7A9-4504045E1DF2}" presName="negativeSpace" presStyleCnt="0"/>
      <dgm:spPr/>
    </dgm:pt>
    <dgm:pt modelId="{13A78224-F96E-4637-97D5-40AC1E479646}" type="pres">
      <dgm:prSet presAssocID="{964897EB-26DF-40A2-A7A9-4504045E1DF2}" presName="childText" presStyleLbl="conFgAcc1" presStyleIdx="0" presStyleCnt="4">
        <dgm:presLayoutVars>
          <dgm:bulletEnabled val="1"/>
        </dgm:presLayoutVars>
      </dgm:prSet>
      <dgm:spPr/>
    </dgm:pt>
    <dgm:pt modelId="{5008E5EA-5B1A-4129-8760-AE3469BFB57B}" type="pres">
      <dgm:prSet presAssocID="{928903B4-2990-4941-9453-D28DE5DCAAAC}" presName="spaceBetweenRectangles" presStyleCnt="0"/>
      <dgm:spPr/>
    </dgm:pt>
    <dgm:pt modelId="{48780BA2-6008-4741-8D26-283B5ACC0167}" type="pres">
      <dgm:prSet presAssocID="{8D9CAF11-2777-4D7A-AA26-E039B9D59AC9}" presName="parentLin" presStyleCnt="0"/>
      <dgm:spPr/>
    </dgm:pt>
    <dgm:pt modelId="{320F0CD8-8CDE-490D-BEFD-5C18826B71A9}" type="pres">
      <dgm:prSet presAssocID="{8D9CAF11-2777-4D7A-AA26-E039B9D59AC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7593E32-98C5-472E-AE55-A3124CC5588F}" type="pres">
      <dgm:prSet presAssocID="{8D9CAF11-2777-4D7A-AA26-E039B9D59AC9}" presName="parentText" presStyleLbl="node1" presStyleIdx="1" presStyleCnt="4" custScaleX="127322" custScaleY="329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035D4-5A0B-419A-BDE5-CCF8FC6AAD85}" type="pres">
      <dgm:prSet presAssocID="{8D9CAF11-2777-4D7A-AA26-E039B9D59AC9}" presName="negativeSpace" presStyleCnt="0"/>
      <dgm:spPr/>
    </dgm:pt>
    <dgm:pt modelId="{AE6661C7-639D-403B-8DB3-A6BC7C239090}" type="pres">
      <dgm:prSet presAssocID="{8D9CAF11-2777-4D7A-AA26-E039B9D59AC9}" presName="childText" presStyleLbl="conFgAcc1" presStyleIdx="1" presStyleCnt="4">
        <dgm:presLayoutVars>
          <dgm:bulletEnabled val="1"/>
        </dgm:presLayoutVars>
      </dgm:prSet>
      <dgm:spPr/>
    </dgm:pt>
    <dgm:pt modelId="{B4A76532-19C3-4B13-AE93-388EB6ED5545}" type="pres">
      <dgm:prSet presAssocID="{DE85CF1E-BA0F-4FA3-935F-C1594E21F915}" presName="spaceBetweenRectangles" presStyleCnt="0"/>
      <dgm:spPr/>
    </dgm:pt>
    <dgm:pt modelId="{BA913FA7-FFB2-4BDC-B784-BCF72E0595A1}" type="pres">
      <dgm:prSet presAssocID="{E87BD9EF-3721-4837-9842-E7E62235FF4D}" presName="parentLin" presStyleCnt="0"/>
      <dgm:spPr/>
    </dgm:pt>
    <dgm:pt modelId="{7B1FA688-7AAC-41FD-92CC-C74D77E6A3A0}" type="pres">
      <dgm:prSet presAssocID="{E87BD9EF-3721-4837-9842-E7E62235FF4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DBC1F82-2334-4128-B65C-6F9869C55164}" type="pres">
      <dgm:prSet presAssocID="{E87BD9EF-3721-4837-9842-E7E62235FF4D}" presName="parentText" presStyleLbl="node1" presStyleIdx="2" presStyleCnt="4" custScaleX="127322" custScaleY="2668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10033-96C1-4BB1-AB9D-AFAB21C93476}" type="pres">
      <dgm:prSet presAssocID="{E87BD9EF-3721-4837-9842-E7E62235FF4D}" presName="negativeSpace" presStyleCnt="0"/>
      <dgm:spPr/>
    </dgm:pt>
    <dgm:pt modelId="{1CABF098-CFA6-4C04-B85D-6FABF4C68A8C}" type="pres">
      <dgm:prSet presAssocID="{E87BD9EF-3721-4837-9842-E7E62235FF4D}" presName="childText" presStyleLbl="conFgAcc1" presStyleIdx="2" presStyleCnt="4">
        <dgm:presLayoutVars>
          <dgm:bulletEnabled val="1"/>
        </dgm:presLayoutVars>
      </dgm:prSet>
      <dgm:spPr/>
    </dgm:pt>
    <dgm:pt modelId="{92854445-ADBB-4144-9177-54E12A62ED9C}" type="pres">
      <dgm:prSet presAssocID="{30A6B2DB-1781-4046-8E05-A72385444187}" presName="spaceBetweenRectangles" presStyleCnt="0"/>
      <dgm:spPr/>
    </dgm:pt>
    <dgm:pt modelId="{4B3199C0-4B79-4CAF-B0C4-4ACF93E31FA6}" type="pres">
      <dgm:prSet presAssocID="{5D2E62B3-E0F7-4223-AEE3-6C50D7E68393}" presName="parentLin" presStyleCnt="0"/>
      <dgm:spPr/>
    </dgm:pt>
    <dgm:pt modelId="{F1FEE1F0-15FC-4D67-ACC2-819369328039}" type="pres">
      <dgm:prSet presAssocID="{5D2E62B3-E0F7-4223-AEE3-6C50D7E6839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2416A41-48EC-486D-9079-BBAAC31CF7ED}" type="pres">
      <dgm:prSet presAssocID="{5D2E62B3-E0F7-4223-AEE3-6C50D7E68393}" presName="parentText" presStyleLbl="node1" presStyleIdx="3" presStyleCnt="4" custScaleY="198012" custLinFactX="19529" custLinFactNeighborX="100000" custLinFactNeighborY="12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A89F1-7695-44DA-A3DB-F19E20C46684}" type="pres">
      <dgm:prSet presAssocID="{5D2E62B3-E0F7-4223-AEE3-6C50D7E68393}" presName="negativeSpace" presStyleCnt="0"/>
      <dgm:spPr/>
    </dgm:pt>
    <dgm:pt modelId="{B116A918-90D1-4882-9F45-F7635CD85677}" type="pres">
      <dgm:prSet presAssocID="{5D2E62B3-E0F7-4223-AEE3-6C50D7E6839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58E2941-31F5-4EB1-8F4A-CC67F4D2CFE5}" type="presOf" srcId="{964897EB-26DF-40A2-A7A9-4504045E1DF2}" destId="{817C1321-AD0C-4556-819C-10897CCAE8EF}" srcOrd="0" destOrd="0" presId="urn:microsoft.com/office/officeart/2005/8/layout/list1"/>
    <dgm:cxn modelId="{3D662E10-9E62-4F70-9156-64939384AFB7}" type="presOf" srcId="{5D2E62B3-E0F7-4223-AEE3-6C50D7E68393}" destId="{F1FEE1F0-15FC-4D67-ACC2-819369328039}" srcOrd="0" destOrd="0" presId="urn:microsoft.com/office/officeart/2005/8/layout/list1"/>
    <dgm:cxn modelId="{0EEBE7B1-7C43-425C-9558-C893A3345413}" type="presOf" srcId="{5D2E62B3-E0F7-4223-AEE3-6C50D7E68393}" destId="{C2416A41-48EC-486D-9079-BBAAC31CF7ED}" srcOrd="1" destOrd="0" presId="urn:microsoft.com/office/officeart/2005/8/layout/list1"/>
    <dgm:cxn modelId="{4E808399-A7AE-4E7A-A25B-3B1A2CB0A346}" type="presOf" srcId="{15608546-026F-4E8C-BC95-5DADB9BE554F}" destId="{4CA9F4A2-BD1E-4B5B-B84F-D0B0139DEBF8}" srcOrd="0" destOrd="0" presId="urn:microsoft.com/office/officeart/2005/8/layout/list1"/>
    <dgm:cxn modelId="{C5EC7255-C516-41C3-B2B0-7FB183C8852A}" srcId="{15608546-026F-4E8C-BC95-5DADB9BE554F}" destId="{8D9CAF11-2777-4D7A-AA26-E039B9D59AC9}" srcOrd="1" destOrd="0" parTransId="{D1119C41-5479-4D4E-8605-CA8199980773}" sibTransId="{DE85CF1E-BA0F-4FA3-935F-C1594E21F915}"/>
    <dgm:cxn modelId="{BC7217DB-2512-431B-8458-9CD3C8603248}" srcId="{15608546-026F-4E8C-BC95-5DADB9BE554F}" destId="{964897EB-26DF-40A2-A7A9-4504045E1DF2}" srcOrd="0" destOrd="0" parTransId="{7D5758D1-CC71-40DC-8541-11E9B77A9E0E}" sibTransId="{928903B4-2990-4941-9453-D28DE5DCAAAC}"/>
    <dgm:cxn modelId="{B8EDDDE9-82E8-4F29-AA3B-22ED74E844DE}" srcId="{15608546-026F-4E8C-BC95-5DADB9BE554F}" destId="{E87BD9EF-3721-4837-9842-E7E62235FF4D}" srcOrd="2" destOrd="0" parTransId="{C24D48C3-05A0-4E92-B3E2-21C0DC10D988}" sibTransId="{30A6B2DB-1781-4046-8E05-A72385444187}"/>
    <dgm:cxn modelId="{17AE8DEE-B153-4010-86AA-63F639DD3D50}" type="presOf" srcId="{8D9CAF11-2777-4D7A-AA26-E039B9D59AC9}" destId="{47593E32-98C5-472E-AE55-A3124CC5588F}" srcOrd="1" destOrd="0" presId="urn:microsoft.com/office/officeart/2005/8/layout/list1"/>
    <dgm:cxn modelId="{B2BFBC8E-D899-4185-B17D-0FEE8058FD94}" srcId="{15608546-026F-4E8C-BC95-5DADB9BE554F}" destId="{5D2E62B3-E0F7-4223-AEE3-6C50D7E68393}" srcOrd="3" destOrd="0" parTransId="{A58F79B0-802C-44A8-B933-6010F4D3CC5E}" sibTransId="{6615C6FF-6B02-428A-B546-32E720C5CEA7}"/>
    <dgm:cxn modelId="{760048CE-504F-4E41-B102-2DDE6F5B560B}" type="presOf" srcId="{964897EB-26DF-40A2-A7A9-4504045E1DF2}" destId="{35ADA200-46CE-4439-A11E-0D73FDE8FCB5}" srcOrd="1" destOrd="0" presId="urn:microsoft.com/office/officeart/2005/8/layout/list1"/>
    <dgm:cxn modelId="{1E5364D1-577B-4D4A-B72C-069BCE62B7F3}" type="presOf" srcId="{8D9CAF11-2777-4D7A-AA26-E039B9D59AC9}" destId="{320F0CD8-8CDE-490D-BEFD-5C18826B71A9}" srcOrd="0" destOrd="0" presId="urn:microsoft.com/office/officeart/2005/8/layout/list1"/>
    <dgm:cxn modelId="{72135625-2B60-4BE4-84F4-E1340D2A9B95}" type="presOf" srcId="{E87BD9EF-3721-4837-9842-E7E62235FF4D}" destId="{DDBC1F82-2334-4128-B65C-6F9869C55164}" srcOrd="1" destOrd="0" presId="urn:microsoft.com/office/officeart/2005/8/layout/list1"/>
    <dgm:cxn modelId="{D4C774E4-E58E-4BF9-BED6-3289100AC1E5}" type="presOf" srcId="{E87BD9EF-3721-4837-9842-E7E62235FF4D}" destId="{7B1FA688-7AAC-41FD-92CC-C74D77E6A3A0}" srcOrd="0" destOrd="0" presId="urn:microsoft.com/office/officeart/2005/8/layout/list1"/>
    <dgm:cxn modelId="{EF536F32-F611-428C-AA0E-07C97CFF74EC}" type="presParOf" srcId="{4CA9F4A2-BD1E-4B5B-B84F-D0B0139DEBF8}" destId="{6ECDFAA3-F48D-459C-B9C5-5BDF9436AA17}" srcOrd="0" destOrd="0" presId="urn:microsoft.com/office/officeart/2005/8/layout/list1"/>
    <dgm:cxn modelId="{FAC7C9D0-E877-46BB-91FC-AC7E99B27678}" type="presParOf" srcId="{6ECDFAA3-F48D-459C-B9C5-5BDF9436AA17}" destId="{817C1321-AD0C-4556-819C-10897CCAE8EF}" srcOrd="0" destOrd="0" presId="urn:microsoft.com/office/officeart/2005/8/layout/list1"/>
    <dgm:cxn modelId="{B77C3A41-C57F-4DC6-9A03-DC9C6BC05C95}" type="presParOf" srcId="{6ECDFAA3-F48D-459C-B9C5-5BDF9436AA17}" destId="{35ADA200-46CE-4439-A11E-0D73FDE8FCB5}" srcOrd="1" destOrd="0" presId="urn:microsoft.com/office/officeart/2005/8/layout/list1"/>
    <dgm:cxn modelId="{2252700A-1F81-4157-98F0-E701F3A77F93}" type="presParOf" srcId="{4CA9F4A2-BD1E-4B5B-B84F-D0B0139DEBF8}" destId="{F297D4B4-3A5B-4ABF-A1F2-02DBB1313E40}" srcOrd="1" destOrd="0" presId="urn:microsoft.com/office/officeart/2005/8/layout/list1"/>
    <dgm:cxn modelId="{AAEE5891-BD70-4D1D-B627-57535EB2A2D7}" type="presParOf" srcId="{4CA9F4A2-BD1E-4B5B-B84F-D0B0139DEBF8}" destId="{13A78224-F96E-4637-97D5-40AC1E479646}" srcOrd="2" destOrd="0" presId="urn:microsoft.com/office/officeart/2005/8/layout/list1"/>
    <dgm:cxn modelId="{A92C5DB6-4374-4AC1-B8CA-DA3B44C56038}" type="presParOf" srcId="{4CA9F4A2-BD1E-4B5B-B84F-D0B0139DEBF8}" destId="{5008E5EA-5B1A-4129-8760-AE3469BFB57B}" srcOrd="3" destOrd="0" presId="urn:microsoft.com/office/officeart/2005/8/layout/list1"/>
    <dgm:cxn modelId="{40A690EC-DF30-44BE-A457-7183B593FA0F}" type="presParOf" srcId="{4CA9F4A2-BD1E-4B5B-B84F-D0B0139DEBF8}" destId="{48780BA2-6008-4741-8D26-283B5ACC0167}" srcOrd="4" destOrd="0" presId="urn:microsoft.com/office/officeart/2005/8/layout/list1"/>
    <dgm:cxn modelId="{3366E297-E3D8-4CC0-8AE4-82875E1E561F}" type="presParOf" srcId="{48780BA2-6008-4741-8D26-283B5ACC0167}" destId="{320F0CD8-8CDE-490D-BEFD-5C18826B71A9}" srcOrd="0" destOrd="0" presId="urn:microsoft.com/office/officeart/2005/8/layout/list1"/>
    <dgm:cxn modelId="{0CCDB903-9924-4F90-AD14-42481750DAC8}" type="presParOf" srcId="{48780BA2-6008-4741-8D26-283B5ACC0167}" destId="{47593E32-98C5-472E-AE55-A3124CC5588F}" srcOrd="1" destOrd="0" presId="urn:microsoft.com/office/officeart/2005/8/layout/list1"/>
    <dgm:cxn modelId="{7A3DFBBA-8A1E-4C3A-B33E-E18921A874FB}" type="presParOf" srcId="{4CA9F4A2-BD1E-4B5B-B84F-D0B0139DEBF8}" destId="{F85035D4-5A0B-419A-BDE5-CCF8FC6AAD85}" srcOrd="5" destOrd="0" presId="urn:microsoft.com/office/officeart/2005/8/layout/list1"/>
    <dgm:cxn modelId="{5B0BBB2E-FDD1-41A8-96ED-736CA1778D91}" type="presParOf" srcId="{4CA9F4A2-BD1E-4B5B-B84F-D0B0139DEBF8}" destId="{AE6661C7-639D-403B-8DB3-A6BC7C239090}" srcOrd="6" destOrd="0" presId="urn:microsoft.com/office/officeart/2005/8/layout/list1"/>
    <dgm:cxn modelId="{02DCDD1C-8A87-4336-A721-8428D2F9A02F}" type="presParOf" srcId="{4CA9F4A2-BD1E-4B5B-B84F-D0B0139DEBF8}" destId="{B4A76532-19C3-4B13-AE93-388EB6ED5545}" srcOrd="7" destOrd="0" presId="urn:microsoft.com/office/officeart/2005/8/layout/list1"/>
    <dgm:cxn modelId="{0C04CECD-C2B4-4B07-9132-365813C43A75}" type="presParOf" srcId="{4CA9F4A2-BD1E-4B5B-B84F-D0B0139DEBF8}" destId="{BA913FA7-FFB2-4BDC-B784-BCF72E0595A1}" srcOrd="8" destOrd="0" presId="urn:microsoft.com/office/officeart/2005/8/layout/list1"/>
    <dgm:cxn modelId="{D301CC45-B708-44B9-AB85-153C373B0041}" type="presParOf" srcId="{BA913FA7-FFB2-4BDC-B784-BCF72E0595A1}" destId="{7B1FA688-7AAC-41FD-92CC-C74D77E6A3A0}" srcOrd="0" destOrd="0" presId="urn:microsoft.com/office/officeart/2005/8/layout/list1"/>
    <dgm:cxn modelId="{EE80FA39-15C7-49AA-9B66-4DA7CB081477}" type="presParOf" srcId="{BA913FA7-FFB2-4BDC-B784-BCF72E0595A1}" destId="{DDBC1F82-2334-4128-B65C-6F9869C55164}" srcOrd="1" destOrd="0" presId="urn:microsoft.com/office/officeart/2005/8/layout/list1"/>
    <dgm:cxn modelId="{2AECAB06-3055-46FF-9521-2C8744161F9D}" type="presParOf" srcId="{4CA9F4A2-BD1E-4B5B-B84F-D0B0139DEBF8}" destId="{EAE10033-96C1-4BB1-AB9D-AFAB21C93476}" srcOrd="9" destOrd="0" presId="urn:microsoft.com/office/officeart/2005/8/layout/list1"/>
    <dgm:cxn modelId="{80069EDE-6B67-473E-8E24-783A38929B9E}" type="presParOf" srcId="{4CA9F4A2-BD1E-4B5B-B84F-D0B0139DEBF8}" destId="{1CABF098-CFA6-4C04-B85D-6FABF4C68A8C}" srcOrd="10" destOrd="0" presId="urn:microsoft.com/office/officeart/2005/8/layout/list1"/>
    <dgm:cxn modelId="{53D9E0B2-0B4B-4FB3-8C67-7BB8F0050ECD}" type="presParOf" srcId="{4CA9F4A2-BD1E-4B5B-B84F-D0B0139DEBF8}" destId="{92854445-ADBB-4144-9177-54E12A62ED9C}" srcOrd="11" destOrd="0" presId="urn:microsoft.com/office/officeart/2005/8/layout/list1"/>
    <dgm:cxn modelId="{98E81FCC-85DC-43A4-BA0D-547361FAF58E}" type="presParOf" srcId="{4CA9F4A2-BD1E-4B5B-B84F-D0B0139DEBF8}" destId="{4B3199C0-4B79-4CAF-B0C4-4ACF93E31FA6}" srcOrd="12" destOrd="0" presId="urn:microsoft.com/office/officeart/2005/8/layout/list1"/>
    <dgm:cxn modelId="{A6B3504C-6B2C-42EA-BD14-535A6A1612BF}" type="presParOf" srcId="{4B3199C0-4B79-4CAF-B0C4-4ACF93E31FA6}" destId="{F1FEE1F0-15FC-4D67-ACC2-819369328039}" srcOrd="0" destOrd="0" presId="urn:microsoft.com/office/officeart/2005/8/layout/list1"/>
    <dgm:cxn modelId="{E2044431-34A5-4435-8EAA-E982104A842F}" type="presParOf" srcId="{4B3199C0-4B79-4CAF-B0C4-4ACF93E31FA6}" destId="{C2416A41-48EC-486D-9079-BBAAC31CF7ED}" srcOrd="1" destOrd="0" presId="urn:microsoft.com/office/officeart/2005/8/layout/list1"/>
    <dgm:cxn modelId="{59EF4D52-0E80-49A8-A366-2A025F24C368}" type="presParOf" srcId="{4CA9F4A2-BD1E-4B5B-B84F-D0B0139DEBF8}" destId="{23BA89F1-7695-44DA-A3DB-F19E20C46684}" srcOrd="13" destOrd="0" presId="urn:microsoft.com/office/officeart/2005/8/layout/list1"/>
    <dgm:cxn modelId="{E4B64518-989D-4DE2-B438-B30801AFDCC4}" type="presParOf" srcId="{4CA9F4A2-BD1E-4B5B-B84F-D0B0139DEBF8}" destId="{B116A918-90D1-4882-9F45-F7635CD85677}" srcOrd="14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C8EEBA-8F40-456D-ADFD-86D8C2C128CA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00519-6258-41D5-8952-32B1292CDC40}">
      <dgm:prSet phldrT="[Текст]" custT="1"/>
      <dgm:spPr>
        <a:solidFill>
          <a:srgbClr val="6B33F7"/>
        </a:solidFill>
      </dgm:spPr>
      <dgm:t>
        <a:bodyPr/>
        <a:lstStyle/>
        <a:p>
          <a:r>
            <a:rPr lang="uk-UA" sz="1800" b="1" dirty="0" smtClean="0"/>
            <a:t>108 дошкільних заклади освіти</a:t>
          </a:r>
          <a:endParaRPr lang="ru-RU" sz="1800" b="1" dirty="0"/>
        </a:p>
      </dgm:t>
    </dgm:pt>
    <dgm:pt modelId="{4117828D-669D-42FC-8031-7541627DA132}" type="parTrans" cxnId="{57D59E45-9FA7-455E-B5E3-9F3BE612B6C2}">
      <dgm:prSet/>
      <dgm:spPr/>
      <dgm:t>
        <a:bodyPr/>
        <a:lstStyle/>
        <a:p>
          <a:endParaRPr lang="ru-RU"/>
        </a:p>
      </dgm:t>
    </dgm:pt>
    <dgm:pt modelId="{34C3E229-8FFF-4137-AF7C-A9F5346E6447}" type="sibTrans" cxnId="{57D59E45-9FA7-455E-B5E3-9F3BE612B6C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5D9E8E7-A3F6-44C1-83AE-8B6E33AD9D6A}">
      <dgm:prSet phldrT="[Текст]" custT="1"/>
      <dgm:spPr>
        <a:solidFill>
          <a:srgbClr val="6B33F7"/>
        </a:solidFill>
      </dgm:spPr>
      <dgm:t>
        <a:bodyPr/>
        <a:lstStyle/>
        <a:p>
          <a:r>
            <a:rPr lang="uk-UA" sz="1800" b="1" dirty="0" smtClean="0"/>
            <a:t>119 загальноосвітніх школи</a:t>
          </a:r>
          <a:endParaRPr lang="ru-RU" sz="1800" b="1" dirty="0"/>
        </a:p>
      </dgm:t>
    </dgm:pt>
    <dgm:pt modelId="{C5107FFD-D00D-4CFB-BCE0-3732F36BB374}" type="parTrans" cxnId="{F633E836-D853-4E57-A917-BA357997F2A7}">
      <dgm:prSet/>
      <dgm:spPr/>
      <dgm:t>
        <a:bodyPr/>
        <a:lstStyle/>
        <a:p>
          <a:endParaRPr lang="ru-RU"/>
        </a:p>
      </dgm:t>
    </dgm:pt>
    <dgm:pt modelId="{49CDE08B-2141-41C7-82AE-E73F0DE556C5}" type="sibTrans" cxnId="{F633E836-D853-4E57-A917-BA357997F2A7}">
      <dgm:prSet/>
      <dgm:spPr/>
      <dgm:t>
        <a:bodyPr/>
        <a:lstStyle/>
        <a:p>
          <a:endParaRPr lang="ru-RU"/>
        </a:p>
      </dgm:t>
    </dgm:pt>
    <dgm:pt modelId="{B7F7987B-008B-4D10-AAE9-A885CAE11A95}">
      <dgm:prSet phldrT="[Текст]" custT="1"/>
      <dgm:spPr>
        <a:solidFill>
          <a:srgbClr val="6B33F7"/>
        </a:solidFill>
      </dgm:spPr>
      <dgm:t>
        <a:bodyPr/>
        <a:lstStyle/>
        <a:p>
          <a:r>
            <a:rPr lang="uk-UA" sz="1800" b="1" dirty="0" smtClean="0"/>
            <a:t>2 вечірні школи</a:t>
          </a:r>
          <a:endParaRPr lang="ru-RU" sz="1800" b="1" dirty="0"/>
        </a:p>
      </dgm:t>
    </dgm:pt>
    <dgm:pt modelId="{3647C57A-CF30-4DB5-A1FE-CA60B3FEE990}" type="parTrans" cxnId="{7C2AEB32-AFB8-455C-8817-E5717BB8ABF5}">
      <dgm:prSet/>
      <dgm:spPr/>
      <dgm:t>
        <a:bodyPr/>
        <a:lstStyle/>
        <a:p>
          <a:endParaRPr lang="ru-RU"/>
        </a:p>
      </dgm:t>
    </dgm:pt>
    <dgm:pt modelId="{84130674-0A30-4529-83A2-F29D8E4A30C7}" type="sibTrans" cxnId="{7C2AEB32-AFB8-455C-8817-E5717BB8ABF5}">
      <dgm:prSet/>
      <dgm:spPr/>
      <dgm:t>
        <a:bodyPr/>
        <a:lstStyle/>
        <a:p>
          <a:endParaRPr lang="ru-RU"/>
        </a:p>
      </dgm:t>
    </dgm:pt>
    <dgm:pt modelId="{D097E9D6-452B-4287-8F42-628405EBB04B}">
      <dgm:prSet phldrT="[Текст]" custT="1"/>
      <dgm:spPr>
        <a:solidFill>
          <a:srgbClr val="6B33F7"/>
        </a:solidFill>
      </dgm:spPr>
      <dgm:t>
        <a:bodyPr/>
        <a:lstStyle/>
        <a:p>
          <a:r>
            <a:rPr lang="uk-UA" sz="1800" b="1" dirty="0" smtClean="0"/>
            <a:t>13 позашкільних заклади</a:t>
          </a:r>
          <a:endParaRPr lang="ru-RU" sz="1800" b="1" dirty="0"/>
        </a:p>
      </dgm:t>
    </dgm:pt>
    <dgm:pt modelId="{D6F196BF-C1AD-42FD-BC55-C3978B4154A4}" type="parTrans" cxnId="{D02B3F51-0F94-4F75-A37E-08F04DB05CE4}">
      <dgm:prSet/>
      <dgm:spPr/>
      <dgm:t>
        <a:bodyPr/>
        <a:lstStyle/>
        <a:p>
          <a:endParaRPr lang="ru-RU"/>
        </a:p>
      </dgm:t>
    </dgm:pt>
    <dgm:pt modelId="{05F5F4C0-C794-4615-8408-C4227BF2A0B3}" type="sibTrans" cxnId="{D02B3F51-0F94-4F75-A37E-08F04DB05CE4}">
      <dgm:prSet/>
      <dgm:spPr/>
      <dgm:t>
        <a:bodyPr/>
        <a:lstStyle/>
        <a:p>
          <a:endParaRPr lang="ru-RU"/>
        </a:p>
      </dgm:t>
    </dgm:pt>
    <dgm:pt modelId="{86765329-7FF5-4918-A3B9-3BCFFFBBBF52}" type="pres">
      <dgm:prSet presAssocID="{C5C8EEBA-8F40-456D-ADFD-86D8C2C128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6448E-1CE1-418D-BAD9-D3C9B12074A8}" type="pres">
      <dgm:prSet presAssocID="{C5C8EEBA-8F40-456D-ADFD-86D8C2C128CA}" presName="cycle" presStyleCnt="0"/>
      <dgm:spPr/>
      <dgm:t>
        <a:bodyPr/>
        <a:lstStyle/>
        <a:p>
          <a:endParaRPr lang="ru-RU"/>
        </a:p>
      </dgm:t>
    </dgm:pt>
    <dgm:pt modelId="{D5F759E4-BC28-469A-A984-FCAF6923A73C}" type="pres">
      <dgm:prSet presAssocID="{3B300519-6258-41D5-8952-32B1292CDC40}" presName="nodeFirstNode" presStyleLbl="node1" presStyleIdx="0" presStyleCnt="4" custScaleX="83655" custScaleY="79811" custRadScaleRad="101629" custRadScaleInc="-1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66F04-AB35-472B-A5A1-A5A412D5371A}" type="pres">
      <dgm:prSet presAssocID="{34C3E229-8FFF-4137-AF7C-A9F5346E644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779DEF0-D12E-437F-BAF6-8A5BF415DCDA}" type="pres">
      <dgm:prSet presAssocID="{35D9E8E7-A3F6-44C1-83AE-8B6E33AD9D6A}" presName="nodeFollowingNodes" presStyleLbl="node1" presStyleIdx="1" presStyleCnt="4" custScaleX="83866" custScaleY="78679" custRadScaleRad="126270" custRadScaleInc="3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BC3A9-D071-4E16-8B78-0278B06F7F15}" type="pres">
      <dgm:prSet presAssocID="{B7F7987B-008B-4D10-AAE9-A885CAE11A95}" presName="nodeFollowingNodes" presStyleLbl="node1" presStyleIdx="2" presStyleCnt="4" custScaleX="73213" custScaleY="77153" custRadScaleRad="126493" custRadScaleInc="-318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54DC928-80F1-4A71-A578-959EABABC0E2}" type="pres">
      <dgm:prSet presAssocID="{D097E9D6-452B-4287-8F42-628405EBB04B}" presName="nodeFollowingNodes" presStyleLbl="node1" presStyleIdx="3" presStyleCnt="4" custScaleX="77031" custScaleY="81058" custRadScaleRad="124946" custRadScaleInc="-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59E45-9FA7-455E-B5E3-9F3BE612B6C2}" srcId="{C5C8EEBA-8F40-456D-ADFD-86D8C2C128CA}" destId="{3B300519-6258-41D5-8952-32B1292CDC40}" srcOrd="0" destOrd="0" parTransId="{4117828D-669D-42FC-8031-7541627DA132}" sibTransId="{34C3E229-8FFF-4137-AF7C-A9F5346E6447}"/>
    <dgm:cxn modelId="{A6752246-8C78-4F70-8730-7E2ABDE167C0}" type="presOf" srcId="{C5C8EEBA-8F40-456D-ADFD-86D8C2C128CA}" destId="{86765329-7FF5-4918-A3B9-3BCFFFBBBF52}" srcOrd="0" destOrd="0" presId="urn:microsoft.com/office/officeart/2005/8/layout/cycle3"/>
    <dgm:cxn modelId="{52B6B927-FFCA-4C95-B183-EBE60A94CAC8}" type="presOf" srcId="{3B300519-6258-41D5-8952-32B1292CDC40}" destId="{D5F759E4-BC28-469A-A984-FCAF6923A73C}" srcOrd="0" destOrd="0" presId="urn:microsoft.com/office/officeart/2005/8/layout/cycle3"/>
    <dgm:cxn modelId="{F633E836-D853-4E57-A917-BA357997F2A7}" srcId="{C5C8EEBA-8F40-456D-ADFD-86D8C2C128CA}" destId="{35D9E8E7-A3F6-44C1-83AE-8B6E33AD9D6A}" srcOrd="1" destOrd="0" parTransId="{C5107FFD-D00D-4CFB-BCE0-3732F36BB374}" sibTransId="{49CDE08B-2141-41C7-82AE-E73F0DE556C5}"/>
    <dgm:cxn modelId="{F0FFD41E-04A4-47C8-9D8C-533E6213478D}" type="presOf" srcId="{34C3E229-8FFF-4137-AF7C-A9F5346E6447}" destId="{14F66F04-AB35-472B-A5A1-A5A412D5371A}" srcOrd="0" destOrd="0" presId="urn:microsoft.com/office/officeart/2005/8/layout/cycle3"/>
    <dgm:cxn modelId="{58CB2DD0-8284-4D7A-88EC-0C7D48DA8884}" type="presOf" srcId="{35D9E8E7-A3F6-44C1-83AE-8B6E33AD9D6A}" destId="{A779DEF0-D12E-437F-BAF6-8A5BF415DCDA}" srcOrd="0" destOrd="0" presId="urn:microsoft.com/office/officeart/2005/8/layout/cycle3"/>
    <dgm:cxn modelId="{00504C0A-E988-4821-8DBE-27826CCF9B19}" type="presOf" srcId="{B7F7987B-008B-4D10-AAE9-A885CAE11A95}" destId="{342BC3A9-D071-4E16-8B78-0278B06F7F15}" srcOrd="0" destOrd="0" presId="urn:microsoft.com/office/officeart/2005/8/layout/cycle3"/>
    <dgm:cxn modelId="{D02B3F51-0F94-4F75-A37E-08F04DB05CE4}" srcId="{C5C8EEBA-8F40-456D-ADFD-86D8C2C128CA}" destId="{D097E9D6-452B-4287-8F42-628405EBB04B}" srcOrd="3" destOrd="0" parTransId="{D6F196BF-C1AD-42FD-BC55-C3978B4154A4}" sibTransId="{05F5F4C0-C794-4615-8408-C4227BF2A0B3}"/>
    <dgm:cxn modelId="{8B5B9175-2240-47A1-9ECD-6C3CD88B414F}" type="presOf" srcId="{D097E9D6-452B-4287-8F42-628405EBB04B}" destId="{954DC928-80F1-4A71-A578-959EABABC0E2}" srcOrd="0" destOrd="0" presId="urn:microsoft.com/office/officeart/2005/8/layout/cycle3"/>
    <dgm:cxn modelId="{7C2AEB32-AFB8-455C-8817-E5717BB8ABF5}" srcId="{C5C8EEBA-8F40-456D-ADFD-86D8C2C128CA}" destId="{B7F7987B-008B-4D10-AAE9-A885CAE11A95}" srcOrd="2" destOrd="0" parTransId="{3647C57A-CF30-4DB5-A1FE-CA60B3FEE990}" sibTransId="{84130674-0A30-4529-83A2-F29D8E4A30C7}"/>
    <dgm:cxn modelId="{6EE88085-750C-4A83-85EE-265EB18F5CB4}" type="presParOf" srcId="{86765329-7FF5-4918-A3B9-3BCFFFBBBF52}" destId="{E186448E-1CE1-418D-BAD9-D3C9B12074A8}" srcOrd="0" destOrd="0" presId="urn:microsoft.com/office/officeart/2005/8/layout/cycle3"/>
    <dgm:cxn modelId="{2020B647-33B4-4516-AA45-F2354202EC57}" type="presParOf" srcId="{E186448E-1CE1-418D-BAD9-D3C9B12074A8}" destId="{D5F759E4-BC28-469A-A984-FCAF6923A73C}" srcOrd="0" destOrd="0" presId="urn:microsoft.com/office/officeart/2005/8/layout/cycle3"/>
    <dgm:cxn modelId="{6EB9F1D8-C107-4F6D-B990-F7B4DC4EB94E}" type="presParOf" srcId="{E186448E-1CE1-418D-BAD9-D3C9B12074A8}" destId="{14F66F04-AB35-472B-A5A1-A5A412D5371A}" srcOrd="1" destOrd="0" presId="urn:microsoft.com/office/officeart/2005/8/layout/cycle3"/>
    <dgm:cxn modelId="{312E131C-6B1E-456A-A0B4-E353715EBB5A}" type="presParOf" srcId="{E186448E-1CE1-418D-BAD9-D3C9B12074A8}" destId="{A779DEF0-D12E-437F-BAF6-8A5BF415DCDA}" srcOrd="2" destOrd="0" presId="urn:microsoft.com/office/officeart/2005/8/layout/cycle3"/>
    <dgm:cxn modelId="{BFA9ACCB-3C8B-4785-849A-94B622664EA5}" type="presParOf" srcId="{E186448E-1CE1-418D-BAD9-D3C9B12074A8}" destId="{342BC3A9-D071-4E16-8B78-0278B06F7F15}" srcOrd="3" destOrd="0" presId="urn:microsoft.com/office/officeart/2005/8/layout/cycle3"/>
    <dgm:cxn modelId="{685C0643-5FC8-4933-BA78-EAB718B7E3C8}" type="presParOf" srcId="{E186448E-1CE1-418D-BAD9-D3C9B12074A8}" destId="{954DC928-80F1-4A71-A578-959EABABC0E2}" srcOrd="4" destOrd="0" presId="urn:microsoft.com/office/officeart/2005/8/layout/cycle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A8B9E-D716-4299-84EE-4A8891F4697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1E0E0C-511C-468F-A29F-CEC350D74A50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Загальна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середня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- 623,9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</a:t>
          </a:r>
          <a:r>
            <a:rPr lang="ru-RU" sz="17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98,7% плану (в 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т.ч.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загальний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фонд - 579,4млн.грн.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спеціальний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фонд - 44,5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.)</a:t>
          </a:r>
          <a:endParaRPr lang="ru-RU" sz="17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1F1528-7760-471D-B4E1-A5236382447B}" type="parTrans" cxnId="{7AE0F0A1-1F39-4713-9C4B-E65C262BB425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715D0B66-F7F4-4D62-BCBB-31EEF3E60CAF}" type="sibTrans" cxnId="{7AE0F0A1-1F39-4713-9C4B-E65C262BB425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025E488F-A66C-4D69-A9DF-6D8CC32D057C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Позашкільна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- 39,7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</a:t>
          </a:r>
          <a:r>
            <a:rPr lang="ru-RU" sz="17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97% плану (в 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т.ч.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загальний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фонд - 37,5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спеціальний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фонд - 2,2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.)</a:t>
          </a:r>
          <a:endParaRPr lang="ru-RU" sz="17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39805C-491C-414B-8A67-F37AECC7F1B5}" type="parTrans" cxnId="{EC1202D6-93EB-47AB-BF15-B3CAA99A6C5E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F9D4166F-D2C0-461D-BE74-CD04FB37C6AC}" type="sibTrans" cxnId="{EC1202D6-93EB-47AB-BF15-B3CAA99A6C5E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3565C659-B9EE-4D79-B145-782A6C11F951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заклади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- 32,5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</a:t>
          </a:r>
          <a:r>
            <a:rPr lang="ru-RU" sz="17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93,9% плану (в 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т.ч.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загальний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фонд - 31,4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спеціальний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фонд - 1,1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dirty="0" smtClean="0">
              <a:latin typeface="Arial Narrow" pitchFamily="34" charset="0"/>
              <a:cs typeface="Times New Roman" pitchFamily="18" charset="0"/>
            </a:rPr>
            <a:t>.)</a:t>
          </a:r>
          <a:endParaRPr lang="ru-RU" sz="1700" dirty="0">
            <a:latin typeface="Arial Narrow" pitchFamily="34" charset="0"/>
            <a:cs typeface="Times New Roman" pitchFamily="18" charset="0"/>
          </a:endParaRPr>
        </a:p>
      </dgm:t>
    </dgm:pt>
    <dgm:pt modelId="{68F7B153-4FD2-45B6-BD49-1C14B2E39409}" type="parTrans" cxnId="{E40CAE5A-AC1A-4037-B2EC-B0B595E90EA5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4B098B20-BCC6-4905-A09B-6FB74129DC52}" type="sibTrans" cxnId="{E40CAE5A-AC1A-4037-B2EC-B0B595E90EA5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2EC2B84A-52C4-4BF5-939D-77A7022D7EC4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Дошкільна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 387,4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</a:t>
          </a:r>
        </a:p>
        <a:p>
          <a:r>
            <a:rPr lang="ru-RU" sz="17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98,3% плану (в 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т.ч. 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загальний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фонд - 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341,0млн.грн.,  </a:t>
          </a:r>
          <a:r>
            <a:rPr lang="ru-RU" sz="17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спеціальний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фонд 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- 46,4млн.грн</a:t>
          </a:r>
          <a:r>
            <a:rPr lang="ru-RU" sz="1700" b="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.)</a:t>
          </a:r>
          <a:endParaRPr lang="ru-RU" sz="1700" b="0" dirty="0">
            <a:solidFill>
              <a:schemeClr val="tx1"/>
            </a:solidFill>
            <a:latin typeface="Arial Narrow" pitchFamily="34" charset="0"/>
            <a:cs typeface="Times New Roman" pitchFamily="18" charset="0"/>
          </a:endParaRPr>
        </a:p>
      </dgm:t>
    </dgm:pt>
    <dgm:pt modelId="{2E176626-BED5-4193-AC5B-5BA93F19BCE8}" type="sibTrans" cxnId="{9FEAB57E-9433-4695-AF48-4C1ABE0D9293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EDFC0D86-557F-44A8-BE41-05811D5911CA}" type="parTrans" cxnId="{9FEAB57E-9433-4695-AF48-4C1ABE0D9293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13552F31-7205-4E0B-837F-14C933B2237C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Дитячі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будинки</a:t>
          </a:r>
          <a:r>
            <a: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</a:p>
        <a:p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(в т.ч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сімейного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типу,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прийомні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сім'ї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- 1,8 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., </a:t>
          </a:r>
          <a:r>
            <a:rPr lang="ru-RU" sz="17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100% плану (</a:t>
          </a:r>
          <a:r>
            <a:rPr lang="ru-RU" sz="1700" b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загальний</a:t>
          </a:r>
          <a:r>
            <a:rPr lang="ru-RU" sz="17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фонд)</a:t>
          </a:r>
        </a:p>
      </dgm:t>
    </dgm:pt>
    <dgm:pt modelId="{BC7E294A-8072-4F55-9696-3F5B9F951305}" type="parTrans" cxnId="{DF3E4573-20CE-4F69-8D73-CC93D1AE0699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C2E8CF53-5109-4264-8960-E799B6CA0293}" type="sibTrans" cxnId="{DF3E4573-20CE-4F69-8D73-CC93D1AE0699}">
      <dgm:prSet/>
      <dgm:spPr/>
      <dgm:t>
        <a:bodyPr/>
        <a:lstStyle/>
        <a:p>
          <a:endParaRPr lang="ru-RU" sz="1700">
            <a:latin typeface="Arial Narrow" pitchFamily="34" charset="0"/>
          </a:endParaRPr>
        </a:p>
      </dgm:t>
    </dgm:pt>
    <dgm:pt modelId="{507F2EB1-43EB-474F-9F9F-677973879A63}" type="pres">
      <dgm:prSet presAssocID="{E44A8B9E-D716-4299-84EE-4A8891F469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59FA56-2221-4479-A46E-1C9D7E4F42A7}" type="pres">
      <dgm:prSet presAssocID="{E44A8B9E-D716-4299-84EE-4A8891F46976}" presName="bkgdShp" presStyleLbl="alignAccFollowNode1" presStyleIdx="0" presStyleCnt="1" custScaleY="80180"/>
      <dgm:spPr/>
    </dgm:pt>
    <dgm:pt modelId="{5D9ED2FE-60C6-4D6F-972F-99E452F3A9F7}" type="pres">
      <dgm:prSet presAssocID="{E44A8B9E-D716-4299-84EE-4A8891F46976}" presName="linComp" presStyleCnt="0"/>
      <dgm:spPr/>
    </dgm:pt>
    <dgm:pt modelId="{F1956D18-7D06-4D5C-A993-E2D38A304992}" type="pres">
      <dgm:prSet presAssocID="{2EC2B84A-52C4-4BF5-939D-77A7022D7EC4}" presName="compNode" presStyleCnt="0"/>
      <dgm:spPr/>
    </dgm:pt>
    <dgm:pt modelId="{E029B2E2-C7E3-4E74-BB17-2DE2FF13B611}" type="pres">
      <dgm:prSet presAssocID="{2EC2B84A-52C4-4BF5-939D-77A7022D7EC4}" presName="node" presStyleLbl="node1" presStyleIdx="0" presStyleCnt="5" custScaleX="203747" custScaleY="11563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E15A6-FCBA-4C51-BE6F-6695BA6BC4FF}" type="pres">
      <dgm:prSet presAssocID="{2EC2B84A-52C4-4BF5-939D-77A7022D7EC4}" presName="invisiNode" presStyleLbl="node1" presStyleIdx="0" presStyleCnt="5"/>
      <dgm:spPr/>
    </dgm:pt>
    <dgm:pt modelId="{D30E8B9B-3DFB-433D-9029-FF29E0885645}" type="pres">
      <dgm:prSet presAssocID="{2EC2B84A-52C4-4BF5-939D-77A7022D7EC4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12C773-0DAD-4872-9335-38908F63C8C6}" type="pres">
      <dgm:prSet presAssocID="{2E176626-BED5-4193-AC5B-5BA93F19BC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3D26E42-30C3-4C20-B618-7D42C660FACF}" type="pres">
      <dgm:prSet presAssocID="{3E1E0E0C-511C-468F-A29F-CEC350D74A50}" presName="compNode" presStyleCnt="0"/>
      <dgm:spPr/>
    </dgm:pt>
    <dgm:pt modelId="{379987A6-981C-4847-89A5-0598E0170E78}" type="pres">
      <dgm:prSet presAssocID="{3E1E0E0C-511C-468F-A29F-CEC350D74A50}" presName="node" presStyleLbl="node1" presStyleIdx="1" presStyleCnt="5" custScaleX="197752" custScaleY="115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E2454-9E12-48E3-AA9B-9BFBBB89A0A9}" type="pres">
      <dgm:prSet presAssocID="{3E1E0E0C-511C-468F-A29F-CEC350D74A50}" presName="invisiNode" presStyleLbl="node1" presStyleIdx="1" presStyleCnt="5"/>
      <dgm:spPr/>
    </dgm:pt>
    <dgm:pt modelId="{1BA9F06C-1DE9-4997-887B-BD492FB332D3}" type="pres">
      <dgm:prSet presAssocID="{3E1E0E0C-511C-468F-A29F-CEC350D74A50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E358D4-2688-4533-AFCB-BC14E6AC2BB3}" type="pres">
      <dgm:prSet presAssocID="{715D0B66-F7F4-4D62-BCBB-31EEF3E60C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9AD5C8-04CC-42DF-AACD-FA78B70E4EE2}" type="pres">
      <dgm:prSet presAssocID="{025E488F-A66C-4D69-A9DF-6D8CC32D057C}" presName="compNode" presStyleCnt="0"/>
      <dgm:spPr/>
    </dgm:pt>
    <dgm:pt modelId="{873A010C-B168-4EF2-9755-76ACF2D1DD33}" type="pres">
      <dgm:prSet presAssocID="{025E488F-A66C-4D69-A9DF-6D8CC32D057C}" presName="node" presStyleLbl="node1" presStyleIdx="2" presStyleCnt="5" custScaleX="198088" custScaleY="115924" custLinFactNeighborX="7523" custLinFactNeighborY="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B76CB-826D-4F39-921C-0EE94001EBA8}" type="pres">
      <dgm:prSet presAssocID="{025E488F-A66C-4D69-A9DF-6D8CC32D057C}" presName="invisiNode" presStyleLbl="node1" presStyleIdx="2" presStyleCnt="5"/>
      <dgm:spPr/>
    </dgm:pt>
    <dgm:pt modelId="{6E11B644-391A-4767-BE54-0C58704138EB}" type="pres">
      <dgm:prSet presAssocID="{025E488F-A66C-4D69-A9DF-6D8CC32D057C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7016BF-5083-4FF4-A0AE-A7931C02E04A}" type="pres">
      <dgm:prSet presAssocID="{F9D4166F-D2C0-461D-BE74-CD04FB37C6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752641-4AFC-47D6-A24B-52D6CF9D040D}" type="pres">
      <dgm:prSet presAssocID="{3565C659-B9EE-4D79-B145-782A6C11F951}" presName="compNode" presStyleCnt="0"/>
      <dgm:spPr/>
    </dgm:pt>
    <dgm:pt modelId="{848E24C7-DDA2-4734-955F-8CA1C53CE083}" type="pres">
      <dgm:prSet presAssocID="{3565C659-B9EE-4D79-B145-782A6C11F951}" presName="node" presStyleLbl="node1" presStyleIdx="3" presStyleCnt="5" custScaleX="181193" custScaleY="115636" custLinFactNeighborX="15404" custLinFactNeighborY="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4042D-1499-4E02-9F85-DFC98E4320BF}" type="pres">
      <dgm:prSet presAssocID="{3565C659-B9EE-4D79-B145-782A6C11F951}" presName="invisiNode" presStyleLbl="node1" presStyleIdx="3" presStyleCnt="5"/>
      <dgm:spPr/>
    </dgm:pt>
    <dgm:pt modelId="{FEC6B13B-A665-481B-B337-C5169A748EA7}" type="pres">
      <dgm:prSet presAssocID="{3565C659-B9EE-4D79-B145-782A6C11F951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8EB2F4-3D3E-46FC-BFE0-8B8F5F458E61}" type="pres">
      <dgm:prSet presAssocID="{4B098B20-BCC6-4905-A09B-6FB74129DC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E208AA0-F9F5-4598-8794-4B595599278C}" type="pres">
      <dgm:prSet presAssocID="{13552F31-7205-4E0B-837F-14C933B2237C}" presName="compNode" presStyleCnt="0"/>
      <dgm:spPr/>
    </dgm:pt>
    <dgm:pt modelId="{9CA25A69-4E0E-4031-9EBA-75CE9469E039}" type="pres">
      <dgm:prSet presAssocID="{13552F31-7205-4E0B-837F-14C933B2237C}" presName="node" presStyleLbl="node1" presStyleIdx="4" presStyleCnt="5" custScaleX="182605" custScaleY="115303" custLinFactNeighborX="16633" custLinFactNeighborY="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0ED34-BEB2-4E7E-8072-278F23A9CBEE}" type="pres">
      <dgm:prSet presAssocID="{13552F31-7205-4E0B-837F-14C933B2237C}" presName="invisiNode" presStyleLbl="node1" presStyleIdx="4" presStyleCnt="5"/>
      <dgm:spPr/>
    </dgm:pt>
    <dgm:pt modelId="{357A2225-CEAB-4B56-831F-0B3AAB4248E8}" type="pres">
      <dgm:prSet presAssocID="{13552F31-7205-4E0B-837F-14C933B2237C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FEAB57E-9433-4695-AF48-4C1ABE0D9293}" srcId="{E44A8B9E-D716-4299-84EE-4A8891F46976}" destId="{2EC2B84A-52C4-4BF5-939D-77A7022D7EC4}" srcOrd="0" destOrd="0" parTransId="{EDFC0D86-557F-44A8-BE41-05811D5911CA}" sibTransId="{2E176626-BED5-4193-AC5B-5BA93F19BCE8}"/>
    <dgm:cxn modelId="{953BB8FD-F701-499D-B535-941069D5C22D}" type="presOf" srcId="{2EC2B84A-52C4-4BF5-939D-77A7022D7EC4}" destId="{E029B2E2-C7E3-4E74-BB17-2DE2FF13B611}" srcOrd="0" destOrd="0" presId="urn:microsoft.com/office/officeart/2005/8/layout/pList2"/>
    <dgm:cxn modelId="{4AAAFF1B-DB2D-48B7-A61A-1BEFBE41E4AD}" type="presOf" srcId="{025E488F-A66C-4D69-A9DF-6D8CC32D057C}" destId="{873A010C-B168-4EF2-9755-76ACF2D1DD33}" srcOrd="0" destOrd="0" presId="urn:microsoft.com/office/officeart/2005/8/layout/pList2"/>
    <dgm:cxn modelId="{7AE0F0A1-1F39-4713-9C4B-E65C262BB425}" srcId="{E44A8B9E-D716-4299-84EE-4A8891F46976}" destId="{3E1E0E0C-511C-468F-A29F-CEC350D74A50}" srcOrd="1" destOrd="0" parTransId="{AF1F1528-7760-471D-B4E1-A5236382447B}" sibTransId="{715D0B66-F7F4-4D62-BCBB-31EEF3E60CAF}"/>
    <dgm:cxn modelId="{CA6A46F7-8E2C-491D-ACAF-7ACD92A85DFE}" type="presOf" srcId="{F9D4166F-D2C0-461D-BE74-CD04FB37C6AC}" destId="{E47016BF-5083-4FF4-A0AE-A7931C02E04A}" srcOrd="0" destOrd="0" presId="urn:microsoft.com/office/officeart/2005/8/layout/pList2"/>
    <dgm:cxn modelId="{0E789837-C06E-4962-910B-7CD4BF1FC9D9}" type="presOf" srcId="{2E176626-BED5-4193-AC5B-5BA93F19BCE8}" destId="{D812C773-0DAD-4872-9335-38908F63C8C6}" srcOrd="0" destOrd="0" presId="urn:microsoft.com/office/officeart/2005/8/layout/pList2"/>
    <dgm:cxn modelId="{EC1202D6-93EB-47AB-BF15-B3CAA99A6C5E}" srcId="{E44A8B9E-D716-4299-84EE-4A8891F46976}" destId="{025E488F-A66C-4D69-A9DF-6D8CC32D057C}" srcOrd="2" destOrd="0" parTransId="{F739805C-491C-414B-8A67-F37AECC7F1B5}" sibTransId="{F9D4166F-D2C0-461D-BE74-CD04FB37C6AC}"/>
    <dgm:cxn modelId="{CDC563FA-CF1A-4FA0-8EC1-1BDB8B0A7D50}" type="presOf" srcId="{715D0B66-F7F4-4D62-BCBB-31EEF3E60CAF}" destId="{2CE358D4-2688-4533-AFCB-BC14E6AC2BB3}" srcOrd="0" destOrd="0" presId="urn:microsoft.com/office/officeart/2005/8/layout/pList2"/>
    <dgm:cxn modelId="{B0E3C3F1-196D-4D42-8BBB-BDE5AB2663A3}" type="presOf" srcId="{3565C659-B9EE-4D79-B145-782A6C11F951}" destId="{848E24C7-DDA2-4734-955F-8CA1C53CE083}" srcOrd="0" destOrd="0" presId="urn:microsoft.com/office/officeart/2005/8/layout/pList2"/>
    <dgm:cxn modelId="{DF3E4573-20CE-4F69-8D73-CC93D1AE0699}" srcId="{E44A8B9E-D716-4299-84EE-4A8891F46976}" destId="{13552F31-7205-4E0B-837F-14C933B2237C}" srcOrd="4" destOrd="0" parTransId="{BC7E294A-8072-4F55-9696-3F5B9F951305}" sibTransId="{C2E8CF53-5109-4264-8960-E799B6CA0293}"/>
    <dgm:cxn modelId="{E40CAE5A-AC1A-4037-B2EC-B0B595E90EA5}" srcId="{E44A8B9E-D716-4299-84EE-4A8891F46976}" destId="{3565C659-B9EE-4D79-B145-782A6C11F951}" srcOrd="3" destOrd="0" parTransId="{68F7B153-4FD2-45B6-BD49-1C14B2E39409}" sibTransId="{4B098B20-BCC6-4905-A09B-6FB74129DC52}"/>
    <dgm:cxn modelId="{4377594A-E124-43F1-A7B7-547E0B35B684}" type="presOf" srcId="{4B098B20-BCC6-4905-A09B-6FB74129DC52}" destId="{9B8EB2F4-3D3E-46FC-BFE0-8B8F5F458E61}" srcOrd="0" destOrd="0" presId="urn:microsoft.com/office/officeart/2005/8/layout/pList2"/>
    <dgm:cxn modelId="{8DB171E7-DC16-4FC1-AF8A-187DE558868D}" type="presOf" srcId="{3E1E0E0C-511C-468F-A29F-CEC350D74A50}" destId="{379987A6-981C-4847-89A5-0598E0170E78}" srcOrd="0" destOrd="0" presId="urn:microsoft.com/office/officeart/2005/8/layout/pList2"/>
    <dgm:cxn modelId="{70228761-67C3-453F-A588-D324FB66521A}" type="presOf" srcId="{13552F31-7205-4E0B-837F-14C933B2237C}" destId="{9CA25A69-4E0E-4031-9EBA-75CE9469E039}" srcOrd="0" destOrd="0" presId="urn:microsoft.com/office/officeart/2005/8/layout/pList2"/>
    <dgm:cxn modelId="{1E3EAB0E-BBBC-4742-B8A3-C7E0455B3C12}" type="presOf" srcId="{E44A8B9E-D716-4299-84EE-4A8891F46976}" destId="{507F2EB1-43EB-474F-9F9F-677973879A63}" srcOrd="0" destOrd="0" presId="urn:microsoft.com/office/officeart/2005/8/layout/pList2"/>
    <dgm:cxn modelId="{C617774D-D8ED-414C-B2B5-400E5B6E923A}" type="presParOf" srcId="{507F2EB1-43EB-474F-9F9F-677973879A63}" destId="{D459FA56-2221-4479-A46E-1C9D7E4F42A7}" srcOrd="0" destOrd="0" presId="urn:microsoft.com/office/officeart/2005/8/layout/pList2"/>
    <dgm:cxn modelId="{913EDA1C-F8F7-4E67-AE9A-E8265293E026}" type="presParOf" srcId="{507F2EB1-43EB-474F-9F9F-677973879A63}" destId="{5D9ED2FE-60C6-4D6F-972F-99E452F3A9F7}" srcOrd="1" destOrd="0" presId="urn:microsoft.com/office/officeart/2005/8/layout/pList2"/>
    <dgm:cxn modelId="{02D99456-E833-4D25-B102-11123B80425E}" type="presParOf" srcId="{5D9ED2FE-60C6-4D6F-972F-99E452F3A9F7}" destId="{F1956D18-7D06-4D5C-A993-E2D38A304992}" srcOrd="0" destOrd="0" presId="urn:microsoft.com/office/officeart/2005/8/layout/pList2"/>
    <dgm:cxn modelId="{3890BBBE-CE55-43F8-8475-9CF20591BAEB}" type="presParOf" srcId="{F1956D18-7D06-4D5C-A993-E2D38A304992}" destId="{E029B2E2-C7E3-4E74-BB17-2DE2FF13B611}" srcOrd="0" destOrd="0" presId="urn:microsoft.com/office/officeart/2005/8/layout/pList2"/>
    <dgm:cxn modelId="{047073B1-C2B4-4E9E-A2A7-336C7ED6C27C}" type="presParOf" srcId="{F1956D18-7D06-4D5C-A993-E2D38A304992}" destId="{15DE15A6-FCBA-4C51-BE6F-6695BA6BC4FF}" srcOrd="1" destOrd="0" presId="urn:microsoft.com/office/officeart/2005/8/layout/pList2"/>
    <dgm:cxn modelId="{98E056AA-2FDB-4942-B327-FE1787F9305E}" type="presParOf" srcId="{F1956D18-7D06-4D5C-A993-E2D38A304992}" destId="{D30E8B9B-3DFB-433D-9029-FF29E0885645}" srcOrd="2" destOrd="0" presId="urn:microsoft.com/office/officeart/2005/8/layout/pList2"/>
    <dgm:cxn modelId="{8507CEC8-F889-47DC-9A97-40BDF8F84196}" type="presParOf" srcId="{5D9ED2FE-60C6-4D6F-972F-99E452F3A9F7}" destId="{D812C773-0DAD-4872-9335-38908F63C8C6}" srcOrd="1" destOrd="0" presId="urn:microsoft.com/office/officeart/2005/8/layout/pList2"/>
    <dgm:cxn modelId="{FF524703-EA46-4E07-9280-8AE7B12A6253}" type="presParOf" srcId="{5D9ED2FE-60C6-4D6F-972F-99E452F3A9F7}" destId="{93D26E42-30C3-4C20-B618-7D42C660FACF}" srcOrd="2" destOrd="0" presId="urn:microsoft.com/office/officeart/2005/8/layout/pList2"/>
    <dgm:cxn modelId="{27317CF9-3589-4B7B-896B-706DB466DBDB}" type="presParOf" srcId="{93D26E42-30C3-4C20-B618-7D42C660FACF}" destId="{379987A6-981C-4847-89A5-0598E0170E78}" srcOrd="0" destOrd="0" presId="urn:microsoft.com/office/officeart/2005/8/layout/pList2"/>
    <dgm:cxn modelId="{C00982D4-2C48-4928-A08C-FDA53EECA976}" type="presParOf" srcId="{93D26E42-30C3-4C20-B618-7D42C660FACF}" destId="{C15E2454-9E12-48E3-AA9B-9BFBBB89A0A9}" srcOrd="1" destOrd="0" presId="urn:microsoft.com/office/officeart/2005/8/layout/pList2"/>
    <dgm:cxn modelId="{9CD47C95-0CA7-494A-9533-E9BB84789602}" type="presParOf" srcId="{93D26E42-30C3-4C20-B618-7D42C660FACF}" destId="{1BA9F06C-1DE9-4997-887B-BD492FB332D3}" srcOrd="2" destOrd="0" presId="urn:microsoft.com/office/officeart/2005/8/layout/pList2"/>
    <dgm:cxn modelId="{CE8FD85F-9F53-4203-A814-3729AE633023}" type="presParOf" srcId="{5D9ED2FE-60C6-4D6F-972F-99E452F3A9F7}" destId="{2CE358D4-2688-4533-AFCB-BC14E6AC2BB3}" srcOrd="3" destOrd="0" presId="urn:microsoft.com/office/officeart/2005/8/layout/pList2"/>
    <dgm:cxn modelId="{86571413-F75F-4E94-83B9-9F87624872DB}" type="presParOf" srcId="{5D9ED2FE-60C6-4D6F-972F-99E452F3A9F7}" destId="{999AD5C8-04CC-42DF-AACD-FA78B70E4EE2}" srcOrd="4" destOrd="0" presId="urn:microsoft.com/office/officeart/2005/8/layout/pList2"/>
    <dgm:cxn modelId="{E239D244-E356-4D1F-98CB-4622F0A35F71}" type="presParOf" srcId="{999AD5C8-04CC-42DF-AACD-FA78B70E4EE2}" destId="{873A010C-B168-4EF2-9755-76ACF2D1DD33}" srcOrd="0" destOrd="0" presId="urn:microsoft.com/office/officeart/2005/8/layout/pList2"/>
    <dgm:cxn modelId="{F2383EBC-72FD-4547-919F-22D89B474B1A}" type="presParOf" srcId="{999AD5C8-04CC-42DF-AACD-FA78B70E4EE2}" destId="{C67B76CB-826D-4F39-921C-0EE94001EBA8}" srcOrd="1" destOrd="0" presId="urn:microsoft.com/office/officeart/2005/8/layout/pList2"/>
    <dgm:cxn modelId="{7EE1F6CE-C1E9-4956-BE6B-BC21C3C34DF9}" type="presParOf" srcId="{999AD5C8-04CC-42DF-AACD-FA78B70E4EE2}" destId="{6E11B644-391A-4767-BE54-0C58704138EB}" srcOrd="2" destOrd="0" presId="urn:microsoft.com/office/officeart/2005/8/layout/pList2"/>
    <dgm:cxn modelId="{5B09DA28-551B-40DF-B1CB-40883C05A93B}" type="presParOf" srcId="{5D9ED2FE-60C6-4D6F-972F-99E452F3A9F7}" destId="{E47016BF-5083-4FF4-A0AE-A7931C02E04A}" srcOrd="5" destOrd="0" presId="urn:microsoft.com/office/officeart/2005/8/layout/pList2"/>
    <dgm:cxn modelId="{F9FC2A7F-2FF5-458E-9640-EC370B3967E5}" type="presParOf" srcId="{5D9ED2FE-60C6-4D6F-972F-99E452F3A9F7}" destId="{DD752641-4AFC-47D6-A24B-52D6CF9D040D}" srcOrd="6" destOrd="0" presId="urn:microsoft.com/office/officeart/2005/8/layout/pList2"/>
    <dgm:cxn modelId="{C97A73AF-9241-4742-AAEA-73BDF9CFF432}" type="presParOf" srcId="{DD752641-4AFC-47D6-A24B-52D6CF9D040D}" destId="{848E24C7-DDA2-4734-955F-8CA1C53CE083}" srcOrd="0" destOrd="0" presId="urn:microsoft.com/office/officeart/2005/8/layout/pList2"/>
    <dgm:cxn modelId="{B39607DE-C390-4C01-9E76-06239B793186}" type="presParOf" srcId="{DD752641-4AFC-47D6-A24B-52D6CF9D040D}" destId="{D9D4042D-1499-4E02-9F85-DFC98E4320BF}" srcOrd="1" destOrd="0" presId="urn:microsoft.com/office/officeart/2005/8/layout/pList2"/>
    <dgm:cxn modelId="{D078E7AF-2524-4423-9927-04656B546090}" type="presParOf" srcId="{DD752641-4AFC-47D6-A24B-52D6CF9D040D}" destId="{FEC6B13B-A665-481B-B337-C5169A748EA7}" srcOrd="2" destOrd="0" presId="urn:microsoft.com/office/officeart/2005/8/layout/pList2"/>
    <dgm:cxn modelId="{4DAC6849-E69C-40F0-9BA1-356617CAAA04}" type="presParOf" srcId="{5D9ED2FE-60C6-4D6F-972F-99E452F3A9F7}" destId="{9B8EB2F4-3D3E-46FC-BFE0-8B8F5F458E61}" srcOrd="7" destOrd="0" presId="urn:microsoft.com/office/officeart/2005/8/layout/pList2"/>
    <dgm:cxn modelId="{68D824BD-77B3-41F0-929D-81494C97DC86}" type="presParOf" srcId="{5D9ED2FE-60C6-4D6F-972F-99E452F3A9F7}" destId="{EE208AA0-F9F5-4598-8794-4B595599278C}" srcOrd="8" destOrd="0" presId="urn:microsoft.com/office/officeart/2005/8/layout/pList2"/>
    <dgm:cxn modelId="{E6D51C05-557D-4851-89C3-AB947909F1CF}" type="presParOf" srcId="{EE208AA0-F9F5-4598-8794-4B595599278C}" destId="{9CA25A69-4E0E-4031-9EBA-75CE9469E039}" srcOrd="0" destOrd="0" presId="urn:microsoft.com/office/officeart/2005/8/layout/pList2"/>
    <dgm:cxn modelId="{5DF410E9-0FA1-46A6-A6F4-0A692E24008E}" type="presParOf" srcId="{EE208AA0-F9F5-4598-8794-4B595599278C}" destId="{9B60ED34-BEB2-4E7E-8072-278F23A9CBEE}" srcOrd="1" destOrd="0" presId="urn:microsoft.com/office/officeart/2005/8/layout/pList2"/>
    <dgm:cxn modelId="{A68B3C3B-F294-43AE-9BCD-DCABC0ADEF17}" type="presParOf" srcId="{EE208AA0-F9F5-4598-8794-4B595599278C}" destId="{357A2225-CEAB-4B56-831F-0B3AAB4248E8}" srcOrd="2" destOrd="0" presId="urn:microsoft.com/office/officeart/2005/8/layout/p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773978-DC32-47F3-B5BD-5BC071938EF1}" type="doc">
      <dgm:prSet loTypeId="urn:microsoft.com/office/officeart/2005/8/layout/equation2" loCatId="relationship" qsTypeId="urn:microsoft.com/office/officeart/2005/8/quickstyle/simple3" qsCatId="simple" csTypeId="urn:microsoft.com/office/officeart/2005/8/colors/colorful1" csCatId="colorful" phldr="1"/>
      <dgm:spPr/>
    </dgm:pt>
    <dgm:pt modelId="{E2352D63-07BB-44C7-A2F6-1D97357642D2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Освітня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субвенція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загальний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фонд) -  474,3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млн.грн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  81,9%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583EBAA-BC70-405D-ADDB-83139719480B}" type="parTrans" cxnId="{B4F0E078-73F7-478A-8998-E838BCBB7DF4}">
      <dgm:prSet/>
      <dgm:spPr/>
      <dgm:t>
        <a:bodyPr/>
        <a:lstStyle/>
        <a:p>
          <a:endParaRPr lang="ru-RU" sz="1800"/>
        </a:p>
      </dgm:t>
    </dgm:pt>
    <dgm:pt modelId="{C6A89B20-3012-4556-97F4-9B373EC39C5F}" type="sibTrans" cxnId="{B4F0E078-73F7-478A-8998-E838BCBB7DF4}">
      <dgm:prSet custT="1"/>
      <dgm:spPr/>
      <dgm:t>
        <a:bodyPr/>
        <a:lstStyle/>
        <a:p>
          <a:endParaRPr lang="ru-RU" sz="1800"/>
        </a:p>
      </dgm:t>
    </dgm:pt>
    <dgm:pt modelId="{C75A9E36-76CD-47F4-890B-ADD7E398FD08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Кошти бюджету міста - 105,1 млн.грн., 18,1%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5C25362-4E30-4E5A-9732-78675A286F72}" type="parTrans" cxnId="{F3BCE38E-9B42-42D5-8EF3-67358400037B}">
      <dgm:prSet/>
      <dgm:spPr/>
      <dgm:t>
        <a:bodyPr/>
        <a:lstStyle/>
        <a:p>
          <a:endParaRPr lang="ru-RU" sz="1800"/>
        </a:p>
      </dgm:t>
    </dgm:pt>
    <dgm:pt modelId="{DEBAD91D-6F7C-4674-94A4-1457D648E490}" type="sibTrans" cxnId="{F3BCE38E-9B42-42D5-8EF3-67358400037B}">
      <dgm:prSet custT="1"/>
      <dgm:spPr/>
      <dgm:t>
        <a:bodyPr/>
        <a:lstStyle/>
        <a:p>
          <a:endParaRPr lang="ru-RU" sz="1800"/>
        </a:p>
      </dgm:t>
    </dgm:pt>
    <dgm:pt modelId="{EEA86B11-4D51-4CE4-BA6E-6B9C52E0F2CA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Загальна середня освіта</a:t>
          </a:r>
        </a:p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- 579,4 млн. грн.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0F579BE-4DF4-40CD-B18D-C455276BAFE1}" type="parTrans" cxnId="{D8ECA2B6-975A-4959-BB67-B71C03FEB2DD}">
      <dgm:prSet/>
      <dgm:spPr/>
      <dgm:t>
        <a:bodyPr/>
        <a:lstStyle/>
        <a:p>
          <a:endParaRPr lang="ru-RU" sz="1800"/>
        </a:p>
      </dgm:t>
    </dgm:pt>
    <dgm:pt modelId="{3F822025-3C0B-4F1A-96CF-72592F1DD257}" type="sibTrans" cxnId="{D8ECA2B6-975A-4959-BB67-B71C03FEB2DD}">
      <dgm:prSet/>
      <dgm:spPr/>
      <dgm:t>
        <a:bodyPr/>
        <a:lstStyle/>
        <a:p>
          <a:endParaRPr lang="ru-RU" sz="1800"/>
        </a:p>
      </dgm:t>
    </dgm:pt>
    <dgm:pt modelId="{FF99D412-2809-4C74-9AEC-E37C6880F319}" type="pres">
      <dgm:prSet presAssocID="{92773978-DC32-47F3-B5BD-5BC071938EF1}" presName="Name0" presStyleCnt="0">
        <dgm:presLayoutVars>
          <dgm:dir/>
          <dgm:resizeHandles val="exact"/>
        </dgm:presLayoutVars>
      </dgm:prSet>
      <dgm:spPr/>
    </dgm:pt>
    <dgm:pt modelId="{7DF81563-7AB5-465A-B1A7-6A2A64A2EAE5}" type="pres">
      <dgm:prSet presAssocID="{92773978-DC32-47F3-B5BD-5BC071938EF1}" presName="vNodes" presStyleCnt="0"/>
      <dgm:spPr/>
    </dgm:pt>
    <dgm:pt modelId="{17434109-16C2-493D-879F-561DA7762493}" type="pres">
      <dgm:prSet presAssocID="{E2352D63-07BB-44C7-A2F6-1D97357642D2}" presName="node" presStyleLbl="node1" presStyleIdx="0" presStyleCnt="3" custScaleX="1914103" custScaleY="925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96336-B121-4A3E-8101-A62496A8568B}" type="pres">
      <dgm:prSet presAssocID="{C6A89B20-3012-4556-97F4-9B373EC39C5F}" presName="spacerT" presStyleCnt="0"/>
      <dgm:spPr/>
    </dgm:pt>
    <dgm:pt modelId="{61C470C2-6F43-427B-9D5E-1161CCDE9831}" type="pres">
      <dgm:prSet presAssocID="{C6A89B20-3012-4556-97F4-9B373EC39C5F}" presName="sibTrans" presStyleLbl="sibTrans2D1" presStyleIdx="0" presStyleCnt="2" custScaleX="349552" custScaleY="193665"/>
      <dgm:spPr/>
      <dgm:t>
        <a:bodyPr/>
        <a:lstStyle/>
        <a:p>
          <a:endParaRPr lang="ru-RU"/>
        </a:p>
      </dgm:t>
    </dgm:pt>
    <dgm:pt modelId="{24BD35E9-9BF6-4044-99C4-2E386E0E0BBF}" type="pres">
      <dgm:prSet presAssocID="{C6A89B20-3012-4556-97F4-9B373EC39C5F}" presName="spacerB" presStyleCnt="0"/>
      <dgm:spPr/>
    </dgm:pt>
    <dgm:pt modelId="{2B945C03-BB7C-4E8C-BB37-3D582BB27BAB}" type="pres">
      <dgm:prSet presAssocID="{C75A9E36-76CD-47F4-890B-ADD7E398FD08}" presName="node" presStyleLbl="node1" presStyleIdx="1" presStyleCnt="3" custScaleX="1909622" custScaleY="985521" custLinFactNeighborX="2240" custLinFactNeighborY="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D5526-B28E-4913-AFEB-F1D3FDCC9D52}" type="pres">
      <dgm:prSet presAssocID="{92773978-DC32-47F3-B5BD-5BC071938EF1}" presName="sibTransLast" presStyleLbl="sibTrans2D1" presStyleIdx="1" presStyleCnt="2" custScaleX="428759" custScaleY="140530" custLinFactX="-200000" custLinFactY="-57271" custLinFactNeighborX="-239157" custLinFactNeighborY="-100000"/>
      <dgm:spPr/>
      <dgm:t>
        <a:bodyPr/>
        <a:lstStyle/>
        <a:p>
          <a:endParaRPr lang="ru-RU"/>
        </a:p>
      </dgm:t>
    </dgm:pt>
    <dgm:pt modelId="{19D65768-9A98-4EB0-A622-B094DCCDC57D}" type="pres">
      <dgm:prSet presAssocID="{92773978-DC32-47F3-B5BD-5BC071938EF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639D55F-5B3E-4D26-B2D7-E8AED7CC93DA}" type="pres">
      <dgm:prSet presAssocID="{92773978-DC32-47F3-B5BD-5BC071938EF1}" presName="lastNode" presStyleLbl="node1" presStyleIdx="2" presStyleCnt="3" custScaleX="1126962" custScaleY="386883" custLinFactNeighborX="35822" custLinFactNeighborY="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FDA11B-DC99-4FC2-BCBA-A13415C4F928}" type="presOf" srcId="{C6A89B20-3012-4556-97F4-9B373EC39C5F}" destId="{61C470C2-6F43-427B-9D5E-1161CCDE9831}" srcOrd="0" destOrd="0" presId="urn:microsoft.com/office/officeart/2005/8/layout/equation2"/>
    <dgm:cxn modelId="{C3B0E795-6F9D-4E81-90A7-92CF3A74DED1}" type="presOf" srcId="{EEA86B11-4D51-4CE4-BA6E-6B9C52E0F2CA}" destId="{0639D55F-5B3E-4D26-B2D7-E8AED7CC93DA}" srcOrd="0" destOrd="0" presId="urn:microsoft.com/office/officeart/2005/8/layout/equation2"/>
    <dgm:cxn modelId="{B4E346EA-D8A9-4FF2-934F-7ACB80EA698F}" type="presOf" srcId="{C75A9E36-76CD-47F4-890B-ADD7E398FD08}" destId="{2B945C03-BB7C-4E8C-BB37-3D582BB27BAB}" srcOrd="0" destOrd="0" presId="urn:microsoft.com/office/officeart/2005/8/layout/equation2"/>
    <dgm:cxn modelId="{FCD17D54-622E-42F9-B7BB-156DE1B5262E}" type="presOf" srcId="{92773978-DC32-47F3-B5BD-5BC071938EF1}" destId="{FF99D412-2809-4C74-9AEC-E37C6880F319}" srcOrd="0" destOrd="0" presId="urn:microsoft.com/office/officeart/2005/8/layout/equation2"/>
    <dgm:cxn modelId="{F3BCE38E-9B42-42D5-8EF3-67358400037B}" srcId="{92773978-DC32-47F3-B5BD-5BC071938EF1}" destId="{C75A9E36-76CD-47F4-890B-ADD7E398FD08}" srcOrd="1" destOrd="0" parTransId="{15C25362-4E30-4E5A-9732-78675A286F72}" sibTransId="{DEBAD91D-6F7C-4674-94A4-1457D648E490}"/>
    <dgm:cxn modelId="{B4F0E078-73F7-478A-8998-E838BCBB7DF4}" srcId="{92773978-DC32-47F3-B5BD-5BC071938EF1}" destId="{E2352D63-07BB-44C7-A2F6-1D97357642D2}" srcOrd="0" destOrd="0" parTransId="{8583EBAA-BC70-405D-ADDB-83139719480B}" sibTransId="{C6A89B20-3012-4556-97F4-9B373EC39C5F}"/>
    <dgm:cxn modelId="{D7A43988-7327-4BD2-9BF5-44854A6894C3}" type="presOf" srcId="{DEBAD91D-6F7C-4674-94A4-1457D648E490}" destId="{19D65768-9A98-4EB0-A622-B094DCCDC57D}" srcOrd="1" destOrd="0" presId="urn:microsoft.com/office/officeart/2005/8/layout/equation2"/>
    <dgm:cxn modelId="{1EDC6EEC-3689-4515-B021-227BBA8FB103}" type="presOf" srcId="{DEBAD91D-6F7C-4674-94A4-1457D648E490}" destId="{564D5526-B28E-4913-AFEB-F1D3FDCC9D52}" srcOrd="0" destOrd="0" presId="urn:microsoft.com/office/officeart/2005/8/layout/equation2"/>
    <dgm:cxn modelId="{9956ECFB-EAC8-48A7-AFF9-17AF6C040955}" type="presOf" srcId="{E2352D63-07BB-44C7-A2F6-1D97357642D2}" destId="{17434109-16C2-493D-879F-561DA7762493}" srcOrd="0" destOrd="0" presId="urn:microsoft.com/office/officeart/2005/8/layout/equation2"/>
    <dgm:cxn modelId="{D8ECA2B6-975A-4959-BB67-B71C03FEB2DD}" srcId="{92773978-DC32-47F3-B5BD-5BC071938EF1}" destId="{EEA86B11-4D51-4CE4-BA6E-6B9C52E0F2CA}" srcOrd="2" destOrd="0" parTransId="{F0F579BE-4DF4-40CD-B18D-C455276BAFE1}" sibTransId="{3F822025-3C0B-4F1A-96CF-72592F1DD257}"/>
    <dgm:cxn modelId="{7FCE5502-552C-40F0-9A1C-87F23587F960}" type="presParOf" srcId="{FF99D412-2809-4C74-9AEC-E37C6880F319}" destId="{7DF81563-7AB5-465A-B1A7-6A2A64A2EAE5}" srcOrd="0" destOrd="0" presId="urn:microsoft.com/office/officeart/2005/8/layout/equation2"/>
    <dgm:cxn modelId="{553B6C8C-CD75-4CAD-A268-C228B5EBC535}" type="presParOf" srcId="{7DF81563-7AB5-465A-B1A7-6A2A64A2EAE5}" destId="{17434109-16C2-493D-879F-561DA7762493}" srcOrd="0" destOrd="0" presId="urn:microsoft.com/office/officeart/2005/8/layout/equation2"/>
    <dgm:cxn modelId="{DD505D05-D43C-45B3-AF13-1332B0C3335D}" type="presParOf" srcId="{7DF81563-7AB5-465A-B1A7-6A2A64A2EAE5}" destId="{4BC96336-B121-4A3E-8101-A62496A8568B}" srcOrd="1" destOrd="0" presId="urn:microsoft.com/office/officeart/2005/8/layout/equation2"/>
    <dgm:cxn modelId="{CF4B993E-26B1-4935-B750-70BAF3662A7B}" type="presParOf" srcId="{7DF81563-7AB5-465A-B1A7-6A2A64A2EAE5}" destId="{61C470C2-6F43-427B-9D5E-1161CCDE9831}" srcOrd="2" destOrd="0" presId="urn:microsoft.com/office/officeart/2005/8/layout/equation2"/>
    <dgm:cxn modelId="{D5698D40-E041-4991-99CF-50955B065A0B}" type="presParOf" srcId="{7DF81563-7AB5-465A-B1A7-6A2A64A2EAE5}" destId="{24BD35E9-9BF6-4044-99C4-2E386E0E0BBF}" srcOrd="3" destOrd="0" presId="urn:microsoft.com/office/officeart/2005/8/layout/equation2"/>
    <dgm:cxn modelId="{B7033D19-E8AE-422C-B8C7-ACB29318187A}" type="presParOf" srcId="{7DF81563-7AB5-465A-B1A7-6A2A64A2EAE5}" destId="{2B945C03-BB7C-4E8C-BB37-3D582BB27BAB}" srcOrd="4" destOrd="0" presId="urn:microsoft.com/office/officeart/2005/8/layout/equation2"/>
    <dgm:cxn modelId="{3EDCC8CE-F1F8-48A9-8E38-59C96EC07DF5}" type="presParOf" srcId="{FF99D412-2809-4C74-9AEC-E37C6880F319}" destId="{564D5526-B28E-4913-AFEB-F1D3FDCC9D52}" srcOrd="1" destOrd="0" presId="urn:microsoft.com/office/officeart/2005/8/layout/equation2"/>
    <dgm:cxn modelId="{9AA92692-63B6-4BDA-972D-0E622F93E6BF}" type="presParOf" srcId="{564D5526-B28E-4913-AFEB-F1D3FDCC9D52}" destId="{19D65768-9A98-4EB0-A622-B094DCCDC57D}" srcOrd="0" destOrd="0" presId="urn:microsoft.com/office/officeart/2005/8/layout/equation2"/>
    <dgm:cxn modelId="{DC6A470F-3226-496B-9CF8-D3EFD1399E4B}" type="presParOf" srcId="{FF99D412-2809-4C74-9AEC-E37C6880F319}" destId="{0639D55F-5B3E-4D26-B2D7-E8AED7CC93DA}" srcOrd="2" destOrd="0" presId="urn:microsoft.com/office/officeart/2005/8/layout/equati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8DA9D8-58E6-430F-912C-3297FBB5EF2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C2FB56-CECC-4F99-864A-43414767FAE2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Пологові будинки</a:t>
          </a:r>
        </a:p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 4 од.</a:t>
          </a:r>
          <a:endParaRPr lang="uk-UA" sz="1800" dirty="0">
            <a:latin typeface="Times New Roman" pitchFamily="18" charset="0"/>
            <a:cs typeface="Times New Roman" pitchFamily="18" charset="0"/>
          </a:endParaRPr>
        </a:p>
      </dgm:t>
    </dgm:pt>
    <dgm:pt modelId="{D0818EBB-AC04-4465-BED0-48775656E388}" type="parTrans" cxnId="{A6A0CA36-6515-4E76-AE26-30A3BE594D08}">
      <dgm:prSet/>
      <dgm:spPr/>
      <dgm:t>
        <a:bodyPr/>
        <a:lstStyle/>
        <a:p>
          <a:endParaRPr lang="uk-UA"/>
        </a:p>
      </dgm:t>
    </dgm:pt>
    <dgm:pt modelId="{78F5B96A-46EE-46D2-AA0A-E714B6AA5D3B}" type="sibTrans" cxnId="{A6A0CA36-6515-4E76-AE26-30A3BE594D0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uk-UA"/>
        </a:p>
      </dgm:t>
    </dgm:pt>
    <dgm:pt modelId="{A0505A0B-7DE6-4976-97D7-85AD29696D8E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Студентська поліклініка            1 од.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24FA79AF-4E6B-4430-B4DA-52F21C178E85}" type="parTrans" cxnId="{50AFA1A1-E9B8-41B2-A044-AFFA01B23A23}">
      <dgm:prSet/>
      <dgm:spPr/>
      <dgm:t>
        <a:bodyPr/>
        <a:lstStyle/>
        <a:p>
          <a:endParaRPr lang="uk-UA"/>
        </a:p>
      </dgm:t>
    </dgm:pt>
    <dgm:pt modelId="{2D88BFA5-76C2-41CA-AB32-8AEA724C6FA9}" type="sibTrans" cxnId="{50AFA1A1-E9B8-41B2-A044-AFFA01B23A23}">
      <dgm:prSet/>
      <dgm:spPr/>
      <dgm:t>
        <a:bodyPr/>
        <a:lstStyle/>
        <a:p>
          <a:endParaRPr lang="uk-UA"/>
        </a:p>
      </dgm:t>
    </dgm:pt>
    <dgm:pt modelId="{D6711A12-4856-442A-BCCA-EC35A3CB6DA9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Загальні і спеціалізовані стоматологічні поліклініки           6  од.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38BC30AD-FCF4-4F2D-85B6-A2A44433A0C0}" type="parTrans" cxnId="{26F647F4-40B1-44D6-A6E0-8B57457521E8}">
      <dgm:prSet/>
      <dgm:spPr/>
      <dgm:t>
        <a:bodyPr/>
        <a:lstStyle/>
        <a:p>
          <a:endParaRPr lang="uk-UA"/>
        </a:p>
      </dgm:t>
    </dgm:pt>
    <dgm:pt modelId="{EC65A318-D9D2-4A54-9933-2821D691938E}" type="sibTrans" cxnId="{26F647F4-40B1-44D6-A6E0-8B57457521E8}">
      <dgm:prSet/>
      <dgm:spPr/>
      <dgm:t>
        <a:bodyPr/>
        <a:lstStyle/>
        <a:p>
          <a:endParaRPr lang="uk-UA"/>
        </a:p>
      </dgm:t>
    </dgm:pt>
    <dgm:pt modelId="{AAB92332-16E5-48D0-932B-EF31608F8755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Центри первинно медико-санітарної допомоги                        8 од.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160F9A8B-873C-48A5-96C6-72FD57E6F4D1}" type="parTrans" cxnId="{C17F41B4-2A25-42E4-A4EB-DDD60F563DEF}">
      <dgm:prSet/>
      <dgm:spPr/>
      <dgm:t>
        <a:bodyPr/>
        <a:lstStyle/>
        <a:p>
          <a:endParaRPr lang="uk-UA"/>
        </a:p>
      </dgm:t>
    </dgm:pt>
    <dgm:pt modelId="{6DF71BC7-B6EE-4DB5-B458-86EFCD63F20C}" type="sibTrans" cxnId="{C17F41B4-2A25-42E4-A4EB-DDD60F563DEF}">
      <dgm:prSet/>
      <dgm:spPr/>
      <dgm:t>
        <a:bodyPr/>
        <a:lstStyle/>
        <a:p>
          <a:endParaRPr lang="uk-UA"/>
        </a:p>
      </dgm:t>
    </dgm:pt>
    <dgm:pt modelId="{6C0FF486-00B1-4F47-BF86-086B382EFCAC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Лікарні   13 од. </a:t>
          </a:r>
          <a:endParaRPr lang="uk-UA" sz="2000" dirty="0">
            <a:latin typeface="Times New Roman" pitchFamily="18" charset="0"/>
            <a:cs typeface="Times New Roman" pitchFamily="18" charset="0"/>
          </a:endParaRPr>
        </a:p>
      </dgm:t>
    </dgm:pt>
    <dgm:pt modelId="{A900FF90-666A-4283-8665-46493461F308}" type="parTrans" cxnId="{04D70ADF-5686-4D2B-9A3A-D9AA5EC7DA62}">
      <dgm:prSet/>
      <dgm:spPr/>
      <dgm:t>
        <a:bodyPr/>
        <a:lstStyle/>
        <a:p>
          <a:endParaRPr lang="uk-UA"/>
        </a:p>
      </dgm:t>
    </dgm:pt>
    <dgm:pt modelId="{9010B0EB-4B16-414D-B54E-EF7ADCD46422}" type="sibTrans" cxnId="{04D70ADF-5686-4D2B-9A3A-D9AA5EC7DA62}">
      <dgm:prSet/>
      <dgm:spPr/>
      <dgm:t>
        <a:bodyPr/>
        <a:lstStyle/>
        <a:p>
          <a:endParaRPr lang="uk-UA"/>
        </a:p>
      </dgm:t>
    </dgm:pt>
    <dgm:pt modelId="{1D22F3E8-AB7A-40A1-A8AA-3D02362C9B4D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Інші заклади охорони здоров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я            4 од.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642C9116-13D9-4910-B4E9-BEE80B8B7A4D}" type="sibTrans" cxnId="{98F1543D-7D57-4FA7-9D3A-93BD79B494F4}">
      <dgm:prSet/>
      <dgm:spPr/>
      <dgm:t>
        <a:bodyPr/>
        <a:lstStyle/>
        <a:p>
          <a:endParaRPr lang="uk-UA"/>
        </a:p>
      </dgm:t>
    </dgm:pt>
    <dgm:pt modelId="{04121DB5-85CF-40F5-B3AB-3D12015A4D34}" type="parTrans" cxnId="{98F1543D-7D57-4FA7-9D3A-93BD79B494F4}">
      <dgm:prSet/>
      <dgm:spPr/>
      <dgm:t>
        <a:bodyPr/>
        <a:lstStyle/>
        <a:p>
          <a:endParaRPr lang="uk-UA"/>
        </a:p>
      </dgm:t>
    </dgm:pt>
    <dgm:pt modelId="{76ECFC22-30C5-48D5-BB9E-8DFF619C1E04}" type="pres">
      <dgm:prSet presAssocID="{428DA9D8-58E6-430F-912C-3297FBB5EF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668F14-0F98-497A-87FD-3C975BDB811C}" type="pres">
      <dgm:prSet presAssocID="{428DA9D8-58E6-430F-912C-3297FBB5EF29}" presName="cycle" presStyleCnt="0"/>
      <dgm:spPr/>
    </dgm:pt>
    <dgm:pt modelId="{E5111C59-CA53-4E74-A6E0-7D79B747495A}" type="pres">
      <dgm:prSet presAssocID="{7AC2FB56-CECC-4F99-864A-43414767FAE2}" presName="nodeFirstNode" presStyleLbl="node1" presStyleIdx="0" presStyleCnt="6" custScaleX="840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1D6E54-7999-4835-B16C-9B45145E2C56}" type="pres">
      <dgm:prSet presAssocID="{78F5B96A-46EE-46D2-AA0A-E714B6AA5D3B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59ADA580-95D2-46B9-B941-9F3E55A410D3}" type="pres">
      <dgm:prSet presAssocID="{A0505A0B-7DE6-4976-97D7-85AD29696D8E}" presName="nodeFollowingNodes" presStyleLbl="node1" presStyleIdx="1" presStyleCnt="6" custAng="0" custScaleX="76428" custRadScaleRad="109318" custRadScaleInc="219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678101-98B4-42B1-ADCA-D5A45BD09877}" type="pres">
      <dgm:prSet presAssocID="{D6711A12-4856-442A-BCCA-EC35A3CB6DA9}" presName="nodeFollowingNodes" presStyleLbl="node1" presStyleIdx="2" presStyleCnt="6" custScaleY="128072" custRadScaleRad="107946" custRadScaleInc="463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ECF20D-1CC7-4E6F-A5E6-6EBE5E58C666}" type="pres">
      <dgm:prSet presAssocID="{1D22F3E8-AB7A-40A1-A8AA-3D02362C9B4D}" presName="nodeFollowingNodes" presStyleLbl="node1" presStyleIdx="3" presStyleCnt="6" custScaleX="76429" custRadScaleRad="108818" custRadScaleInc="601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C9D941-9932-47D9-B41B-1A841EC9A4F1}" type="pres">
      <dgm:prSet presAssocID="{AAB92332-16E5-48D0-932B-EF31608F8755}" presName="nodeFollowingNodes" presStyleLbl="node1" presStyleIdx="4" presStyleCnt="6" custScaleX="108464" custRadScaleRad="90938" custRadScaleInc="300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852FF9-D79B-4707-A60A-0571811DA27B}" type="pres">
      <dgm:prSet presAssocID="{6C0FF486-00B1-4F47-BF86-086B382EFCAC}" presName="nodeFollowingNodes" presStyleLbl="node1" presStyleIdx="5" presStyleCnt="6" custScaleX="818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5BD679-A990-4B3B-BC19-0E32D6159E09}" type="presOf" srcId="{AAB92332-16E5-48D0-932B-EF31608F8755}" destId="{EBC9D941-9932-47D9-B41B-1A841EC9A4F1}" srcOrd="0" destOrd="0" presId="urn:microsoft.com/office/officeart/2005/8/layout/cycle3"/>
    <dgm:cxn modelId="{A6A0CA36-6515-4E76-AE26-30A3BE594D08}" srcId="{428DA9D8-58E6-430F-912C-3297FBB5EF29}" destId="{7AC2FB56-CECC-4F99-864A-43414767FAE2}" srcOrd="0" destOrd="0" parTransId="{D0818EBB-AC04-4465-BED0-48775656E388}" sibTransId="{78F5B96A-46EE-46D2-AA0A-E714B6AA5D3B}"/>
    <dgm:cxn modelId="{98F1543D-7D57-4FA7-9D3A-93BD79B494F4}" srcId="{428DA9D8-58E6-430F-912C-3297FBB5EF29}" destId="{1D22F3E8-AB7A-40A1-A8AA-3D02362C9B4D}" srcOrd="3" destOrd="0" parTransId="{04121DB5-85CF-40F5-B3AB-3D12015A4D34}" sibTransId="{642C9116-13D9-4910-B4E9-BEE80B8B7A4D}"/>
    <dgm:cxn modelId="{50AFA1A1-E9B8-41B2-A044-AFFA01B23A23}" srcId="{428DA9D8-58E6-430F-912C-3297FBB5EF29}" destId="{A0505A0B-7DE6-4976-97D7-85AD29696D8E}" srcOrd="1" destOrd="0" parTransId="{24FA79AF-4E6B-4430-B4DA-52F21C178E85}" sibTransId="{2D88BFA5-76C2-41CA-AB32-8AEA724C6FA9}"/>
    <dgm:cxn modelId="{5ABA7625-B317-408F-B4BF-923472E898D5}" type="presOf" srcId="{78F5B96A-46EE-46D2-AA0A-E714B6AA5D3B}" destId="{5E1D6E54-7999-4835-B16C-9B45145E2C56}" srcOrd="0" destOrd="0" presId="urn:microsoft.com/office/officeart/2005/8/layout/cycle3"/>
    <dgm:cxn modelId="{C17F41B4-2A25-42E4-A4EB-DDD60F563DEF}" srcId="{428DA9D8-58E6-430F-912C-3297FBB5EF29}" destId="{AAB92332-16E5-48D0-932B-EF31608F8755}" srcOrd="4" destOrd="0" parTransId="{160F9A8B-873C-48A5-96C6-72FD57E6F4D1}" sibTransId="{6DF71BC7-B6EE-4DB5-B458-86EFCD63F20C}"/>
    <dgm:cxn modelId="{530A7B78-6746-4766-9B16-AF2BA57334E6}" type="presOf" srcId="{A0505A0B-7DE6-4976-97D7-85AD29696D8E}" destId="{59ADA580-95D2-46B9-B941-9F3E55A410D3}" srcOrd="0" destOrd="0" presId="urn:microsoft.com/office/officeart/2005/8/layout/cycle3"/>
    <dgm:cxn modelId="{516C69C5-D058-44A5-B86B-C93E07F6C0E3}" type="presOf" srcId="{428DA9D8-58E6-430F-912C-3297FBB5EF29}" destId="{76ECFC22-30C5-48D5-BB9E-8DFF619C1E04}" srcOrd="0" destOrd="0" presId="urn:microsoft.com/office/officeart/2005/8/layout/cycle3"/>
    <dgm:cxn modelId="{26F647F4-40B1-44D6-A6E0-8B57457521E8}" srcId="{428DA9D8-58E6-430F-912C-3297FBB5EF29}" destId="{D6711A12-4856-442A-BCCA-EC35A3CB6DA9}" srcOrd="2" destOrd="0" parTransId="{38BC30AD-FCF4-4F2D-85B6-A2A44433A0C0}" sibTransId="{EC65A318-D9D2-4A54-9933-2821D691938E}"/>
    <dgm:cxn modelId="{04D70ADF-5686-4D2B-9A3A-D9AA5EC7DA62}" srcId="{428DA9D8-58E6-430F-912C-3297FBB5EF29}" destId="{6C0FF486-00B1-4F47-BF86-086B382EFCAC}" srcOrd="5" destOrd="0" parTransId="{A900FF90-666A-4283-8665-46493461F308}" sibTransId="{9010B0EB-4B16-414D-B54E-EF7ADCD46422}"/>
    <dgm:cxn modelId="{B6CDE320-58C8-4B8F-AE9A-7974AA8A75CC}" type="presOf" srcId="{1D22F3E8-AB7A-40A1-A8AA-3D02362C9B4D}" destId="{71ECF20D-1CC7-4E6F-A5E6-6EBE5E58C666}" srcOrd="0" destOrd="0" presId="urn:microsoft.com/office/officeart/2005/8/layout/cycle3"/>
    <dgm:cxn modelId="{63129B94-48AB-4C9B-A373-FB1701D3E6F8}" type="presOf" srcId="{D6711A12-4856-442A-BCCA-EC35A3CB6DA9}" destId="{6D678101-98B4-42B1-ADCA-D5A45BD09877}" srcOrd="0" destOrd="0" presId="urn:microsoft.com/office/officeart/2005/8/layout/cycle3"/>
    <dgm:cxn modelId="{B9036D36-28D2-4CA8-ABCD-52DB6477FA6E}" type="presOf" srcId="{6C0FF486-00B1-4F47-BF86-086B382EFCAC}" destId="{AF852FF9-D79B-4707-A60A-0571811DA27B}" srcOrd="0" destOrd="0" presId="urn:microsoft.com/office/officeart/2005/8/layout/cycle3"/>
    <dgm:cxn modelId="{B6939D63-CCAE-461C-9483-E99956255E3D}" type="presOf" srcId="{7AC2FB56-CECC-4F99-864A-43414767FAE2}" destId="{E5111C59-CA53-4E74-A6E0-7D79B747495A}" srcOrd="0" destOrd="0" presId="urn:microsoft.com/office/officeart/2005/8/layout/cycle3"/>
    <dgm:cxn modelId="{8A1FE81E-017F-4501-BCE0-C2141CA6D8D0}" type="presParOf" srcId="{76ECFC22-30C5-48D5-BB9E-8DFF619C1E04}" destId="{34668F14-0F98-497A-87FD-3C975BDB811C}" srcOrd="0" destOrd="0" presId="urn:microsoft.com/office/officeart/2005/8/layout/cycle3"/>
    <dgm:cxn modelId="{54C6659B-12DB-4589-BD95-32927E7D874D}" type="presParOf" srcId="{34668F14-0F98-497A-87FD-3C975BDB811C}" destId="{E5111C59-CA53-4E74-A6E0-7D79B747495A}" srcOrd="0" destOrd="0" presId="urn:microsoft.com/office/officeart/2005/8/layout/cycle3"/>
    <dgm:cxn modelId="{6BE56539-DCA4-4BCB-84F0-E923B694A3D4}" type="presParOf" srcId="{34668F14-0F98-497A-87FD-3C975BDB811C}" destId="{5E1D6E54-7999-4835-B16C-9B45145E2C56}" srcOrd="1" destOrd="0" presId="urn:microsoft.com/office/officeart/2005/8/layout/cycle3"/>
    <dgm:cxn modelId="{1F80996B-B917-46A2-A82A-114A7FAB2826}" type="presParOf" srcId="{34668F14-0F98-497A-87FD-3C975BDB811C}" destId="{59ADA580-95D2-46B9-B941-9F3E55A410D3}" srcOrd="2" destOrd="0" presId="urn:microsoft.com/office/officeart/2005/8/layout/cycle3"/>
    <dgm:cxn modelId="{77A548A3-E61F-4F41-A5E2-BAC8A161B95F}" type="presParOf" srcId="{34668F14-0F98-497A-87FD-3C975BDB811C}" destId="{6D678101-98B4-42B1-ADCA-D5A45BD09877}" srcOrd="3" destOrd="0" presId="urn:microsoft.com/office/officeart/2005/8/layout/cycle3"/>
    <dgm:cxn modelId="{F3240F56-E85E-43E8-BE7D-177EF3F83894}" type="presParOf" srcId="{34668F14-0F98-497A-87FD-3C975BDB811C}" destId="{71ECF20D-1CC7-4E6F-A5E6-6EBE5E58C666}" srcOrd="4" destOrd="0" presId="urn:microsoft.com/office/officeart/2005/8/layout/cycle3"/>
    <dgm:cxn modelId="{EA10D24D-2747-419E-9A42-CAC57002CEBF}" type="presParOf" srcId="{34668F14-0F98-497A-87FD-3C975BDB811C}" destId="{EBC9D941-9932-47D9-B41B-1A841EC9A4F1}" srcOrd="5" destOrd="0" presId="urn:microsoft.com/office/officeart/2005/8/layout/cycle3"/>
    <dgm:cxn modelId="{38F5AD35-1E41-4BD3-9285-1BA16FFAA9EC}" type="presParOf" srcId="{34668F14-0F98-497A-87FD-3C975BDB811C}" destId="{AF852FF9-D79B-4707-A60A-0571811DA27B}" srcOrd="6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0.66263</cdr:x>
      <cdr:y>0.25743</cdr:y>
    </cdr:from>
    <cdr:to>
      <cdr:x>0.78547</cdr:x>
      <cdr:y>0.32673</cdr:y>
    </cdr:to>
    <cdr:sp macro="" textlink="">
      <cdr:nvSpPr>
        <cdr:cNvPr id="10445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48075" y="990600"/>
          <a:ext cx="676275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200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0.42388</cdr:x>
      <cdr:y>0.35396</cdr:y>
    </cdr:from>
    <cdr:to>
      <cdr:x>0.55201</cdr:x>
      <cdr:y>0.42079</cdr:y>
    </cdr:to>
    <cdr:sp macro="" textlink="">
      <cdr:nvSpPr>
        <cdr:cNvPr id="10445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33625" y="1362075"/>
          <a:ext cx="705434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</a:p>
      </cdr:txBody>
    </cdr:sp>
  </cdr:relSizeAnchor>
  <cdr:relSizeAnchor xmlns:cdr="http://schemas.openxmlformats.org/drawingml/2006/chartDrawing">
    <cdr:from>
      <cdr:x>0.34047</cdr:x>
      <cdr:y>0.66719</cdr:y>
    </cdr:from>
    <cdr:to>
      <cdr:x>0.47175</cdr:x>
      <cdr:y>0.79673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-1500000">
          <a:off x="1874459" y="2567418"/>
          <a:ext cx="722716" cy="49849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/>
            <a:t>103,8%</a:t>
          </a:r>
        </a:p>
      </cdr:txBody>
    </cdr:sp>
  </cdr:relSizeAnchor>
  <cdr:relSizeAnchor xmlns:cdr="http://schemas.openxmlformats.org/drawingml/2006/chartDrawing">
    <cdr:from>
      <cdr:x>0.60499</cdr:x>
      <cdr:y>0.5884</cdr:y>
    </cdr:from>
    <cdr:to>
      <cdr:x>0.74004</cdr:x>
      <cdr:y>0.70486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-1500000">
          <a:off x="3330749" y="2264220"/>
          <a:ext cx="743495" cy="44815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/>
            <a:t>119,9%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0.36635</cdr:x>
      <cdr:y>0.39011</cdr:y>
    </cdr:from>
    <cdr:to>
      <cdr:x>0.63316</cdr:x>
      <cdr:y>0.46239</cdr:y>
    </cdr:to>
    <cdr:sp macro="" textlink="">
      <cdr:nvSpPr>
        <cdr:cNvPr id="10444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3580" y="1604685"/>
          <a:ext cx="1471455" cy="296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025" b="0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0.64968</cdr:x>
      <cdr:y>0.46548</cdr:y>
    </cdr:from>
    <cdr:to>
      <cdr:x>0.7483</cdr:x>
      <cdr:y>0.54426</cdr:y>
    </cdr:to>
    <cdr:sp macro="" textlink="">
      <cdr:nvSpPr>
        <cdr:cNvPr id="10445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43872" y="1352270"/>
          <a:ext cx="568310" cy="228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050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0.43244</cdr:x>
      <cdr:y>0.6348</cdr:y>
    </cdr:from>
    <cdr:to>
      <cdr:x>0.56412</cdr:x>
      <cdr:y>0.72784</cdr:y>
    </cdr:to>
    <cdr:sp macro="" textlink="">
      <cdr:nvSpPr>
        <cdr:cNvPr id="10445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88056" y="2609196"/>
          <a:ext cx="726244" cy="381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 </a:t>
          </a:r>
          <a:endParaRPr lang="ru-RU" sz="1050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0.39583</cdr:x>
      <cdr:y>0.55665</cdr:y>
    </cdr:from>
    <cdr:to>
      <cdr:x>0.57813</cdr:x>
      <cdr:y>0.68292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57544" y="2519366"/>
          <a:ext cx="1500198" cy="57150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600" b="0" dirty="0" smtClean="0"/>
            <a:t>1972,7 </a:t>
          </a:r>
          <a:r>
            <a:rPr lang="uk-UA" sz="1600" b="0" dirty="0" err="1" smtClean="0"/>
            <a:t>млн.грн</a:t>
          </a:r>
          <a:r>
            <a:rPr lang="uk-UA" sz="1600" b="0" dirty="0" smtClean="0"/>
            <a:t>.</a:t>
          </a:r>
          <a:endParaRPr lang="ru-RU" sz="1600" b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0.52136</cdr:x>
      <cdr:y>0.42487</cdr:y>
    </cdr:from>
    <cdr:to>
      <cdr:x>0.5356</cdr:x>
      <cdr:y>0.48517</cdr:y>
    </cdr:to>
    <cdr:sp macro="" textlink="">
      <cdr:nvSpPr>
        <cdr:cNvPr id="901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84118" y="1480276"/>
          <a:ext cx="75962" cy="2096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0.46415</cdr:x>
      <cdr:y>0.40323</cdr:y>
    </cdr:from>
    <cdr:to>
      <cdr:x>0.58569</cdr:x>
      <cdr:y>0.56027</cdr:y>
    </cdr:to>
    <cdr:sp macro="" textlink="">
      <cdr:nvSpPr>
        <cdr:cNvPr id="9011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365" y="1666875"/>
          <a:ext cx="647137" cy="6491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025" b="0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0.37109</cdr:x>
      <cdr:y>0.66559</cdr:y>
    </cdr:from>
    <cdr:to>
      <cdr:x>0.38533</cdr:x>
      <cdr:y>0.72589</cdr:y>
    </cdr:to>
    <cdr:sp macro="" textlink="">
      <cdr:nvSpPr>
        <cdr:cNvPr id="9011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82589" y="2317167"/>
          <a:ext cx="75962" cy="209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0.33453</cdr:x>
      <cdr:y>0.56682</cdr:y>
    </cdr:from>
    <cdr:to>
      <cdr:x>0.48527</cdr:x>
      <cdr:y>0.74801</cdr:y>
    </cdr:to>
    <cdr:sp macro="" textlink="">
      <cdr:nvSpPr>
        <cdr:cNvPr id="9011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81175" y="2343151"/>
          <a:ext cx="802622" cy="749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025" b="0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0.34458</cdr:x>
      <cdr:y>0.68771</cdr:y>
    </cdr:from>
    <cdr:to>
      <cdr:x>0.35882</cdr:x>
      <cdr:y>0.74801</cdr:y>
    </cdr:to>
    <cdr:sp macro="" textlink="">
      <cdr:nvSpPr>
        <cdr:cNvPr id="901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143" y="2394093"/>
          <a:ext cx="75962" cy="209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0.54641</cdr:x>
      <cdr:y>0.68771</cdr:y>
    </cdr:from>
    <cdr:to>
      <cdr:x>0.56065</cdr:x>
      <cdr:y>0.74801</cdr:y>
    </cdr:to>
    <cdr:sp macro="" textlink="">
      <cdr:nvSpPr>
        <cdr:cNvPr id="9011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7706" y="2394093"/>
          <a:ext cx="75962" cy="209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0.47406</cdr:x>
      <cdr:y>0.60285</cdr:y>
    </cdr:from>
    <cdr:to>
      <cdr:x>0.65886</cdr:x>
      <cdr:y>0.74801</cdr:y>
    </cdr:to>
    <cdr:sp macro="" textlink="">
      <cdr:nvSpPr>
        <cdr:cNvPr id="9011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4125" y="2492103"/>
          <a:ext cx="983967" cy="6000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025" b="0" i="0" u="none" strike="noStrike" baseline="0">
            <a:solidFill>
              <a:srgbClr val="000000"/>
            </a:solidFill>
            <a:latin typeface="Arial Cyr"/>
            <a:cs typeface="Arial Cyr"/>
          </a:endParaRPr>
        </a:p>
        <a:p xmlns:a="http://schemas.openxmlformats.org/drawingml/2006/main">
          <a:pPr algn="l" rtl="0">
            <a:defRPr sz="1000"/>
          </a:pPr>
          <a:endParaRPr lang="ru-RU" sz="1200" b="1" i="1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0.01818</cdr:x>
      <cdr:y>0.12329</cdr:y>
    </cdr:from>
    <cdr:to>
      <cdr:x>0.21508</cdr:x>
      <cdr:y>0.22097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642942"/>
          <a:ext cx="1547276" cy="509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0" dirty="0"/>
            <a:t>млн. </a:t>
          </a:r>
          <a:r>
            <a:rPr lang="ru-RU" sz="1200" b="0" dirty="0" err="1"/>
            <a:t>грн</a:t>
          </a:r>
          <a:r>
            <a:rPr lang="ru-RU" sz="1200" b="0" dirty="0"/>
            <a:t>.</a:t>
          </a:r>
        </a:p>
      </cdr:txBody>
    </cdr:sp>
  </cdr:relSizeAnchor>
  <cdr:relSizeAnchor xmlns:cdr="http://schemas.openxmlformats.org/drawingml/2006/chartDrawing">
    <cdr:from>
      <cdr:x>0.49518</cdr:x>
      <cdr:y>0.3142</cdr:y>
    </cdr:from>
    <cdr:to>
      <cdr:x>0.62442</cdr:x>
      <cdr:y>0.39066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0591163">
          <a:off x="2065848" y="957667"/>
          <a:ext cx="539182" cy="233050"/>
        </a:xfrm>
        <a:prstGeom xmlns:a="http://schemas.openxmlformats.org/drawingml/2006/main" prst="rightArrow">
          <a:avLst/>
        </a:prstGeom>
        <a:gradFill xmlns:a="http://schemas.openxmlformats.org/drawingml/2006/main" flip="none" rotWithShape="1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08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149987" dist="250190" dir="8460000" algn="ctr">
            <a:srgbClr val="000000">
              <a:alpha val="28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1500000"/>
          </a:lightRig>
        </a:scene3d>
        <a:sp3d xmlns:a="http://schemas.openxmlformats.org/drawingml/2006/main" prstMaterial="metal">
          <a:bevelT w="88900" h="889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0.48758</cdr:x>
      <cdr:y>0.24526</cdr:y>
    </cdr:from>
    <cdr:to>
      <cdr:x>0.62584</cdr:x>
      <cdr:y>0.33871</cdr:y>
    </cdr:to>
    <cdr:sp macro="" textlink="">
      <cdr:nvSpPr>
        <cdr:cNvPr id="6" name="TextBox 5"/>
        <cdr:cNvSpPr txBox="1"/>
      </cdr:nvSpPr>
      <cdr:spPr>
        <a:xfrm xmlns:a="http://schemas.openxmlformats.org/drawingml/2006/main" rot="20672326">
          <a:off x="3831514" y="1279008"/>
          <a:ext cx="1086472" cy="487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24,2%</a:t>
          </a:r>
        </a:p>
      </cdr:txBody>
    </cdr:sp>
  </cdr:relSizeAnchor>
  <cdr:relSizeAnchor xmlns:cdr="http://schemas.openxmlformats.org/drawingml/2006/chartDrawing">
    <cdr:from>
      <cdr:x>0.49585</cdr:x>
      <cdr:y>0.46894</cdr:y>
    </cdr:from>
    <cdr:to>
      <cdr:x>0.63838</cdr:x>
      <cdr:y>0.55145</cdr:y>
    </cdr:to>
    <cdr:sp macro="" textlink="">
      <cdr:nvSpPr>
        <cdr:cNvPr id="7" name="TextBox 1"/>
        <cdr:cNvSpPr txBox="1"/>
      </cdr:nvSpPr>
      <cdr:spPr>
        <a:xfrm xmlns:a="http://schemas.openxmlformats.org/drawingml/2006/main" rot="20542183">
          <a:off x="3896510" y="2445524"/>
          <a:ext cx="1120027" cy="430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/>
            <a:t>29,5%</a:t>
          </a:r>
        </a:p>
      </cdr:txBody>
    </cdr:sp>
  </cdr:relSizeAnchor>
  <cdr:relSizeAnchor xmlns:cdr="http://schemas.openxmlformats.org/drawingml/2006/chartDrawing">
    <cdr:from>
      <cdr:x>0.45078</cdr:x>
      <cdr:y>0.05314</cdr:y>
    </cdr:from>
    <cdr:to>
      <cdr:x>0.59103</cdr:x>
      <cdr:y>0.14309</cdr:y>
    </cdr:to>
    <cdr:sp macro="" textlink="">
      <cdr:nvSpPr>
        <cdr:cNvPr id="8" name="TextBox 1"/>
        <cdr:cNvSpPr txBox="1"/>
      </cdr:nvSpPr>
      <cdr:spPr>
        <a:xfrm xmlns:a="http://schemas.openxmlformats.org/drawingml/2006/main" rot="20702815">
          <a:off x="3542320" y="277121"/>
          <a:ext cx="1102110" cy="469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/>
            <a:t>27,6%</a:t>
          </a:r>
        </a:p>
      </cdr:txBody>
    </cdr:sp>
  </cdr:relSizeAnchor>
  <cdr:relSizeAnchor xmlns:cdr="http://schemas.openxmlformats.org/drawingml/2006/chartDrawing">
    <cdr:from>
      <cdr:x>0.4958</cdr:x>
      <cdr:y>0.5352</cdr:y>
    </cdr:from>
    <cdr:to>
      <cdr:x>0.62496</cdr:x>
      <cdr:y>0.61361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20591163">
          <a:off x="2068466" y="1631283"/>
          <a:ext cx="538828" cy="238994"/>
        </a:xfrm>
        <a:prstGeom xmlns:a="http://schemas.openxmlformats.org/drawingml/2006/main" prst="rightArrow">
          <a:avLst/>
        </a:prstGeom>
        <a:gradFill xmlns:a="http://schemas.openxmlformats.org/drawingml/2006/main" flip="none" rotWithShape="1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0800000" scaled="1"/>
          <a:tileRect/>
        </a:gra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outerShdw blurRad="149987" dist="250190" dir="8460000" algn="ctr">
            <a:srgbClr val="000000">
              <a:alpha val="28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contrasting" dir="t">
            <a:rot lat="0" lon="0" rev="1500000"/>
          </a:lightRig>
        </a:scene3d>
        <a:sp3d xmlns:a="http://schemas.openxmlformats.org/drawingml/2006/main" prstMaterial="metal">
          <a:bevelT w="88900" h="889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0.41062</cdr:x>
      <cdr:y>0.11837</cdr:y>
    </cdr:from>
    <cdr:to>
      <cdr:x>0.69681</cdr:x>
      <cdr:y>0.24548</cdr:y>
    </cdr:to>
    <cdr:sp macro="" textlink="">
      <cdr:nvSpPr>
        <cdr:cNvPr id="10" name="Выгнутая вверх стрелка 9"/>
        <cdr:cNvSpPr/>
      </cdr:nvSpPr>
      <cdr:spPr>
        <a:xfrm xmlns:a="http://schemas.openxmlformats.org/drawingml/2006/main" rot="20957763">
          <a:off x="1932091" y="290899"/>
          <a:ext cx="1346625" cy="312351"/>
        </a:xfrm>
        <a:prstGeom xmlns:a="http://schemas.openxmlformats.org/drawingml/2006/main" prst="curvedDownArrow">
          <a:avLst>
            <a:gd name="adj1" fmla="val 32747"/>
            <a:gd name="adj2" fmla="val 113731"/>
            <a:gd name="adj3" fmla="val 27498"/>
          </a:avLst>
        </a:prstGeom>
        <a:gradFill xmlns:a="http://schemas.openxmlformats.org/drawingml/2006/main" flip="none" rotWithShape="1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10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0.44417</cdr:x>
      <cdr:y>0.44933</cdr:y>
    </cdr:from>
    <cdr:to>
      <cdr:x>0.56465</cdr:x>
      <cdr:y>0.53116</cdr:y>
    </cdr:to>
    <cdr:sp macro="" textlink="">
      <cdr:nvSpPr>
        <cdr:cNvPr id="3" name="TextBox 1"/>
        <cdr:cNvSpPr txBox="1"/>
      </cdr:nvSpPr>
      <cdr:spPr>
        <a:xfrm xmlns:a="http://schemas.openxmlformats.org/drawingml/2006/main" rot="20475995">
          <a:off x="3109602" y="2054364"/>
          <a:ext cx="843472" cy="374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61,8%</a:t>
          </a:r>
        </a:p>
      </cdr:txBody>
    </cdr:sp>
  </cdr:relSizeAnchor>
  <cdr:relSizeAnchor xmlns:cdr="http://schemas.openxmlformats.org/drawingml/2006/chartDrawing">
    <cdr:from>
      <cdr:x>0.41182</cdr:x>
      <cdr:y>0.52687</cdr:y>
    </cdr:from>
    <cdr:to>
      <cdr:x>0.63149</cdr:x>
      <cdr:y>0.60846</cdr:y>
    </cdr:to>
    <cdr:sp macro="" textlink="">
      <cdr:nvSpPr>
        <cdr:cNvPr id="5" name="Стрелка вправо 4"/>
        <cdr:cNvSpPr/>
      </cdr:nvSpPr>
      <cdr:spPr bwMode="auto">
        <a:xfrm xmlns:a="http://schemas.openxmlformats.org/drawingml/2006/main" rot="20326425">
          <a:off x="2883145" y="2408883"/>
          <a:ext cx="1537885" cy="37303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CC99FF"/>
        </a:soli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10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0.4188</cdr:x>
      <cdr:y>0.45821</cdr:y>
    </cdr:from>
    <cdr:to>
      <cdr:x>0.60684</cdr:x>
      <cdr:y>0.55531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00462" y="2585955"/>
          <a:ext cx="1571636" cy="54799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/>
            <a:t>94,4 млн.грн.</a:t>
          </a:r>
        </a:p>
        <a:p xmlns:a="http://schemas.openxmlformats.org/drawingml/2006/main">
          <a:pPr algn="ctr"/>
          <a:endParaRPr lang="ru-RU" sz="1600" b="1"/>
        </a:p>
        <a:p xmlns:a="http://schemas.openxmlformats.org/drawingml/2006/main">
          <a:pPr algn="ctr"/>
          <a:endParaRPr lang="ru-RU" sz="1600" b="1"/>
        </a:p>
      </cdr:txBody>
    </cdr:sp>
  </cdr:relSizeAnchor>
  <cdr:relSizeAnchor xmlns:cdr="http://schemas.openxmlformats.org/drawingml/2006/chartDrawing">
    <cdr:from>
      <cdr:x>0.42688</cdr:x>
      <cdr:y>0.1409</cdr:y>
    </cdr:from>
    <cdr:to>
      <cdr:x>0.61891</cdr:x>
      <cdr:y>0.17025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52726" y="685800"/>
          <a:ext cx="1238250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0.60292</cdr:x>
      <cdr:y>0.12755</cdr:y>
    </cdr:from>
    <cdr:to>
      <cdr:x>0.64565</cdr:x>
      <cdr:y>0.26679</cdr:y>
    </cdr:to>
    <cdr:sp macro="" textlink="">
      <cdr:nvSpPr>
        <cdr:cNvPr id="6" name="TextBox 5"/>
        <cdr:cNvSpPr txBox="1"/>
      </cdr:nvSpPr>
      <cdr:spPr>
        <a:xfrm xmlns:a="http://schemas.openxmlformats.org/drawingml/2006/main" rot="18295716">
          <a:off x="4825023" y="934142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600" b="1" dirty="0" smtClean="0">
              <a:solidFill>
                <a:schemeClr val="bg1"/>
              </a:solidFill>
            </a:rPr>
            <a:t>17%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0.68853</cdr:x>
      <cdr:y>0.39874</cdr:y>
    </cdr:from>
    <cdr:to>
      <cdr:x>0.78255</cdr:x>
      <cdr:y>0.46203</cdr:y>
    </cdr:to>
    <cdr:sp macro="" textlink="">
      <cdr:nvSpPr>
        <cdr:cNvPr id="7" name="TextBox 1"/>
        <cdr:cNvSpPr txBox="1"/>
      </cdr:nvSpPr>
      <cdr:spPr>
        <a:xfrm xmlns:a="http://schemas.openxmlformats.org/drawingml/2006/main" rot="21061368">
          <a:off x="5754922" y="2250328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uk-UA" sz="1600" b="1" dirty="0" smtClean="0">
              <a:solidFill>
                <a:sysClr val="window" lastClr="FFFFFF"/>
              </a:solidFill>
            </a:rPr>
            <a:t>10%</a:t>
          </a:r>
          <a:endParaRPr lang="ru-RU" sz="16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0.69626</cdr:x>
      <cdr:y>0.54878</cdr:y>
    </cdr:from>
    <cdr:to>
      <cdr:x>0.79028</cdr:x>
      <cdr:y>0.61207</cdr:y>
    </cdr:to>
    <cdr:sp macro="" textlink="">
      <cdr:nvSpPr>
        <cdr:cNvPr id="8" name="TextBox 1"/>
        <cdr:cNvSpPr txBox="1"/>
      </cdr:nvSpPr>
      <cdr:spPr>
        <a:xfrm xmlns:a="http://schemas.openxmlformats.org/drawingml/2006/main" rot="911176">
          <a:off x="5819543" y="3097085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uk-UA" sz="1600" b="1" dirty="0" smtClean="0">
              <a:solidFill>
                <a:sysClr val="window" lastClr="FFFFFF"/>
              </a:solidFill>
            </a:rPr>
            <a:t>4%</a:t>
          </a:r>
          <a:endParaRPr lang="ru-RU" sz="16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0.63537</cdr:x>
      <cdr:y>0.66988</cdr:y>
    </cdr:from>
    <cdr:to>
      <cdr:x>0.72939</cdr:x>
      <cdr:y>0.73317</cdr:y>
    </cdr:to>
    <cdr:sp macro="" textlink="">
      <cdr:nvSpPr>
        <cdr:cNvPr id="9" name="TextBox 1"/>
        <cdr:cNvSpPr txBox="1"/>
      </cdr:nvSpPr>
      <cdr:spPr>
        <a:xfrm xmlns:a="http://schemas.openxmlformats.org/drawingml/2006/main" rot="2360526">
          <a:off x="5310590" y="3780510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uk-UA" sz="1600" b="1" dirty="0" smtClean="0">
              <a:solidFill>
                <a:sysClr val="window" lastClr="FFFFFF"/>
              </a:solidFill>
            </a:rPr>
            <a:t>10%</a:t>
          </a:r>
          <a:endParaRPr lang="ru-RU" sz="16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0.54795</cdr:x>
      <cdr:y>0.75197</cdr:y>
    </cdr:from>
    <cdr:to>
      <cdr:x>0.59069</cdr:x>
      <cdr:y>0.89121</cdr:y>
    </cdr:to>
    <cdr:sp macro="" textlink="">
      <cdr:nvSpPr>
        <cdr:cNvPr id="10" name="TextBox 1"/>
        <cdr:cNvSpPr txBox="1"/>
      </cdr:nvSpPr>
      <cdr:spPr>
        <a:xfrm xmlns:a="http://schemas.openxmlformats.org/drawingml/2006/main" rot="4664825">
          <a:off x="4365598" y="4458109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uk-UA" sz="1600" b="1" dirty="0" smtClean="0">
              <a:solidFill>
                <a:sysClr val="window" lastClr="FFFFFF"/>
              </a:solidFill>
            </a:rPr>
            <a:t>10%</a:t>
          </a:r>
          <a:endParaRPr lang="ru-RU" sz="16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0.36846</cdr:x>
      <cdr:y>0.71399</cdr:y>
    </cdr:from>
    <cdr:to>
      <cdr:x>0.4112</cdr:x>
      <cdr:y>0.85323</cdr:y>
    </cdr:to>
    <cdr:sp macro="" textlink="">
      <cdr:nvSpPr>
        <cdr:cNvPr id="11" name="TextBox 1"/>
        <cdr:cNvSpPr txBox="1"/>
      </cdr:nvSpPr>
      <cdr:spPr>
        <a:xfrm xmlns:a="http://schemas.openxmlformats.org/drawingml/2006/main" rot="18825713">
          <a:off x="2865401" y="4243793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uk-UA" sz="1600" b="1" dirty="0" smtClean="0">
              <a:solidFill>
                <a:sysClr val="window" lastClr="FFFFFF"/>
              </a:solidFill>
            </a:rPr>
            <a:t>12%</a:t>
          </a:r>
          <a:endParaRPr lang="ru-RU" sz="16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0.24026</cdr:x>
      <cdr:y>0.46083</cdr:y>
    </cdr:from>
    <cdr:to>
      <cdr:x>0.33428</cdr:x>
      <cdr:y>0.52412</cdr:y>
    </cdr:to>
    <cdr:sp macro="" textlink="">
      <cdr:nvSpPr>
        <cdr:cNvPr id="12" name="TextBox 1"/>
        <cdr:cNvSpPr txBox="1"/>
      </cdr:nvSpPr>
      <cdr:spPr>
        <a:xfrm xmlns:a="http://schemas.openxmlformats.org/drawingml/2006/main" rot="21142406">
          <a:off x="2008144" y="2600721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uk-UA" sz="1600" b="1" dirty="0" smtClean="0">
              <a:solidFill>
                <a:sysClr val="window" lastClr="FFFFFF"/>
              </a:solidFill>
            </a:rPr>
            <a:t>20%</a:t>
          </a:r>
          <a:endParaRPr lang="ru-RU" sz="16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0.30216</cdr:x>
      <cdr:y>0.23917</cdr:y>
    </cdr:from>
    <cdr:to>
      <cdr:x>0.39618</cdr:x>
      <cdr:y>0.30246</cdr:y>
    </cdr:to>
    <cdr:sp macro="" textlink="">
      <cdr:nvSpPr>
        <cdr:cNvPr id="13" name="TextBox 1"/>
        <cdr:cNvSpPr txBox="1"/>
      </cdr:nvSpPr>
      <cdr:spPr>
        <a:xfrm xmlns:a="http://schemas.openxmlformats.org/drawingml/2006/main" rot="2327249">
          <a:off x="2525562" y="1349755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uk-UA" sz="1600" b="1" dirty="0" smtClean="0">
              <a:solidFill>
                <a:sysClr val="window" lastClr="FFFFFF"/>
              </a:solidFill>
            </a:rPr>
            <a:t>6%</a:t>
          </a:r>
          <a:endParaRPr lang="ru-RU" sz="16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0.41348</cdr:x>
      <cdr:y>0.12049</cdr:y>
    </cdr:from>
    <cdr:to>
      <cdr:x>0.45621</cdr:x>
      <cdr:y>0.25974</cdr:y>
    </cdr:to>
    <cdr:sp macro="" textlink="">
      <cdr:nvSpPr>
        <cdr:cNvPr id="14" name="TextBox 1"/>
        <cdr:cNvSpPr txBox="1"/>
      </cdr:nvSpPr>
      <cdr:spPr>
        <a:xfrm xmlns:a="http://schemas.openxmlformats.org/drawingml/2006/main" rot="4174723">
          <a:off x="3241653" y="894337"/>
          <a:ext cx="78581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uk-UA" sz="1600" b="1" dirty="0" smtClean="0">
              <a:solidFill>
                <a:sysClr val="window" lastClr="FFFFFF"/>
              </a:solidFill>
            </a:rPr>
            <a:t>10%</a:t>
          </a:r>
          <a:endParaRPr lang="ru-RU" sz="1600" b="1" dirty="0">
            <a:solidFill>
              <a:sysClr val="window" lastClr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875A-8E23-4FCB-82E5-079869FE36D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28E4-2C97-4A33-8A82-0741FE4DF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2A08B1-41E3-4D62-B1F0-70DAF40FD6AD}" type="slidenum">
              <a:rPr lang="uk-UA" smtClean="0"/>
              <a:pPr/>
              <a:t>17</a:t>
            </a:fld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A5C5-B83F-41CF-A898-2056F5244F5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1E376-33DF-4BC5-B073-DC3E8DDFE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64E669-A780-4A6D-B195-80FAB79C0526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D03B92-A90E-4B0D-BB8C-7ACF2C837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oleObject" Target="../embeddings/_____Microsoft_Office_Excel_97-20032.xls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429684" cy="1643074"/>
          </a:xfrm>
        </p:spPr>
        <p:txBody>
          <a:bodyPr>
            <a:noAutofit/>
          </a:bodyPr>
          <a:lstStyle/>
          <a:p>
            <a:pPr algn="ctr"/>
            <a:r>
              <a:rPr lang="uk-UA" sz="4800" i="1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nigmatic Unicode" pitchFamily="2" charset="0"/>
                <a:ea typeface="DFKai-SB" pitchFamily="65" charset="-120"/>
              </a:rPr>
              <a:t>Звіт про виконання бюджету міста  Запоріжжя за 2015 рік</a:t>
            </a:r>
            <a:r>
              <a:rPr lang="ru-RU" sz="4800" dirty="0" smtClean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nigmatic Unicode" pitchFamily="2" charset="0"/>
                <a:ea typeface="DFKai-SB" pitchFamily="65" charset="-120"/>
              </a:rPr>
              <a:t> </a:t>
            </a:r>
            <a:endParaRPr lang="ru-RU" sz="48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Enigmatic Unicode" pitchFamily="2" charset="0"/>
              <a:ea typeface="DFKai-SB" pitchFamily="65" charset="-120"/>
            </a:endParaRPr>
          </a:p>
        </p:txBody>
      </p:sp>
      <p:pic>
        <p:nvPicPr>
          <p:cNvPr id="26626" name="Picture 2" descr="http://77.zp.ua/img/projects/nearbird/nb01m.jpg"/>
          <p:cNvPicPr>
            <a:picLocks noChangeAspect="1" noChangeArrowheads="1"/>
          </p:cNvPicPr>
          <p:nvPr/>
        </p:nvPicPr>
        <p:blipFill>
          <a:blip r:embed="rId2"/>
          <a:srcRect l="11735" t="36984" r="11449"/>
          <a:stretch>
            <a:fillRect/>
          </a:stretch>
        </p:blipFill>
        <p:spPr bwMode="auto">
          <a:xfrm>
            <a:off x="0" y="2428868"/>
            <a:ext cx="9144000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6286520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</a:rPr>
              <a:t>Департамент фінансової та бюджетної політики міської ради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6513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Надходження податку на майно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071546"/>
          <a:ext cx="825820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6143668"/>
          </a:xfrm>
          <a:effectLst/>
        </p:spPr>
        <p:txBody>
          <a:bodyPr>
            <a:normAutofit/>
          </a:bodyPr>
          <a:lstStyle/>
          <a:p>
            <a:endParaRPr lang="uk-UA" dirty="0" smtClean="0"/>
          </a:p>
          <a:p>
            <a:pPr algn="just"/>
            <a:endParaRPr lang="uk-UA" sz="2000" dirty="0" smtClean="0"/>
          </a:p>
          <a:p>
            <a:pPr lvl="1" algn="just"/>
            <a:endParaRPr lang="uk-UA" sz="18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ctr">
              <a:buNone/>
            </a:pPr>
            <a:endParaRPr lang="uk-UA" sz="1000" dirty="0" smtClean="0"/>
          </a:p>
          <a:p>
            <a:pPr algn="ctr">
              <a:buNone/>
            </a:pPr>
            <a:endParaRPr lang="uk-UA" dirty="0" smtClean="0">
              <a:solidFill>
                <a:schemeClr val="accent1">
                  <a:lumMod val="75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uk-UA" dirty="0" smtClean="0">
              <a:solidFill>
                <a:schemeClr val="accent5">
                  <a:lumMod val="50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2000" dirty="0" smtClean="0"/>
              <a:t>	</a:t>
            </a:r>
            <a:endParaRPr lang="ru-RU" sz="1400" dirty="0" smtClean="0">
              <a:solidFill>
                <a:srgbClr val="336600"/>
              </a:solidFill>
            </a:endParaRPr>
          </a:p>
          <a:p>
            <a:pPr algn="just"/>
            <a:endParaRPr lang="ru-RU" sz="2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00100" y="214290"/>
            <a:ext cx="7658096" cy="7143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rgbClr val="C00000"/>
                </a:solidFill>
                <a:effectLst>
                  <a:outerShdw blurRad="50800" dist="50800" dir="600000" algn="ctr" rotWithShape="0">
                    <a:srgbClr val="000000">
                      <a:alpha val="43137"/>
                    </a:srgbClr>
                  </a:outerShdw>
                </a:effectLst>
              </a:rPr>
              <a:t>Податок на майно (в частині плати за землю)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571472" y="1000108"/>
            <a:ext cx="8001056" cy="5572164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i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2400" b="1" i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2000" i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Обсяг надходжень складав 430,3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Збільшення в порівнянні з 2014 роком у сумі 81,2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(на 23,3%)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язане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 індексацією грошової оцінки землі (коефіцієнт індексації становив 1,249).</a:t>
            </a:r>
          </a:p>
          <a:p>
            <a:pPr algn="ct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Недовиконання плану на 0,7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пояснюється втратами за рахунок переходу ПАТ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“Укрграфіт”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 розрахунків по орендній платі за землю на земельний податок у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зв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язку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із придбанням у вересні 2015 року земельних ділянок у власність.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0034" y="571480"/>
            <a:ext cx="8258204" cy="6143668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7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52434" y="723880"/>
            <a:ext cx="8258204" cy="6143668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uk-UA" sz="2700" b="0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58204" cy="6143668"/>
          </a:xfrm>
          <a:effectLst/>
        </p:spPr>
        <p:txBody>
          <a:bodyPr>
            <a:normAutofit/>
          </a:bodyPr>
          <a:lstStyle/>
          <a:p>
            <a:endParaRPr lang="uk-UA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ctr">
              <a:buNone/>
            </a:pPr>
            <a:endParaRPr lang="uk-UA" sz="1000" dirty="0" smtClean="0"/>
          </a:p>
          <a:p>
            <a:pPr algn="ctr">
              <a:buNone/>
            </a:pPr>
            <a:endParaRPr lang="uk-UA" dirty="0" smtClean="0">
              <a:solidFill>
                <a:schemeClr val="accent1">
                  <a:lumMod val="75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2000" dirty="0" smtClean="0"/>
              <a:t>	</a:t>
            </a:r>
            <a:endParaRPr lang="ru-RU" sz="2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0"/>
            <a:ext cx="7658096" cy="78579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rgbClr val="C00000"/>
                </a:solidFill>
                <a:effectLst>
                  <a:outerShdw blurRad="50800" dist="50800" dir="600000" algn="ctr" rotWithShape="0">
                    <a:srgbClr val="000000">
                      <a:alpha val="43137"/>
                    </a:srgbClr>
                  </a:outerShdw>
                </a:effectLst>
              </a:rPr>
              <a:t>Податок на майно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857232"/>
            <a:ext cx="8358246" cy="557216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ПОДАТОК НА НЕРУХОМЕ МАЙНО, ВІДМІННЕ ВІД ЗЕМЕЛЬНОЇ ДІЛЯНКИ  (14,0 </a:t>
            </a:r>
            <a:r>
              <a:rPr lang="uk-UA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.)</a:t>
            </a:r>
          </a:p>
          <a:p>
            <a:pPr lvl="0" algn="ctr"/>
            <a:endParaRPr lang="uk-UA" sz="1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Збільшення  в порівнянні з 2014 роком на 13,4 </a:t>
            </a:r>
            <a:r>
              <a:rPr lang="uk-UA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зумовлене надходженням податку з об</a:t>
            </a:r>
            <a:r>
              <a:rPr lang="en-US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єктів нежитлової нерухомості, запровадженого у </a:t>
            </a:r>
            <a:r>
              <a:rPr lang="uk-UA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</a:t>
            </a:r>
            <a:r>
              <a:rPr lang="en-US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i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язку</a:t>
            </a:r>
            <a:r>
              <a:rPr lang="uk-UA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 реформуванням податкового законодавства</a:t>
            </a:r>
            <a:r>
              <a:rPr lang="uk-UA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uk-UA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Впродовж року перераховано податку:</a:t>
            </a:r>
          </a:p>
          <a:p>
            <a:endParaRPr lang="uk-U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об’єктів житлової нерухомості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(123 платника – юридичних осіб) – 0,7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.;</a:t>
            </a:r>
          </a:p>
          <a:p>
            <a:pPr algn="just"/>
            <a:endParaRPr lang="uk-U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об’єктів житлової нерухомості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(491 фізична особа сплачували за звітний 2014 рік) – 0,6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.;</a:t>
            </a:r>
          </a:p>
          <a:p>
            <a:pPr algn="just"/>
            <a:endParaRPr lang="uk-U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об’єктів нежитлової нерухомості 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(1333 платників - юридичних осіб сплачували вперше) – 12,7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.;</a:t>
            </a:r>
          </a:p>
          <a:p>
            <a:pPr lvl="0" algn="just"/>
            <a:endParaRPr lang="uk-U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58204" cy="6143668"/>
          </a:xfrm>
          <a:effectLst/>
        </p:spPr>
        <p:txBody>
          <a:bodyPr>
            <a:normAutofit/>
          </a:bodyPr>
          <a:lstStyle/>
          <a:p>
            <a:endParaRPr lang="uk-UA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ctr">
              <a:buNone/>
            </a:pPr>
            <a:endParaRPr lang="uk-UA" sz="1000" dirty="0" smtClean="0"/>
          </a:p>
          <a:p>
            <a:pPr algn="ctr">
              <a:buNone/>
            </a:pPr>
            <a:endParaRPr lang="uk-UA" dirty="0" smtClean="0">
              <a:solidFill>
                <a:schemeClr val="accent1">
                  <a:lumMod val="75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uk-UA" dirty="0" smtClean="0">
              <a:solidFill>
                <a:schemeClr val="accent5">
                  <a:lumMod val="50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2000" dirty="0" smtClean="0"/>
              <a:t>	</a:t>
            </a:r>
            <a:endParaRPr lang="ru-RU" sz="2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42976" y="0"/>
            <a:ext cx="7658096" cy="85723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rgbClr val="C00000"/>
                </a:solidFill>
                <a:effectLst>
                  <a:outerShdw blurRad="50800" dist="50800" dir="600000" algn="ctr" rotWithShape="0">
                    <a:srgbClr val="000000">
                      <a:alpha val="43137"/>
                    </a:srgbClr>
                  </a:outerShdw>
                </a:effectLst>
              </a:rPr>
              <a:t>Податок на майно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2910" y="857232"/>
            <a:ext cx="7858180" cy="5786478"/>
          </a:xfrm>
          <a:prstGeom prst="ellipse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4200" b="1" u="sng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Транспортний податок</a:t>
            </a:r>
            <a:r>
              <a:rPr lang="uk-UA" sz="4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   </a:t>
            </a:r>
          </a:p>
          <a:p>
            <a:pPr algn="ctr"/>
            <a:r>
              <a:rPr lang="uk-UA" sz="4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 (8,9 </a:t>
            </a:r>
            <a:r>
              <a:rPr lang="uk-UA" sz="42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млн.грн</a:t>
            </a:r>
            <a:r>
              <a:rPr lang="uk-UA" sz="4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.)</a:t>
            </a:r>
          </a:p>
          <a:p>
            <a:pPr algn="ctr"/>
            <a:endParaRPr lang="uk-UA" sz="20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uk-UA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одаток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перерахований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з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легкових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автомобілів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віком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до 5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років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які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мають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об’єм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циліндру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двигуна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понад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3 000 куб.см. за ставкою 25 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тис.грн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на </a:t>
            </a:r>
            <a:r>
              <a:rPr lang="ru-RU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рік</a:t>
            </a:r>
            <a:r>
              <a:rPr lang="ru-RU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uk-UA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-юридичними</a:t>
            </a:r>
            <a:r>
              <a:rPr lang="uk-UA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особами по 74 автотранспортних засобах на суму 1,5 </a:t>
            </a:r>
            <a:r>
              <a:rPr lang="uk-UA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млн.грн</a:t>
            </a:r>
            <a:r>
              <a:rPr lang="uk-UA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.;</a:t>
            </a:r>
          </a:p>
          <a:p>
            <a:pPr algn="ctr"/>
            <a:r>
              <a:rPr lang="uk-UA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-фізичними</a:t>
            </a:r>
            <a:r>
              <a:rPr lang="uk-UA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особами по 325 автотранспортних засобах на суму 7,4 </a:t>
            </a:r>
            <a:r>
              <a:rPr lang="uk-UA" sz="30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млн.грн</a:t>
            </a:r>
            <a:r>
              <a:rPr lang="uk-UA" sz="3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algn="ctr"/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58204" cy="6143668"/>
          </a:xfrm>
          <a:effectLst/>
        </p:spPr>
        <p:txBody>
          <a:bodyPr>
            <a:normAutofit/>
          </a:bodyPr>
          <a:lstStyle/>
          <a:p>
            <a:endParaRPr lang="uk-UA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endParaRPr lang="uk-UA" sz="2000" dirty="0" smtClean="0"/>
          </a:p>
          <a:p>
            <a:pPr algn="ctr">
              <a:buNone/>
            </a:pPr>
            <a:endParaRPr lang="uk-UA" sz="1000" dirty="0" smtClean="0"/>
          </a:p>
          <a:p>
            <a:pPr algn="ctr">
              <a:buNone/>
            </a:pPr>
            <a:endParaRPr lang="uk-UA" dirty="0" smtClean="0">
              <a:solidFill>
                <a:schemeClr val="accent1">
                  <a:lumMod val="75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uk-UA" dirty="0" smtClean="0">
              <a:solidFill>
                <a:schemeClr val="accent5">
                  <a:lumMod val="50000"/>
                </a:schemeClr>
              </a:solidFill>
              <a:effectLst>
                <a:outerShdw blurRad="50800" dist="50800" dir="60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2000" dirty="0" smtClean="0"/>
              <a:t>	</a:t>
            </a:r>
            <a:endParaRPr lang="ru-RU" sz="20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0"/>
            <a:ext cx="7658096" cy="78579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buNone/>
            </a:pPr>
            <a:r>
              <a:rPr lang="uk-UA" sz="4000" dirty="0" smtClean="0">
                <a:solidFill>
                  <a:srgbClr val="C00000"/>
                </a:solidFill>
                <a:effectLst>
                  <a:outerShdw blurRad="50800" dist="50800" dir="600000" algn="ctr" rotWithShape="0">
                    <a:srgbClr val="000000">
                      <a:alpha val="43137"/>
                    </a:srgbClr>
                  </a:outerShdw>
                </a:effectLst>
              </a:rPr>
              <a:t>Податок на майно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571472" y="1285860"/>
            <a:ext cx="8286808" cy="5286412"/>
          </a:xfrm>
          <a:prstGeom prst="verticalScroll">
            <a:avLst/>
          </a:prstGeom>
          <a:solidFill>
            <a:srgbClr val="99CCFF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Єдиний податок (192,1 </a:t>
            </a:r>
            <a:r>
              <a:rPr lang="uk-UA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endParaRPr lang="uk-UA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порівнянні з 2014 роком зростання податку на 39,9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(на 26,2%) зумовлено збільшенням доходів платників – юридичних та фізичних осіб внаслідок різкого підвищення загального рівня цін на товари і послуги (рівень інфляції складав 143,3%). За підсумками року доходи юридичних осіб зросли на 47,4% або на 474,2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та фізичних осіб – у 1,7 рази або на 2 557,9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млн.грн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uk-UA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29534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Акцизний податок з реалізації суб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’</a:t>
            </a:r>
            <a:r>
              <a:rPr lang="uk-UA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єктами господарювання роздрібної торгівлі підакцизних товарів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401080" cy="3429023"/>
          </a:xfrm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На акцизний податок з реалізації суб'єктами господарювання роздрібної торгівлі підакцизних товарів (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пива,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алкогольних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напоїв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тютюнових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виробів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, тютюну та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промислових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замінників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тютюну,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товарів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нафтопродуктів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припадало 8,2% доходів загального фонду. Ставка податку становила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5%</a:t>
            </a: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 від вартості реалізованого товару. Податок перерахований 349 юридичними та 1127 фізичними особами.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857365"/>
            <a:ext cx="40005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181,1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млн.грн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або 101,1% до плану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500306"/>
            <a:ext cx="8329642" cy="3506985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Зростання надходжень по орендній платі порівняно з минулорічним показником (на 4,0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млн.грн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.) пояснюється погашенням боргів минулих років на суму 3,5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млн.грн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., в тому числі за результатами претензійно-позовної роботи – на 1,8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млн.грн</a:t>
            </a: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та коригуванням орендної плати на індекс інфляції.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/>
              <a:t>Орендна плата за користуванням майном комунальної власності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                      </a:t>
            </a:r>
            <a:r>
              <a:rPr lang="uk-UA" sz="2000" i="1" dirty="0" smtClean="0"/>
              <a:t>(20,3 </a:t>
            </a:r>
            <a:r>
              <a:rPr lang="uk-UA" sz="2000" i="1" dirty="0" err="1" smtClean="0"/>
              <a:t>млн.грн</a:t>
            </a:r>
            <a:r>
              <a:rPr lang="uk-UA" sz="2000" i="1" dirty="0" smtClean="0"/>
              <a:t>. або 106,8% до плану)</a:t>
            </a:r>
            <a:endParaRPr lang="ru-RU" sz="20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312"/>
            <a:ext cx="8607455" cy="92867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Надходження доходів загального фонду – 2208,1 </a:t>
            </a:r>
            <a:r>
              <a:rPr lang="uk-UA" sz="20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(110,5% до плану). Обсяг перевиконання – 209,0 </a:t>
            </a:r>
            <a:r>
              <a:rPr lang="uk-UA" sz="20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., в тому числі за рахунок наступних джерел:</a:t>
            </a:r>
          </a:p>
        </p:txBody>
      </p:sp>
      <p:grpSp>
        <p:nvGrpSpPr>
          <p:cNvPr id="3" name="Подзаголовок 5"/>
          <p:cNvGrpSpPr>
            <a:grpSpLocks noGrp="1"/>
          </p:cNvGrpSpPr>
          <p:nvPr>
            <p:ph type="subTitle" idx="1"/>
          </p:nvPr>
        </p:nvGrpSpPr>
        <p:grpSpPr bwMode="auto">
          <a:xfrm>
            <a:off x="285720" y="1285860"/>
            <a:ext cx="7146930" cy="5072099"/>
            <a:chOff x="169631" y="1457217"/>
            <a:chExt cx="3976946" cy="4041786"/>
          </a:xfrm>
        </p:grpSpPr>
        <p:grpSp>
          <p:nvGrpSpPr>
            <p:cNvPr id="4" name="Группа 48"/>
            <p:cNvGrpSpPr>
              <a:grpSpLocks/>
            </p:cNvGrpSpPr>
            <p:nvPr/>
          </p:nvGrpSpPr>
          <p:grpSpPr bwMode="auto">
            <a:xfrm>
              <a:off x="211919" y="1457217"/>
              <a:ext cx="3784900" cy="455613"/>
              <a:chOff x="211919" y="1457217"/>
              <a:chExt cx="3784900" cy="455613"/>
            </a:xfrm>
          </p:grpSpPr>
          <p:sp>
            <p:nvSpPr>
              <p:cNvPr id="24" name="Блок-схема: альтернативный процесс 23"/>
              <p:cNvSpPr/>
              <p:nvPr/>
            </p:nvSpPr>
            <p:spPr>
              <a:xfrm>
                <a:off x="211919" y="1457217"/>
                <a:ext cx="3784900" cy="455613"/>
              </a:xfrm>
              <a:prstGeom prst="flowChartAlternateProces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5938" y="1511825"/>
                <a:ext cx="3485982" cy="294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Податок</a:t>
                </a:r>
                <a:r>
                  <a:rPr lang="ru-RU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 на доходи </a:t>
                </a:r>
                <a:r>
                  <a:rPr lang="ru-RU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фізичних</a:t>
                </a:r>
                <a:r>
                  <a:rPr lang="ru-RU" b="1" dirty="0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n w="1905"/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  <a:cs typeface="Times New Roman" pitchFamily="18" charset="0"/>
                  </a:rPr>
                  <a:t>осіб</a:t>
                </a:r>
                <a:endParaRPr lang="ru-RU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5" name="Группа 40"/>
            <p:cNvGrpSpPr>
              <a:grpSpLocks/>
            </p:cNvGrpSpPr>
            <p:nvPr/>
          </p:nvGrpSpPr>
          <p:grpSpPr bwMode="auto">
            <a:xfrm>
              <a:off x="211919" y="2083409"/>
              <a:ext cx="3805941" cy="512339"/>
              <a:chOff x="211919" y="2083409"/>
              <a:chExt cx="3805941" cy="512339"/>
            </a:xfrm>
          </p:grpSpPr>
          <p:sp>
            <p:nvSpPr>
              <p:cNvPr id="22" name="Блок-схема: альтернативный процесс 21"/>
              <p:cNvSpPr/>
              <p:nvPr/>
            </p:nvSpPr>
            <p:spPr>
              <a:xfrm>
                <a:off x="211919" y="2083409"/>
                <a:ext cx="3766122" cy="512339"/>
              </a:xfrm>
              <a:prstGeom prst="flowChartAlternateProcess">
                <a:avLst/>
              </a:prstGeom>
              <a:gradFill>
                <a:gsLst>
                  <a:gs pos="0">
                    <a:srgbClr val="80C13F"/>
                  </a:gs>
                  <a:gs pos="76000">
                    <a:srgbClr val="88DC88"/>
                  </a:gs>
                  <a:gs pos="100000">
                    <a:srgbClr val="7ACF73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Єдиний податок</a:t>
                </a:r>
                <a:endPara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4207" y="2197262"/>
                <a:ext cx="3763653" cy="294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 bwMode="auto">
            <a:xfrm>
              <a:off x="381072" y="3221940"/>
              <a:ext cx="3765505" cy="2943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211919" y="2994234"/>
              <a:ext cx="3808411" cy="1024678"/>
              <a:chOff x="211919" y="2994234"/>
              <a:chExt cx="3808411" cy="1024678"/>
            </a:xfrm>
          </p:grpSpPr>
          <p:sp>
            <p:nvSpPr>
              <p:cNvPr id="18" name="Блок-схема: альтернативный процесс 17"/>
              <p:cNvSpPr/>
              <p:nvPr/>
            </p:nvSpPr>
            <p:spPr>
              <a:xfrm>
                <a:off x="211919" y="3392720"/>
                <a:ext cx="3808410" cy="626192"/>
              </a:xfrm>
              <a:prstGeom prst="flowChartAlternateProcess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Надходження від орендної плати за користування майном комунальної власності </a:t>
                </a:r>
                <a:endParaRPr lang="ru-RU" b="1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208" y="2994234"/>
                <a:ext cx="3766122" cy="269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600" b="1" dirty="0" smtClean="0">
                    <a:ln w="1905"/>
                    <a:solidFill>
                      <a:srgbClr val="FF0066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Збір за першу реєстрацію транспортного засобу</a:t>
                </a:r>
                <a:endParaRPr lang="ru-RU" sz="1600" b="1" dirty="0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44"/>
            <p:cNvGrpSpPr>
              <a:grpSpLocks/>
            </p:cNvGrpSpPr>
            <p:nvPr/>
          </p:nvGrpSpPr>
          <p:grpSpPr bwMode="auto">
            <a:xfrm>
              <a:off x="211920" y="4132765"/>
              <a:ext cx="3808410" cy="740045"/>
              <a:chOff x="211920" y="4132765"/>
              <a:chExt cx="3808410" cy="740045"/>
            </a:xfrm>
          </p:grpSpPr>
          <p:sp>
            <p:nvSpPr>
              <p:cNvPr id="16" name="Блок-схема: альтернативный процесс 15"/>
              <p:cNvSpPr/>
              <p:nvPr/>
            </p:nvSpPr>
            <p:spPr>
              <a:xfrm>
                <a:off x="211920" y="4132765"/>
                <a:ext cx="3808410" cy="740045"/>
              </a:xfrm>
              <a:prstGeom prst="flowChartAlternateProcess">
                <a:avLst/>
              </a:prstGeom>
              <a:gradFill>
                <a:gsLst>
                  <a:gs pos="0">
                    <a:srgbClr val="9EADD6"/>
                  </a:gs>
                  <a:gs pos="76000">
                    <a:srgbClr val="5C91CC"/>
                  </a:gs>
                  <a:gs pos="100000">
                    <a:srgbClr val="979DC9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Податок на нерухоме майно відмінне від земельної ділянки</a:t>
                </a:r>
                <a:endParaRPr lang="ru-RU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8784" y="4246618"/>
                <a:ext cx="3445538" cy="294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47"/>
            <p:cNvGrpSpPr>
              <a:grpSpLocks/>
            </p:cNvGrpSpPr>
            <p:nvPr/>
          </p:nvGrpSpPr>
          <p:grpSpPr bwMode="auto">
            <a:xfrm>
              <a:off x="169631" y="4929736"/>
              <a:ext cx="3850699" cy="569267"/>
              <a:chOff x="169631" y="4929736"/>
              <a:chExt cx="3850699" cy="569267"/>
            </a:xfrm>
          </p:grpSpPr>
          <p:sp>
            <p:nvSpPr>
              <p:cNvPr id="14" name="Блок-схема: альтернативный процесс 13"/>
              <p:cNvSpPr/>
              <p:nvPr/>
            </p:nvSpPr>
            <p:spPr>
              <a:xfrm>
                <a:off x="211920" y="5043591"/>
                <a:ext cx="3808410" cy="455412"/>
              </a:xfrm>
              <a:prstGeom prst="flowChartAlternateProcess">
                <a:avLst/>
              </a:prstGeom>
              <a:gradFill>
                <a:gsLst>
                  <a:gs pos="0">
                    <a:srgbClr val="C198E0"/>
                  </a:gs>
                  <a:gs pos="76000">
                    <a:srgbClr val="A168C0"/>
                  </a:gs>
                  <a:gs pos="100000">
                    <a:srgbClr val="8F55A9"/>
                  </a:gs>
                </a:gsLst>
                <a:path path="circle">
                  <a:fillToRect l="15000" t="15000" r="100000" b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b="1" dirty="0" smtClean="0">
                    <a:solidFill>
                      <a:schemeClr val="tx1"/>
                    </a:solidFill>
                  </a:rPr>
                  <a:t>Інші надходження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631" y="4929736"/>
                <a:ext cx="3766122" cy="269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b="1" dirty="0">
                  <a:ln w="1905"/>
                  <a:solidFill>
                    <a:srgbClr val="00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Блок-схема: альтернативный процесс 29"/>
          <p:cNvSpPr/>
          <p:nvPr/>
        </p:nvSpPr>
        <p:spPr bwMode="auto">
          <a:xfrm>
            <a:off x="7500958" y="1285860"/>
            <a:ext cx="1255906" cy="57150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163,8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 bwMode="auto">
          <a:xfrm>
            <a:off x="7500958" y="2071678"/>
            <a:ext cx="1225276" cy="642942"/>
          </a:xfrm>
          <a:prstGeom prst="flowChartAlternateProcess">
            <a:avLst/>
          </a:prstGeom>
          <a:gradFill>
            <a:gsLst>
              <a:gs pos="0">
                <a:srgbClr val="80C13F"/>
              </a:gs>
              <a:gs pos="76000">
                <a:srgbClr val="88DC88"/>
              </a:gs>
              <a:gs pos="100000">
                <a:srgbClr val="7ACF73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39,2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7500958" y="2857496"/>
            <a:ext cx="1214446" cy="571504"/>
          </a:xfrm>
          <a:prstGeom prst="flowChartAlternateProcess">
            <a:avLst/>
          </a:prstGeom>
          <a:gradFill>
            <a:gsLst>
              <a:gs pos="0">
                <a:srgbClr val="9FC3D5"/>
              </a:gs>
              <a:gs pos="76000">
                <a:srgbClr val="5BBACD"/>
              </a:gs>
              <a:gs pos="100000">
                <a:srgbClr val="95B9CB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7500958" y="4643446"/>
            <a:ext cx="1285884" cy="928694"/>
          </a:xfrm>
          <a:prstGeom prst="flowChartAlternateProcess">
            <a:avLst/>
          </a:prstGeom>
          <a:gradFill>
            <a:gsLst>
              <a:gs pos="0">
                <a:srgbClr val="9EADD6"/>
              </a:gs>
              <a:gs pos="76000">
                <a:srgbClr val="5C91CC"/>
              </a:gs>
              <a:gs pos="100000">
                <a:srgbClr val="979DC9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 bwMode="auto">
          <a:xfrm>
            <a:off x="7500958" y="5786454"/>
            <a:ext cx="1285884" cy="571504"/>
          </a:xfrm>
          <a:prstGeom prst="flowChartAlternateProcess">
            <a:avLst/>
          </a:prstGeom>
          <a:gradFill>
            <a:gsLst>
              <a:gs pos="0">
                <a:srgbClr val="C198E0"/>
              </a:gs>
              <a:gs pos="76000">
                <a:srgbClr val="A168C0"/>
              </a:gs>
              <a:gs pos="100000">
                <a:srgbClr val="8F55A9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 bwMode="auto">
          <a:xfrm>
            <a:off x="357158" y="2857496"/>
            <a:ext cx="6790782" cy="642942"/>
          </a:xfrm>
          <a:prstGeom prst="flowChartAlternateProcess">
            <a:avLst/>
          </a:prstGeom>
          <a:gradFill>
            <a:gsLst>
              <a:gs pos="0">
                <a:srgbClr val="9FC3D5"/>
              </a:gs>
              <a:gs pos="76000">
                <a:srgbClr val="5BBACD"/>
              </a:gs>
              <a:gs pos="100000">
                <a:srgbClr val="95B9CB"/>
              </a:gs>
            </a:gsLst>
            <a:path path="circle">
              <a:fillToRect l="15000" t="15000" r="100000" b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Екологічний податок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7500958" y="3714752"/>
            <a:ext cx="1285884" cy="78581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Arial Black" pitchFamily="34" charset="0"/>
              </a:rPr>
              <a:t>Структура </a:t>
            </a:r>
            <a:r>
              <a:rPr lang="ru-RU" sz="3200" i="1" dirty="0" err="1" smtClean="0">
                <a:solidFill>
                  <a:srgbClr val="C00000"/>
                </a:solidFill>
                <a:latin typeface="Arial Black" pitchFamily="34" charset="0"/>
              </a:rPr>
              <a:t>доходів</a:t>
            </a:r>
            <a:r>
              <a:rPr lang="ru-RU" sz="32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i="1" dirty="0" err="1" smtClean="0">
                <a:solidFill>
                  <a:srgbClr val="C00000"/>
                </a:solidFill>
                <a:latin typeface="Arial Black" pitchFamily="34" charset="0"/>
              </a:rPr>
              <a:t>спеціального</a:t>
            </a:r>
            <a:r>
              <a:rPr lang="ru-RU" sz="3200" i="1" dirty="0" smtClean="0">
                <a:solidFill>
                  <a:srgbClr val="C00000"/>
                </a:solidFill>
                <a:latin typeface="Arial Black" pitchFamily="34" charset="0"/>
              </a:rPr>
              <a:t> фонду бюджету </a:t>
            </a:r>
            <a:endParaRPr lang="ru-RU" sz="32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94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14942" y="5934670"/>
            <a:ext cx="32861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Доходи бюджету розвитку – 44,2 </a:t>
            </a:r>
            <a:r>
              <a:rPr lang="uk-UA" dirty="0" err="1" smtClean="0"/>
              <a:t>млн.грн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329642" cy="516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C00000"/>
                </a:solidFill>
                <a:latin typeface="Arial Black" pitchFamily="34" charset="0"/>
              </a:rPr>
              <a:t>Видатки бюджету міста за 2015 рік</a:t>
            </a:r>
            <a:endParaRPr lang="ru-RU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501122" cy="47520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86214"/>
                <a:gridCol w="3000396"/>
                <a:gridCol w="1714512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Обсяг реалізації промислової продукції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95,2 </a:t>
                      </a:r>
                      <a:r>
                        <a:rPr lang="uk-UA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млрд.грн</a:t>
                      </a:r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+36,1%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Середньомісячна заробітна плата штатних працівників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4 470,20 грн.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+23,7%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Фонд оплати праці працівників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12,3 </a:t>
                      </a:r>
                      <a:r>
                        <a:rPr lang="uk-UA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млрд.грн</a:t>
                      </a:r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+117,8%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Роздрібний товарообіг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27,9 </a:t>
                      </a:r>
                      <a:r>
                        <a:rPr lang="uk-UA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млрд.грн</a:t>
                      </a:r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+8,8%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Обсяг реалізованих послуг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6,2 </a:t>
                      </a:r>
                      <a:r>
                        <a:rPr lang="uk-UA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млрд.грн</a:t>
                      </a:r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+16,6%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Narrow" pitchFamily="34" charset="0"/>
              </a:rPr>
              <a:t>Основні показники соціально-економічного розвитку </a:t>
            </a:r>
            <a:r>
              <a:rPr lang="uk-UA" dirty="0" err="1" smtClean="0">
                <a:solidFill>
                  <a:srgbClr val="C00000"/>
                </a:solidFill>
                <a:latin typeface="Arial Narrow" pitchFamily="34" charset="0"/>
              </a:rPr>
              <a:t>м.Запоріжжя</a:t>
            </a:r>
            <a:r>
              <a:rPr lang="uk-UA" dirty="0" smtClean="0">
                <a:solidFill>
                  <a:srgbClr val="C00000"/>
                </a:solidFill>
                <a:latin typeface="Arial Narrow" pitchFamily="34" charset="0"/>
              </a:rPr>
              <a:t> за 2015 рік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Структура видатків бюджету міста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Структура видаткової частини за економічною сутністю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428736"/>
          <a:ext cx="801528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1428736"/>
            <a:ext cx="2000264" cy="771346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Захищені статті видатків – 72%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http://www.zoda.gov.ua/files/WP_Article_File/original/000022/22806.jpg"/>
          <p:cNvPicPr>
            <a:picLocks noChangeAspect="1" noChangeArrowheads="1"/>
          </p:cNvPicPr>
          <p:nvPr/>
        </p:nvPicPr>
        <p:blipFill>
          <a:blip r:embed="rId2"/>
          <a:srcRect l="12500" r="7142"/>
          <a:stretch>
            <a:fillRect/>
          </a:stretch>
        </p:blipFill>
        <p:spPr bwMode="auto">
          <a:xfrm>
            <a:off x="5715008" y="2928934"/>
            <a:ext cx="3214710" cy="3500438"/>
          </a:xfrm>
          <a:prstGeom prst="rect">
            <a:avLst/>
          </a:prstGeom>
          <a:noFill/>
          <a:effectLst>
            <a:glow rad="139700">
              <a:schemeClr val="bg1">
                <a:lumMod val="95000"/>
                <a:alpha val="40000"/>
              </a:schemeClr>
            </a:glow>
            <a:outerShdw blurRad="114300" dist="63500" dir="5400000" algn="ctr" rotWithShape="0">
              <a:schemeClr val="bg1"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6" name="Схема 5"/>
          <p:cNvGraphicFramePr/>
          <p:nvPr/>
        </p:nvGraphicFramePr>
        <p:xfrm>
          <a:off x="214282" y="928670"/>
          <a:ext cx="528644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8786812" cy="5524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</a:p>
        </p:txBody>
      </p:sp>
      <p:sp>
        <p:nvSpPr>
          <p:cNvPr id="9223" name="Прямоугольник 5"/>
          <p:cNvSpPr>
            <a:spLocks noChangeArrowheads="1"/>
          </p:cNvSpPr>
          <p:nvPr/>
        </p:nvSpPr>
        <p:spPr bwMode="auto">
          <a:xfrm>
            <a:off x="4357686" y="928670"/>
            <a:ext cx="4572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3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Мережа закладів освіти міста</a:t>
            </a:r>
          </a:p>
        </p:txBody>
      </p:sp>
      <p:pic>
        <p:nvPicPr>
          <p:cNvPr id="6151" name="Picture 11" descr="http://cs621317.vk.me/v621317871/17032/_ZUEwwp6nE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85750"/>
            <a:ext cx="442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142852"/>
            <a:ext cx="7929618" cy="785813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Використання коштів в галузі </a:t>
            </a:r>
            <a:r>
              <a:rPr lang="uk-UA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“Освіта”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38900" y="1981200"/>
          <a:ext cx="2705100" cy="1981200"/>
        </p:xfrm>
        <a:graphic>
          <a:graphicData uri="http://schemas.openxmlformats.org/presentationml/2006/ole">
            <p:oleObj spid="_x0000_s1026" r:id="rId3" imgW="2706859" imgH="1981372" progId="Excel.Sheet.8">
              <p:embed/>
            </p:oleObj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57158" y="857232"/>
          <a:ext cx="8501121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7400925" cy="785813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Видатки в галузі </a:t>
            </a:r>
            <a:r>
              <a:rPr lang="uk-UA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“Освіта”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38900" y="1981200"/>
          <a:ext cx="2705100" cy="1981200"/>
        </p:xfrm>
        <a:graphic>
          <a:graphicData uri="http://schemas.openxmlformats.org/presentationml/2006/ole">
            <p:oleObj spid="_x0000_s2050" r:id="rId3" imgW="2706859" imgH="1981372" progId="Excel.Sheet.8">
              <p:embed/>
            </p:oleObj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42844" y="714356"/>
          <a:ext cx="592935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500166" y="2643182"/>
          <a:ext cx="7643834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Picture 2" descr="http://www.playcast.ru/uploads/2014/09/01/969523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357166"/>
            <a:ext cx="27044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85720" y="1000108"/>
          <a:ext cx="785818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Видатки на організацію харчування дітей в дошкільних </a:t>
            </a:r>
          </a:p>
          <a:p>
            <a:pPr algn="ctr" eaLnBrk="0" hangingPunct="0"/>
            <a:r>
              <a:rPr lang="uk-UA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 загальноосвітніх навчальних закладах міста</a:t>
            </a:r>
            <a:r>
              <a:rPr lang="ru-RU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6357950" y="500042"/>
            <a:ext cx="2643206" cy="1571636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на 2015 рік (87,8 </a:t>
            </a:r>
            <a:r>
              <a:rPr lang="uk-UA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виконаний на 98,4%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C:\Users\Наталья Борисовна\Desktop\Презентации\мед2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071813"/>
            <a:ext cx="3333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142875"/>
            <a:ext cx="8786813" cy="6223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67544" y="1196752"/>
          <a:ext cx="58326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4932363" y="857250"/>
            <a:ext cx="38877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Мережа закладів охорони здоров'я міста</a:t>
            </a:r>
            <a:endParaRPr lang="uk-UA" sz="2800" b="1" i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1000125" y="214313"/>
            <a:ext cx="307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C00000"/>
                </a:solidFill>
              </a:rPr>
              <a:t>Охорона здоров</a:t>
            </a:r>
            <a:r>
              <a:rPr lang="en-US" sz="2400" b="1" i="1">
                <a:solidFill>
                  <a:srgbClr val="C00000"/>
                </a:solidFill>
              </a:rPr>
              <a:t>’</a:t>
            </a:r>
            <a:r>
              <a:rPr lang="uk-UA" sz="2400" b="1" i="1">
                <a:solidFill>
                  <a:srgbClr val="C00000"/>
                </a:solidFill>
              </a:rPr>
              <a:t>я</a:t>
            </a:r>
            <a:endParaRPr lang="ru-RU" sz="2400" b="1" i="1">
              <a:solidFill>
                <a:srgbClr val="C00000"/>
              </a:solidFill>
            </a:endParaRPr>
          </a:p>
        </p:txBody>
      </p:sp>
      <p:pic>
        <p:nvPicPr>
          <p:cNvPr id="8199" name="Picture 11" descr="http://cs621317.vk.me/v621317871/17032/_ZUEwwp6nE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142875"/>
            <a:ext cx="4429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tfdi.ir/wp-content/uploads/2014/07/iStock_000019367294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500034" y="1500174"/>
          <a:ext cx="5867399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0" y="0"/>
            <a:ext cx="8929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Функціональна структура видатків галузі </a:t>
            </a:r>
            <a:r>
              <a:rPr lang="uk-UA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“Охорона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здоров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я”</a:t>
            </a:r>
            <a:endParaRPr lang="uk-UA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643570" y="4429132"/>
          <a:ext cx="3324225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0034" y="785794"/>
            <a:ext cx="585791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Видатки на галузь проведені в сумі 785,6 </a:t>
            </a:r>
            <a:r>
              <a:rPr lang="uk-UA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що становить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96,2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відсотка плану на рік з урахуванням змін.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928670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Економічна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структура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видатків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на о</a:t>
            </a:r>
            <a:r>
              <a:rPr lang="uk-UA" sz="2400" b="1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хорону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здоров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propowerpoint.ru/wp-content/uploads/2013/01/InektsiyaSlide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143076" y="1643050"/>
          <a:ext cx="700092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3108" y="0"/>
            <a:ext cx="7000892" cy="17144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Видатки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медикаментів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25" y="5786454"/>
            <a:ext cx="7000875" cy="10715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725470"/>
          </a:xfrm>
        </p:spPr>
        <p:txBody>
          <a:bodyPr/>
          <a:lstStyle/>
          <a:p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Новації бюджету 2015 року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785794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858125" cy="571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Видатки на медикаменти – 80,4 </a:t>
            </a:r>
            <a:r>
              <a:rPr lang="uk-UA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 з них: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85720" y="928670"/>
            <a:ext cx="8001056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медичну допомогу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мешканцям міста для лікування в умовах стаціонару, амбулаторному лікування та інші </a:t>
            </a:r>
            <a:endParaRPr lang="ru-RU" sz="16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8358214" y="1000108"/>
            <a:ext cx="785786" cy="500066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39,3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85720" y="1571612"/>
            <a:ext cx="8001056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витратних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медикаментів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гемодіалізу</a:t>
            </a:r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хворим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ниркову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недостатність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(132 </a:t>
            </a: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., 17731 </a:t>
            </a:r>
            <a:r>
              <a:rPr lang="ru-RU" sz="16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діалізів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8358214" y="1643050"/>
            <a:ext cx="785786" cy="428628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20,0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5720" y="2285992"/>
            <a:ext cx="8001056" cy="33855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видатки на </a:t>
            </a:r>
            <a:r>
              <a:rPr lang="uk-UA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поліклінічні відвідування </a:t>
            </a:r>
            <a:r>
              <a:rPr lang="uk-UA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(понад 7,0 тисяч лікарських відвідувань)</a:t>
            </a:r>
            <a:endParaRPr lang="ru-RU" sz="1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 bwMode="auto">
          <a:xfrm>
            <a:off x="8358214" y="2285992"/>
            <a:ext cx="785786" cy="35719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85720" y="2786058"/>
            <a:ext cx="8001056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забезпечення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імуносупресивними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препаратами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мешканців міста, які потребують трансплантації органів чи інших анатомічних структур або перенесли трансплантацію (49 осіб) – у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з відсутністю централізованих поставок медикаментів</a:t>
            </a:r>
            <a:endParaRPr lang="ru-RU" sz="16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85720" y="3714752"/>
            <a:ext cx="8001056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придбання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пероральних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цукрознижуючих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препаратів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для хворих на цукровий діабет (17279 хворих) – видатки, які не передбачаються у складі централізованих закупівель </a:t>
            </a:r>
            <a:endParaRPr lang="ru-RU" sz="16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 bwMode="auto">
          <a:xfrm>
            <a:off x="8358214" y="2928934"/>
            <a:ext cx="785786" cy="571504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3,7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8358214" y="3714752"/>
            <a:ext cx="785786" cy="571504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85720" y="4857760"/>
            <a:ext cx="8001056" cy="58477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відділеннях і палатах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для інвалідів та учасників війни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по визначених законодавством нормативах (вартість одного ліжко-дня 40 грн.) </a:t>
            </a:r>
            <a:endParaRPr lang="ru-RU" sz="16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8358214" y="5572140"/>
            <a:ext cx="785786" cy="28575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85720" y="6000768"/>
            <a:ext cx="8001056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виробами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інвалідів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дітей-інвалідів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виду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(догляд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стомою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8358214" y="6143644"/>
            <a:ext cx="785786" cy="571504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85720" y="5572140"/>
            <a:ext cx="8010580" cy="33855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забезпечення проведення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туберкулінодіагностики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дітям (51572 дози)</a:t>
            </a:r>
            <a:endParaRPr lang="ru-RU" sz="16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8358214" y="4929198"/>
            <a:ext cx="785786" cy="500066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1,9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85720" y="4357694"/>
            <a:ext cx="8001056" cy="33855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забезпечення медикаментами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дитячих реанімаційних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ліжок (2473 ліжко-днів)</a:t>
            </a:r>
            <a:endParaRPr lang="ru-RU" sz="160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8358214" y="4357694"/>
            <a:ext cx="785786" cy="35719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8229600" cy="471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3174" y="1000108"/>
            <a:ext cx="621510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6B33F7"/>
                </a:solidFill>
                <a:latin typeface="Times New Roman" pitchFamily="18" charset="0"/>
                <a:cs typeface="Times New Roman" pitchFamily="18" charset="0"/>
              </a:rPr>
              <a:t>Видатки на галузь проведені в сумі 99,9 </a:t>
            </a:r>
            <a:r>
              <a:rPr lang="uk-UA" sz="1600" b="1" dirty="0" err="1">
                <a:solidFill>
                  <a:srgbClr val="6B33F7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1600" b="1" dirty="0">
                <a:solidFill>
                  <a:srgbClr val="6B33F7"/>
                </a:solidFill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6B33F7"/>
                </a:solidFill>
                <a:latin typeface="Times New Roman" pitchFamily="18" charset="0"/>
                <a:cs typeface="Times New Roman" pitchFamily="18" charset="0"/>
              </a:rPr>
              <a:t>що становить 98,9 відсотка плану</a:t>
            </a:r>
            <a:endParaRPr lang="ru-RU" sz="1600" b="1" dirty="0">
              <a:solidFill>
                <a:srgbClr val="6B33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14313"/>
            <a:ext cx="814387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Видатки в галузі </a:t>
            </a:r>
            <a:r>
              <a:rPr lang="uk-UA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“Культура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мистецтво”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20" y="285750"/>
            <a:ext cx="8372505" cy="1143000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видатків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культуру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22"/>
          <a:ext cx="871543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71543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58228" cy="928670"/>
          </a:xfrm>
          <a:solidFill>
            <a:schemeClr val="bg1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Видатки на соціальний захист, соціальне забезпечення та компенсацію за пільговий проїзд за рахунок субвенцій з державного бюджету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6" y="1071546"/>
            <a:ext cx="21431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888,4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млн.грн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5831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58228" cy="928694"/>
          </a:xfr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uk-UA" sz="36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Видатки на соціальний захист за рахунок коштів бюджету міста</a:t>
            </a:r>
            <a:endParaRPr lang="ru-RU" sz="36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3071810"/>
            <a:ext cx="2428892" cy="9088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64,5млн.грн.</a:t>
            </a:r>
          </a:p>
          <a:p>
            <a:r>
              <a:rPr lang="uk-UA" dirty="0" smtClean="0"/>
              <a:t>97,7%плану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Міські заходи на соціальний захист населення – 24,9 </a:t>
            </a:r>
            <a:r>
              <a:rPr lang="uk-UA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0" y="1142984"/>
            <a:ext cx="3428992" cy="521497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Різного виду допомогу отримали понад 15 тисяч осіб з числа дітей, інвалідів, ветеранів війни і праці та інших. Матеріальну допомогу в розмірі 3,0 </a:t>
            </a:r>
            <a:r>
              <a:rPr lang="uk-UA" sz="1400" dirty="0" err="1" smtClean="0">
                <a:solidFill>
                  <a:schemeClr val="tx1"/>
                </a:solidFill>
              </a:rPr>
              <a:t>тис.грн</a:t>
            </a:r>
            <a:r>
              <a:rPr lang="uk-UA" sz="1400" dirty="0" smtClean="0">
                <a:solidFill>
                  <a:schemeClr val="tx1"/>
                </a:solidFill>
              </a:rPr>
              <a:t>. надано 1920 військовослужбовцям – учасникам АТО, щомісячну підтримку в розмірі 300,0 грн. отримували 72 члени сімей загиблих в АТО та під час участі в революції Гідності, також здійснювалось надання адресної допомоги на відшкодування витрат на житлово-комунальні послуги 41-ій такій родині. 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ВИДАТКИ НА ЖИТЛОВО-КОМУНАЛЬНЕ ГОСПОДАРСТВО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928802"/>
            <a:ext cx="507209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Благоустрій міста – 71,3 </a:t>
            </a:r>
            <a:r>
              <a:rPr lang="uk-UA" dirty="0" err="1" smtClean="0">
                <a:solidFill>
                  <a:schemeClr val="tx1"/>
                </a:solidFill>
              </a:rPr>
              <a:t>млн.грн</a:t>
            </a:r>
            <a:r>
              <a:rPr lang="uk-UA" dirty="0" smtClean="0">
                <a:solidFill>
                  <a:schemeClr val="tx1"/>
                </a:solidFill>
              </a:rPr>
              <a:t>. (94,4%)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500306"/>
            <a:ext cx="507209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Будівництво, реконструкція, ремонт та утримання доріг – 104,8 </a:t>
            </a:r>
            <a:r>
              <a:rPr lang="uk-UA" dirty="0" err="1" smtClean="0">
                <a:solidFill>
                  <a:schemeClr val="tx1"/>
                </a:solidFill>
              </a:rPr>
              <a:t>млн.грн</a:t>
            </a:r>
            <a:r>
              <a:rPr lang="uk-UA" dirty="0" smtClean="0">
                <a:solidFill>
                  <a:schemeClr val="tx1"/>
                </a:solidFill>
              </a:rPr>
              <a:t>. (78,9%)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214686"/>
            <a:ext cx="5072098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Капітальний ремонт житлового фонду – 203,2 </a:t>
            </a:r>
            <a:r>
              <a:rPr lang="uk-UA" dirty="0" err="1" smtClean="0">
                <a:solidFill>
                  <a:schemeClr val="tx1"/>
                </a:solidFill>
              </a:rPr>
              <a:t>млн.грн</a:t>
            </a:r>
            <a:r>
              <a:rPr lang="uk-UA" dirty="0" smtClean="0">
                <a:solidFill>
                  <a:schemeClr val="tx1"/>
                </a:solidFill>
              </a:rPr>
              <a:t>. (87,2%)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857628"/>
            <a:ext cx="5072098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Внески у статутні фонди – 43,0млн.грн. (70,9%)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6357958"/>
            <a:ext cx="4929222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Інші видатки – 0,7 млн. грн.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1214422"/>
            <a:ext cx="507209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Житлово-експлуатаційне господарство – 28,4 </a:t>
            </a:r>
            <a:r>
              <a:rPr lang="uk-UA" dirty="0" err="1" smtClean="0">
                <a:solidFill>
                  <a:schemeClr val="tx1"/>
                </a:solidFill>
              </a:rPr>
              <a:t>млн.грн</a:t>
            </a:r>
            <a:r>
              <a:rPr lang="uk-UA" dirty="0" smtClean="0">
                <a:solidFill>
                  <a:schemeClr val="tx1"/>
                </a:solidFill>
              </a:rPr>
              <a:t>. (85,0% плану)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500694" y="3143248"/>
            <a:ext cx="1428760" cy="2928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3643314"/>
            <a:ext cx="1928826" cy="19288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637,5 млн. грн.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500570"/>
            <a:ext cx="5000660" cy="7762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Фінансова підтримка комунальних підприємств галузі – 145,2 </a:t>
            </a:r>
            <a:r>
              <a:rPr lang="uk-UA" dirty="0" err="1" smtClean="0">
                <a:solidFill>
                  <a:schemeClr val="tx1"/>
                </a:solidFill>
              </a:rPr>
              <a:t>млн.грн</a:t>
            </a:r>
            <a:r>
              <a:rPr lang="uk-UA" dirty="0" smtClean="0">
                <a:solidFill>
                  <a:schemeClr val="tx1"/>
                </a:solidFill>
              </a:rPr>
              <a:t>. (99,8%)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5357826"/>
            <a:ext cx="5000660" cy="9191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Погашення різниці в тарифах на теплову енергію – 40,9 </a:t>
            </a:r>
            <a:r>
              <a:rPr lang="uk-UA" dirty="0" err="1" smtClean="0">
                <a:solidFill>
                  <a:schemeClr val="tx1"/>
                </a:solidFill>
              </a:rPr>
              <a:t>млн.грн</a:t>
            </a:r>
            <a:r>
              <a:rPr lang="uk-UA" dirty="0" smtClean="0">
                <a:solidFill>
                  <a:schemeClr val="tx1"/>
                </a:solidFill>
              </a:rPr>
              <a:t>. (96,6%)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72132" y="1071546"/>
            <a:ext cx="3286148" cy="1615827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100" dirty="0" smtClean="0"/>
              <a:t>Ремонт </a:t>
            </a:r>
            <a:r>
              <a:rPr lang="uk-UA" sz="1100" dirty="0" err="1" smtClean="0"/>
              <a:t>внутрішньоквартальних</a:t>
            </a:r>
            <a:r>
              <a:rPr lang="uk-UA" sz="1100" dirty="0" smtClean="0"/>
              <a:t> доріг (25,2 </a:t>
            </a:r>
            <a:r>
              <a:rPr lang="uk-UA" sz="1100" dirty="0" err="1" smtClean="0"/>
              <a:t>млн.грн</a:t>
            </a:r>
            <a:r>
              <a:rPr lang="uk-UA" sz="1100" dirty="0" smtClean="0"/>
              <a:t>., 84,0% плану), забезпечення безперебійного функціонування архітектурно - декоративного обладнання 7 башт (0,4 </a:t>
            </a:r>
            <a:r>
              <a:rPr lang="uk-UA" sz="1100" dirty="0" err="1" smtClean="0"/>
              <a:t>млн.грн</a:t>
            </a:r>
            <a:r>
              <a:rPr lang="uk-UA" sz="1100" dirty="0" smtClean="0"/>
              <a:t>.), здійснення обрізки та видалення аварійних дерев (1,0 </a:t>
            </a:r>
            <a:r>
              <a:rPr lang="uk-UA" sz="1100" dirty="0" err="1" smtClean="0"/>
              <a:t>млн.грн</a:t>
            </a:r>
            <a:r>
              <a:rPr lang="uk-UA" sz="1100" dirty="0" smtClean="0"/>
              <a:t>.), проведення повірки 797 од. теплових лічильників (1,3 </a:t>
            </a:r>
            <a:r>
              <a:rPr lang="uk-UA" sz="1100" dirty="0" err="1" smtClean="0"/>
              <a:t>млн.грн</a:t>
            </a:r>
            <a:r>
              <a:rPr lang="uk-UA" sz="1100" dirty="0" smtClean="0"/>
              <a:t>.)  тощо.</a:t>
            </a:r>
            <a:endParaRPr lang="ru-RU" sz="11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143504" y="1571612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Благоустрій міста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Фонтан на пл. Маяковского"/>
          <p:cNvPicPr>
            <a:picLocks noChangeAspect="1" noChangeArrowheads="1"/>
          </p:cNvPicPr>
          <p:nvPr/>
        </p:nvPicPr>
        <p:blipFill>
          <a:blip r:embed="rId6"/>
          <a:srcRect l="17578" t="3125" r="16796" b="14062"/>
          <a:stretch>
            <a:fillRect/>
          </a:stretch>
        </p:blipFill>
        <p:spPr bwMode="auto">
          <a:xfrm>
            <a:off x="5643570" y="1285860"/>
            <a:ext cx="1000132" cy="1857388"/>
          </a:xfrm>
          <a:prstGeom prst="ellipse">
            <a:avLst/>
          </a:prstGeom>
          <a:noFill/>
        </p:spPr>
      </p:pic>
      <p:pic>
        <p:nvPicPr>
          <p:cNvPr id="2052" name="Picture 4" descr="http://novosti-turbiznesa.info/images/20131223_514531310.jpg"/>
          <p:cNvPicPr>
            <a:picLocks noChangeAspect="1" noChangeArrowheads="1"/>
          </p:cNvPicPr>
          <p:nvPr/>
        </p:nvPicPr>
        <p:blipFill>
          <a:blip r:embed="rId7" cstate="print"/>
          <a:srcRect l="10526" t="3510" r="17105"/>
          <a:stretch>
            <a:fillRect/>
          </a:stretch>
        </p:blipFill>
        <p:spPr bwMode="auto">
          <a:xfrm>
            <a:off x="3571868" y="1357298"/>
            <a:ext cx="1000132" cy="1785950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6000768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71,3 </a:t>
            </a:r>
            <a:r>
              <a:rPr lang="uk-UA" b="1" dirty="0" err="1" smtClean="0"/>
              <a:t>млн.грн</a:t>
            </a:r>
            <a:r>
              <a:rPr lang="uk-UA" b="1" dirty="0" smtClean="0"/>
              <a:t>. або 94,4 % планових показників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КАПІТАЛЬНИЙ РЕМОНТ ЖИТЛОВОГО ФОНДУ МІСТА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643042" y="1285860"/>
          <a:ext cx="750095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Блок-схема: подготовка 10"/>
          <p:cNvSpPr/>
          <p:nvPr/>
        </p:nvSpPr>
        <p:spPr>
          <a:xfrm>
            <a:off x="4286248" y="2928934"/>
            <a:ext cx="2143140" cy="1785950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203,2 млн. грн.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556" name="Picture 4" descr="http://www.razumniki.ru/images/articles/obuchenie_detey/professii_stroitel.jpg"/>
          <p:cNvPicPr>
            <a:picLocks noChangeAspect="1" noChangeArrowheads="1"/>
          </p:cNvPicPr>
          <p:nvPr/>
        </p:nvPicPr>
        <p:blipFill>
          <a:blip r:embed="rId6"/>
          <a:srcRect l="14741" t="2500" r="20762" b="16249"/>
          <a:stretch>
            <a:fillRect/>
          </a:stretch>
        </p:blipFill>
        <p:spPr bwMode="auto">
          <a:xfrm>
            <a:off x="142844" y="785794"/>
            <a:ext cx="2500330" cy="4643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5715016"/>
            <a:ext cx="13573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13б.-ОСББ</a:t>
            </a:r>
          </a:p>
          <a:p>
            <a:r>
              <a:rPr lang="uk-UA" sz="1200" dirty="0" smtClean="0"/>
              <a:t>8-гуртожитків</a:t>
            </a:r>
          </a:p>
          <a:p>
            <a:r>
              <a:rPr lang="uk-UA" sz="1200" dirty="0" smtClean="0"/>
              <a:t>8-для передачі в ОСББ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643834" y="1857364"/>
            <a:ext cx="135732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131 будинок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43834" y="5715016"/>
            <a:ext cx="13573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291ліфт та</a:t>
            </a:r>
          </a:p>
          <a:p>
            <a:r>
              <a:rPr lang="uk-UA" sz="1200" dirty="0" smtClean="0"/>
              <a:t>2080- проектів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1000108"/>
            <a:ext cx="135732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14 будинків</a:t>
            </a:r>
          </a:p>
          <a:p>
            <a:r>
              <a:rPr lang="uk-UA" sz="1200" dirty="0" smtClean="0"/>
              <a:t>36 </a:t>
            </a:r>
            <a:r>
              <a:rPr lang="uk-UA" sz="1200" dirty="0" err="1" smtClean="0"/>
              <a:t>проектов</a:t>
            </a:r>
            <a:endParaRPr lang="ru-RU" sz="1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888223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214282" y="214291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Видатки на реконструкцію, ремонт та утримання доріг міста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1397000"/>
          <a:ext cx="690565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Выноска со стрелкой вниз 11"/>
          <p:cNvSpPr/>
          <p:nvPr/>
        </p:nvSpPr>
        <p:spPr>
          <a:xfrm>
            <a:off x="6715140" y="142852"/>
            <a:ext cx="2286016" cy="1285860"/>
          </a:xfrm>
          <a:prstGeom prst="downArrowCallout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104,8 млн. грн.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2296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3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Доходи бюджету міста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582594"/>
          </a:xfrm>
        </p:spPr>
        <p:txBody>
          <a:bodyPr>
            <a:noAutofit/>
          </a:bodyPr>
          <a:lstStyle/>
          <a:p>
            <a:r>
              <a:rPr lang="uk-UA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Видатки на будівництво та реконструкцію</a:t>
            </a:r>
            <a:endParaRPr lang="ru-RU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785794"/>
          <a:ext cx="835824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playcast.ru/uploads/2015/05/11/1355894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playcast.ru/uploads/2015/05/11/13558942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14282" y="928670"/>
            <a:ext cx="8715436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71457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6000" b="1" i="1" dirty="0" smtClean="0">
                <a:ln/>
                <a:solidFill>
                  <a:schemeClr val="accent3"/>
                </a:solidFill>
                <a:latin typeface="Enigmatic Unicode"/>
              </a:rPr>
              <a:t>Дякуємо за увагу!</a:t>
            </a:r>
            <a:endParaRPr lang="uk-UA" sz="6000" b="1" i="1" dirty="0">
              <a:ln/>
              <a:solidFill>
                <a:schemeClr val="accent3"/>
              </a:solidFill>
              <a:latin typeface="Enigmatic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надходжень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бюджету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м.Запоріжжя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 smtClean="0">
                <a:solidFill>
                  <a:srgbClr val="C00000"/>
                </a:solidFill>
                <a:latin typeface="Arial Black" pitchFamily="34" charset="0"/>
              </a:rPr>
              <a:t>Структура доходів бюджету міста</a:t>
            </a:r>
            <a:endParaRPr lang="ru-RU" sz="32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868" y="2357430"/>
            <a:ext cx="14287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2208,1 </a:t>
            </a:r>
            <a:r>
              <a:rPr lang="uk-UA" dirty="0" err="1" smtClean="0"/>
              <a:t>млн.грн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Arial Black" pitchFamily="34" charset="0"/>
              </a:rPr>
              <a:t>Структура </a:t>
            </a:r>
            <a:r>
              <a:rPr lang="ru-RU" sz="3200" i="1" dirty="0" err="1" smtClean="0">
                <a:solidFill>
                  <a:srgbClr val="C00000"/>
                </a:solidFill>
                <a:latin typeface="Arial Black" pitchFamily="34" charset="0"/>
              </a:rPr>
              <a:t>доходів</a:t>
            </a:r>
            <a:r>
              <a:rPr lang="ru-RU" sz="32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i="1" dirty="0" err="1" smtClean="0">
                <a:solidFill>
                  <a:srgbClr val="C00000"/>
                </a:solidFill>
                <a:latin typeface="Arial Black" pitchFamily="34" charset="0"/>
              </a:rPr>
              <a:t>загального</a:t>
            </a:r>
            <a:r>
              <a:rPr lang="ru-RU" sz="3200" i="1" dirty="0" smtClean="0">
                <a:solidFill>
                  <a:srgbClr val="C00000"/>
                </a:solidFill>
                <a:latin typeface="Arial Black" pitchFamily="34" charset="0"/>
              </a:rPr>
              <a:t> фонду бюджету </a:t>
            </a:r>
            <a:br>
              <a:rPr lang="ru-RU" sz="3200" i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32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76530" cy="600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Обсяг – 1 292,2 </a:t>
            </a:r>
            <a:r>
              <a:rPr lang="uk-UA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млн.грн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Темп зростання у </a:t>
            </a:r>
            <a:r>
              <a:rPr lang="uk-UA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співставних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умовах в порівнянні з попереднім періодом – 123,3%. </a:t>
            </a:r>
          </a:p>
          <a:p>
            <a:pPr algn="ctr">
              <a:buNone/>
            </a:pPr>
            <a:r>
              <a:rPr lang="uk-UA" sz="2400" i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Чинники, які вплинули на надходження податку:</a:t>
            </a:r>
          </a:p>
          <a:p>
            <a:pPr algn="just"/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 оплати праці за 2015 рік - 12 304,7 </a:t>
            </a:r>
            <a:r>
              <a:rPr lang="uk-UA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млн.грн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(темп зростання  - 117,8%);</a:t>
            </a:r>
          </a:p>
          <a:p>
            <a:pPr algn="just"/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середньомісячна заробітна плата  - 4 470,20 грн. (темп зростання  - 123,7%);</a:t>
            </a:r>
          </a:p>
          <a:p>
            <a:pPr algn="just"/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збільшення податку за рахунок здійснення заохочувальних, преміальних виплат та підвищення рівня заробітної плати на багатьох підприємствах міста – на  214,5 </a:t>
            </a:r>
            <a:r>
              <a:rPr lang="uk-UA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млн.грн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.;</a:t>
            </a:r>
          </a:p>
          <a:p>
            <a:pPr algn="just"/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збільшення інших доходів платників – на 1,7 </a:t>
            </a:r>
            <a:r>
              <a:rPr lang="uk-UA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млн.грн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.;</a:t>
            </a:r>
          </a:p>
          <a:p>
            <a:pPr algn="just"/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зростання надходжень за результатами річного декларування – на 6,6 </a:t>
            </a:r>
            <a:r>
              <a:rPr lang="uk-UA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млн.грн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.;</a:t>
            </a:r>
          </a:p>
          <a:p>
            <a:pPr algn="just"/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отримання податку із сум пенсійних виплат, розмір яких перевищує 3 розміри МЗП – 21,4 </a:t>
            </a:r>
            <a:r>
              <a:rPr lang="uk-UA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млн.грн</a:t>
            </a:r>
            <a:r>
              <a:rPr lang="uk-U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926708" cy="500066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solidFill>
                  <a:srgbClr val="CC00CC"/>
                </a:solidFill>
              </a:rPr>
              <a:t>Податок на доходи фізичних осіб</a:t>
            </a:r>
            <a:endParaRPr lang="ru-RU" sz="3200" i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92232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Надходження місцевих податків  і зборів за 2015 рік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00034" y="1142984"/>
          <a:ext cx="807249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1510</TotalTime>
  <Words>2656</Words>
  <Application>Microsoft Office PowerPoint</Application>
  <PresentationFormat>Экран (4:3)</PresentationFormat>
  <Paragraphs>502</Paragraphs>
  <Slides>41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Открытая</vt:lpstr>
      <vt:lpstr>Лист Microsoft Office Excel 97-2003</vt:lpstr>
      <vt:lpstr>Звіт про виконання бюджету міста  Запоріжжя за 2015 рік </vt:lpstr>
      <vt:lpstr>Основні показники соціально-економічного розвитку м.Запоріжжя за 2015 рік</vt:lpstr>
      <vt:lpstr>Новації бюджету 2015 року</vt:lpstr>
      <vt:lpstr>Доходи бюджету міста</vt:lpstr>
      <vt:lpstr>Динаміка надходжень податків і зборів до бюджету м.Запоріжжя, млн.грн. </vt:lpstr>
      <vt:lpstr>Структура доходів бюджету міста</vt:lpstr>
      <vt:lpstr>Структура доходів загального фонду бюджету  </vt:lpstr>
      <vt:lpstr>Податок на доходи фізичних осіб</vt:lpstr>
      <vt:lpstr>Надходження місцевих податків  і зборів за 2015 рік</vt:lpstr>
      <vt:lpstr>Надходження податку на майно</vt:lpstr>
      <vt:lpstr>   </vt:lpstr>
      <vt:lpstr>   </vt:lpstr>
      <vt:lpstr>   </vt:lpstr>
      <vt:lpstr>   </vt:lpstr>
      <vt:lpstr>Акцизний податок з реалізації суб’єктами господарювання роздрібної торгівлі підакцизних товарів</vt:lpstr>
      <vt:lpstr>Орендна плата за користуванням майном комунальної власності                       (20,3 млн.грн. або 106,8% до плану)</vt:lpstr>
      <vt:lpstr>Надходження доходів загального фонду – 2208,1 млн.грн. (110,5% до плану). Обсяг перевиконання – 209,0 млн.грн., в тому числі за рахунок наступних джерел:</vt:lpstr>
      <vt:lpstr>Структура доходів спеціального фонду бюджету </vt:lpstr>
      <vt:lpstr>Видатки бюджету міста за 2015 рік</vt:lpstr>
      <vt:lpstr>Структура видатків бюджету міста</vt:lpstr>
      <vt:lpstr>Структура видаткової частини за економічною сутністю</vt:lpstr>
      <vt:lpstr>Освіта</vt:lpstr>
      <vt:lpstr>Використання коштів в галузі “Освіта”</vt:lpstr>
      <vt:lpstr>Видатки в галузі “Освіта”</vt:lpstr>
      <vt:lpstr>Слайд 25</vt:lpstr>
      <vt:lpstr>.</vt:lpstr>
      <vt:lpstr>Слайд 27</vt:lpstr>
      <vt:lpstr>Слайд 28</vt:lpstr>
      <vt:lpstr>Слайд 29</vt:lpstr>
      <vt:lpstr>Видатки на медикаменти – 80,4 млн.грн., з них:</vt:lpstr>
      <vt:lpstr>Слайд 31</vt:lpstr>
      <vt:lpstr>Економічна структура видатків на культуру  </vt:lpstr>
      <vt:lpstr>Видатки на соціальний захист, соціальне забезпечення та компенсацію за пільговий проїзд за рахунок субвенцій з державного бюджету</vt:lpstr>
      <vt:lpstr>Видатки на соціальний захист за рахунок коштів бюджету міста</vt:lpstr>
      <vt:lpstr>Міські заходи на соціальний захист населення – 24,9 млн.грн.</vt:lpstr>
      <vt:lpstr>Слайд 36</vt:lpstr>
      <vt:lpstr>Благоустрій міста </vt:lpstr>
      <vt:lpstr>Слайд 38</vt:lpstr>
      <vt:lpstr>Слайд 39</vt:lpstr>
      <vt:lpstr>Видатки на будівництво та реконструкцію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Громадський бюджет  (бюджет участі) у місті Запоріжжі</dc:title>
  <dc:creator>Богдан</dc:creator>
  <cp:lastModifiedBy>Селезнева</cp:lastModifiedBy>
  <cp:revision>160</cp:revision>
  <dcterms:created xsi:type="dcterms:W3CDTF">2016-02-06T12:49:23Z</dcterms:created>
  <dcterms:modified xsi:type="dcterms:W3CDTF">2016-03-16T14:00:55Z</dcterms:modified>
</cp:coreProperties>
</file>